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16"/>
  </p:notesMasterIdLst>
  <p:sldIdLst>
    <p:sldId id="256" r:id="rId2"/>
    <p:sldId id="2147480523" r:id="rId3"/>
    <p:sldId id="2147480524" r:id="rId4"/>
    <p:sldId id="6933" r:id="rId5"/>
    <p:sldId id="6929" r:id="rId6"/>
    <p:sldId id="271" r:id="rId7"/>
    <p:sldId id="6930" r:id="rId8"/>
    <p:sldId id="6931" r:id="rId9"/>
    <p:sldId id="6932" r:id="rId10"/>
    <p:sldId id="311" r:id="rId11"/>
    <p:sldId id="312" r:id="rId12"/>
    <p:sldId id="2147480518" r:id="rId13"/>
    <p:sldId id="322" r:id="rId14"/>
    <p:sldId id="323" r:id="rId15"/>
    <p:sldId id="6864" r:id="rId16"/>
    <p:sldId id="6893" r:id="rId17"/>
    <p:sldId id="320" r:id="rId18"/>
    <p:sldId id="399" r:id="rId19"/>
    <p:sldId id="386" r:id="rId20"/>
    <p:sldId id="2147480565" r:id="rId21"/>
    <p:sldId id="2147480562" r:id="rId22"/>
    <p:sldId id="2147480563" r:id="rId23"/>
    <p:sldId id="2147480564" r:id="rId24"/>
    <p:sldId id="6926" r:id="rId25"/>
    <p:sldId id="6925" r:id="rId26"/>
    <p:sldId id="292" r:id="rId27"/>
    <p:sldId id="293" r:id="rId28"/>
    <p:sldId id="294" r:id="rId29"/>
    <p:sldId id="2147480525" r:id="rId30"/>
    <p:sldId id="2147480526" r:id="rId31"/>
    <p:sldId id="2147480527" r:id="rId32"/>
    <p:sldId id="2147480528" r:id="rId33"/>
    <p:sldId id="2147480529" r:id="rId34"/>
    <p:sldId id="2147480531" r:id="rId35"/>
    <p:sldId id="2147480530" r:id="rId36"/>
    <p:sldId id="2147480532" r:id="rId37"/>
    <p:sldId id="2147480533" r:id="rId38"/>
    <p:sldId id="2147480534" r:id="rId39"/>
    <p:sldId id="317" r:id="rId40"/>
    <p:sldId id="6872" r:id="rId41"/>
    <p:sldId id="324" r:id="rId42"/>
    <p:sldId id="387" r:id="rId43"/>
    <p:sldId id="388" r:id="rId44"/>
    <p:sldId id="389" r:id="rId45"/>
    <p:sldId id="325" r:id="rId46"/>
    <p:sldId id="6928" r:id="rId47"/>
    <p:sldId id="321" r:id="rId48"/>
    <p:sldId id="6924" r:id="rId49"/>
    <p:sldId id="326" r:id="rId50"/>
    <p:sldId id="327" r:id="rId51"/>
    <p:sldId id="328" r:id="rId52"/>
    <p:sldId id="329" r:id="rId53"/>
    <p:sldId id="330" r:id="rId54"/>
    <p:sldId id="338" r:id="rId55"/>
    <p:sldId id="257" r:id="rId56"/>
    <p:sldId id="258" r:id="rId57"/>
    <p:sldId id="259" r:id="rId58"/>
    <p:sldId id="400" r:id="rId59"/>
    <p:sldId id="6866" r:id="rId60"/>
    <p:sldId id="2147480519" r:id="rId61"/>
    <p:sldId id="402" r:id="rId62"/>
    <p:sldId id="2147480549" r:id="rId63"/>
    <p:sldId id="261" r:id="rId64"/>
    <p:sldId id="307" r:id="rId65"/>
    <p:sldId id="308" r:id="rId66"/>
    <p:sldId id="309" r:id="rId67"/>
    <p:sldId id="403" r:id="rId68"/>
    <p:sldId id="2147480550" r:id="rId69"/>
    <p:sldId id="263" r:id="rId70"/>
    <p:sldId id="2147480555" r:id="rId71"/>
    <p:sldId id="2147480556" r:id="rId72"/>
    <p:sldId id="2147480536" r:id="rId73"/>
    <p:sldId id="266" r:id="rId74"/>
    <p:sldId id="2147480539" r:id="rId75"/>
    <p:sldId id="2147480540" r:id="rId76"/>
    <p:sldId id="2147480541" r:id="rId77"/>
    <p:sldId id="2147480542" r:id="rId78"/>
    <p:sldId id="267" r:id="rId79"/>
    <p:sldId id="269" r:id="rId80"/>
    <p:sldId id="270" r:id="rId81"/>
    <p:sldId id="2147480566" r:id="rId82"/>
    <p:sldId id="2147480567" r:id="rId83"/>
    <p:sldId id="2147480543" r:id="rId84"/>
    <p:sldId id="2147480544" r:id="rId85"/>
    <p:sldId id="2147480545" r:id="rId86"/>
    <p:sldId id="2147480546" r:id="rId87"/>
    <p:sldId id="2147480547" r:id="rId88"/>
    <p:sldId id="2147480548" r:id="rId89"/>
    <p:sldId id="272" r:id="rId90"/>
    <p:sldId id="273" r:id="rId91"/>
    <p:sldId id="2147480537" r:id="rId92"/>
    <p:sldId id="2147480538" r:id="rId93"/>
    <p:sldId id="2147480522" r:id="rId94"/>
    <p:sldId id="2147480520" r:id="rId95"/>
    <p:sldId id="2147480521" r:id="rId96"/>
    <p:sldId id="274" r:id="rId97"/>
    <p:sldId id="276" r:id="rId98"/>
    <p:sldId id="277" r:id="rId99"/>
    <p:sldId id="278" r:id="rId100"/>
    <p:sldId id="2147480438" r:id="rId101"/>
    <p:sldId id="2147480574" r:id="rId102"/>
    <p:sldId id="2147480575" r:id="rId103"/>
    <p:sldId id="2147480576" r:id="rId104"/>
    <p:sldId id="2147480577" r:id="rId105"/>
    <p:sldId id="2147480578" r:id="rId106"/>
    <p:sldId id="2147480579" r:id="rId107"/>
    <p:sldId id="2147480580" r:id="rId108"/>
    <p:sldId id="2147480581" r:id="rId109"/>
    <p:sldId id="2147480582" r:id="rId110"/>
    <p:sldId id="2147480583" r:id="rId111"/>
    <p:sldId id="2147480584" r:id="rId112"/>
    <p:sldId id="2147480585" r:id="rId113"/>
    <p:sldId id="2147480586" r:id="rId114"/>
    <p:sldId id="280" r:id="rId115"/>
    <p:sldId id="6895" r:id="rId116"/>
    <p:sldId id="282" r:id="rId117"/>
    <p:sldId id="283" r:id="rId118"/>
    <p:sldId id="6896" r:id="rId119"/>
    <p:sldId id="2147480557" r:id="rId120"/>
    <p:sldId id="285" r:id="rId121"/>
    <p:sldId id="6897" r:id="rId122"/>
    <p:sldId id="284" r:id="rId123"/>
    <p:sldId id="6898" r:id="rId124"/>
    <p:sldId id="6899" r:id="rId125"/>
    <p:sldId id="286" r:id="rId126"/>
    <p:sldId id="2146848557" r:id="rId127"/>
    <p:sldId id="2146848530" r:id="rId128"/>
    <p:sldId id="2146848552" r:id="rId129"/>
    <p:sldId id="2146848553" r:id="rId130"/>
    <p:sldId id="2146848551" r:id="rId131"/>
    <p:sldId id="2147480561" r:id="rId132"/>
    <p:sldId id="2147480558" r:id="rId133"/>
    <p:sldId id="2147480559" r:id="rId134"/>
    <p:sldId id="2147480560" r:id="rId135"/>
    <p:sldId id="288" r:id="rId136"/>
    <p:sldId id="6900" r:id="rId137"/>
    <p:sldId id="289" r:id="rId138"/>
    <p:sldId id="290" r:id="rId139"/>
    <p:sldId id="6901" r:id="rId140"/>
    <p:sldId id="291" r:id="rId141"/>
    <p:sldId id="6902" r:id="rId142"/>
    <p:sldId id="295" r:id="rId143"/>
    <p:sldId id="296" r:id="rId144"/>
    <p:sldId id="2147480568" r:id="rId145"/>
    <p:sldId id="2147480569" r:id="rId146"/>
    <p:sldId id="2147480570" r:id="rId147"/>
    <p:sldId id="2147480571" r:id="rId148"/>
    <p:sldId id="297" r:id="rId149"/>
    <p:sldId id="298" r:id="rId150"/>
    <p:sldId id="6934" r:id="rId151"/>
    <p:sldId id="2147480572" r:id="rId152"/>
    <p:sldId id="2147480338" r:id="rId153"/>
    <p:sldId id="304" r:id="rId154"/>
    <p:sldId id="305" r:id="rId155"/>
    <p:sldId id="2147480517" r:id="rId156"/>
    <p:sldId id="306" r:id="rId157"/>
    <p:sldId id="2147480448" r:id="rId158"/>
    <p:sldId id="2147480551" r:id="rId159"/>
    <p:sldId id="337" r:id="rId160"/>
    <p:sldId id="6867" r:id="rId161"/>
    <p:sldId id="331" r:id="rId162"/>
    <p:sldId id="332" r:id="rId163"/>
    <p:sldId id="333" r:id="rId164"/>
    <p:sldId id="6905" r:id="rId165"/>
    <p:sldId id="334" r:id="rId166"/>
    <p:sldId id="6906" r:id="rId167"/>
    <p:sldId id="6907" r:id="rId168"/>
    <p:sldId id="335" r:id="rId169"/>
    <p:sldId id="6908" r:id="rId170"/>
    <p:sldId id="336" r:id="rId171"/>
    <p:sldId id="6909" r:id="rId172"/>
    <p:sldId id="2147480552" r:id="rId173"/>
    <p:sldId id="351" r:id="rId174"/>
    <p:sldId id="6910" r:id="rId175"/>
    <p:sldId id="6868" r:id="rId176"/>
    <p:sldId id="339" r:id="rId177"/>
    <p:sldId id="340" r:id="rId178"/>
    <p:sldId id="341" r:id="rId179"/>
    <p:sldId id="342" r:id="rId180"/>
    <p:sldId id="2147480554" r:id="rId181"/>
    <p:sldId id="343" r:id="rId182"/>
    <p:sldId id="6911" r:id="rId183"/>
    <p:sldId id="344" r:id="rId184"/>
    <p:sldId id="345" r:id="rId185"/>
    <p:sldId id="6912" r:id="rId186"/>
    <p:sldId id="2147480553" r:id="rId187"/>
    <p:sldId id="6913" r:id="rId188"/>
    <p:sldId id="346" r:id="rId189"/>
    <p:sldId id="6914" r:id="rId190"/>
    <p:sldId id="347" r:id="rId191"/>
    <p:sldId id="348" r:id="rId192"/>
    <p:sldId id="349" r:id="rId193"/>
    <p:sldId id="350" r:id="rId194"/>
    <p:sldId id="6915" r:id="rId195"/>
    <p:sldId id="2147480573" r:id="rId196"/>
    <p:sldId id="366" r:id="rId197"/>
    <p:sldId id="6916" r:id="rId198"/>
    <p:sldId id="352" r:id="rId199"/>
    <p:sldId id="353" r:id="rId200"/>
    <p:sldId id="354" r:id="rId201"/>
    <p:sldId id="355" r:id="rId202"/>
    <p:sldId id="6917" r:id="rId203"/>
    <p:sldId id="356" r:id="rId204"/>
    <p:sldId id="6918" r:id="rId205"/>
    <p:sldId id="357" r:id="rId206"/>
    <p:sldId id="358" r:id="rId207"/>
    <p:sldId id="6919" r:id="rId208"/>
    <p:sldId id="359" r:id="rId209"/>
    <p:sldId id="6920" r:id="rId210"/>
    <p:sldId id="360" r:id="rId211"/>
    <p:sldId id="6921" r:id="rId212"/>
    <p:sldId id="361" r:id="rId213"/>
    <p:sldId id="6922" r:id="rId214"/>
    <p:sldId id="6923" r:id="rId215"/>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05" autoAdjust="0"/>
    <p:restoredTop sz="93733" autoAdjust="0"/>
  </p:normalViewPr>
  <p:slideViewPr>
    <p:cSldViewPr snapToGrid="0">
      <p:cViewPr varScale="1">
        <p:scale>
          <a:sx n="66" d="100"/>
          <a:sy n="66" d="100"/>
        </p:scale>
        <p:origin x="74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81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notesMaster" Target="notesMasters/notesMaster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E9BF402-A72C-4CF9-AA42-6A335FACE17E}" type="datetimeFigureOut">
              <a:rPr kumimoji="1" lang="ja-JP" altLang="en-US" smtClean="0"/>
              <a:t>2024/3/20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E09FB8D-B8B2-4112-8E44-F0F19C7F6967}" type="slidenum">
              <a:rPr kumimoji="1" lang="ja-JP" altLang="en-US" smtClean="0"/>
              <a:t>‹#›</a:t>
            </a:fld>
            <a:endParaRPr kumimoji="1" lang="ja-JP" altLang="en-US"/>
          </a:p>
        </p:txBody>
      </p:sp>
    </p:spTree>
    <p:extLst>
      <p:ext uri="{BB962C8B-B14F-4D97-AF65-F5344CB8AC3E}">
        <p14:creationId xmlns:p14="http://schemas.microsoft.com/office/powerpoint/2010/main" val="19072527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09FB8D-B8B2-4112-8E44-F0F19C7F6967}" type="slidenum">
              <a:rPr kumimoji="1" lang="ja-JP" altLang="en-US" smtClean="0"/>
              <a:t>0</a:t>
            </a:fld>
            <a:endParaRPr kumimoji="1" lang="ja-JP" altLang="en-US"/>
          </a:p>
        </p:txBody>
      </p:sp>
    </p:spTree>
    <p:extLst>
      <p:ext uri="{BB962C8B-B14F-4D97-AF65-F5344CB8AC3E}">
        <p14:creationId xmlns:p14="http://schemas.microsoft.com/office/powerpoint/2010/main" val="2310327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4701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経営実調から厳しい改定率になっている。「収支差率だけを見ずに人手不足による支出減を見よ」との主張は受け入れられなかった。</a:t>
            </a:r>
          </a:p>
        </p:txBody>
      </p:sp>
    </p:spTree>
    <p:extLst>
      <p:ext uri="{BB962C8B-B14F-4D97-AF65-F5344CB8AC3E}">
        <p14:creationId xmlns:p14="http://schemas.microsoft.com/office/powerpoint/2010/main" val="2738970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上に持っていくか、、、。</a:t>
            </a:r>
          </a:p>
        </p:txBody>
      </p:sp>
    </p:spTree>
    <p:extLst>
      <p:ext uri="{BB962C8B-B14F-4D97-AF65-F5344CB8AC3E}">
        <p14:creationId xmlns:p14="http://schemas.microsoft.com/office/powerpoint/2010/main" val="162973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8008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なんで</a:t>
            </a:r>
            <a:r>
              <a:rPr kumimoji="1" lang="en-US" altLang="ja-JP" dirty="0"/>
              <a:t>8</a:t>
            </a:r>
            <a:r>
              <a:rPr kumimoji="1" lang="ja-JP" altLang="en-US" dirty="0"/>
              <a:t>月？前年所得の確定月</a:t>
            </a:r>
          </a:p>
        </p:txBody>
      </p:sp>
    </p:spTree>
    <p:extLst>
      <p:ext uri="{BB962C8B-B14F-4D97-AF65-F5344CB8AC3E}">
        <p14:creationId xmlns:p14="http://schemas.microsoft.com/office/powerpoint/2010/main" val="14521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6335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経営実調に基づき配分。収支差厳しい地域密着は高い。</a:t>
            </a:r>
          </a:p>
        </p:txBody>
      </p:sp>
    </p:spTree>
    <p:extLst>
      <p:ext uri="{BB962C8B-B14F-4D97-AF65-F5344CB8AC3E}">
        <p14:creationId xmlns:p14="http://schemas.microsoft.com/office/powerpoint/2010/main" val="415449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Tree>
    <p:extLst>
      <p:ext uri="{BB962C8B-B14F-4D97-AF65-F5344CB8AC3E}">
        <p14:creationId xmlns:p14="http://schemas.microsoft.com/office/powerpoint/2010/main" val="1588715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ja-JP" altLang="en-US" b="0"/>
          </a:p>
        </p:txBody>
      </p:sp>
    </p:spTree>
    <p:extLst>
      <p:ext uri="{BB962C8B-B14F-4D97-AF65-F5344CB8AC3E}">
        <p14:creationId xmlns:p14="http://schemas.microsoft.com/office/powerpoint/2010/main" val="417029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60896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605AE1-7AB9-0447-C677-53636D98C3C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27FF1F3-0CF8-46A7-CA0D-8683257349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F5CE1C9-7362-F641-7392-E4DDBE4505CC}"/>
              </a:ext>
            </a:extLst>
          </p:cNvPr>
          <p:cNvSpPr>
            <a:spLocks noGrp="1"/>
          </p:cNvSpPr>
          <p:nvPr>
            <p:ph type="dt" sz="half" idx="10"/>
          </p:nvPr>
        </p:nvSpPr>
        <p:spPr/>
        <p:txBody>
          <a:bodyPr/>
          <a:lstStyle/>
          <a:p>
            <a:fld id="{E0375F11-2435-44E5-AAB6-E8A1B747DAF7}" type="datetime1">
              <a:rPr kumimoji="1" lang="ja-JP" altLang="en-US" smtClean="0"/>
              <a:t>2024/3/20</a:t>
            </a:fld>
            <a:endParaRPr kumimoji="1" lang="ja-JP" altLang="en-US"/>
          </a:p>
        </p:txBody>
      </p:sp>
      <p:sp>
        <p:nvSpPr>
          <p:cNvPr id="5" name="フッター プレースホルダー 4">
            <a:extLst>
              <a:ext uri="{FF2B5EF4-FFF2-40B4-BE49-F238E27FC236}">
                <a16:creationId xmlns:a16="http://schemas.microsoft.com/office/drawing/2014/main" id="{11C3BAF4-1437-22B7-81C9-B03EFADFCD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8BED5A-0B05-EB2B-D1A4-7FB97B925234}"/>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109615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BC0C3E-0861-A365-5D3D-9C97E88E21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E399CE-4FB4-B1D1-49BD-22EF81ADC0B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314B243-27B8-CD6C-DDAA-E21F0F815056}"/>
              </a:ext>
            </a:extLst>
          </p:cNvPr>
          <p:cNvSpPr>
            <a:spLocks noGrp="1"/>
          </p:cNvSpPr>
          <p:nvPr>
            <p:ph type="dt" sz="half" idx="10"/>
          </p:nvPr>
        </p:nvSpPr>
        <p:spPr/>
        <p:txBody>
          <a:bodyPr/>
          <a:lstStyle/>
          <a:p>
            <a:fld id="{9EAA501A-E118-4260-AC91-7CFB837B6CC6}" type="datetime1">
              <a:rPr kumimoji="1" lang="ja-JP" altLang="en-US" smtClean="0"/>
              <a:t>2024/3/20</a:t>
            </a:fld>
            <a:endParaRPr kumimoji="1" lang="ja-JP" altLang="en-US"/>
          </a:p>
        </p:txBody>
      </p:sp>
      <p:sp>
        <p:nvSpPr>
          <p:cNvPr id="5" name="フッター プレースホルダー 4">
            <a:extLst>
              <a:ext uri="{FF2B5EF4-FFF2-40B4-BE49-F238E27FC236}">
                <a16:creationId xmlns:a16="http://schemas.microsoft.com/office/drawing/2014/main" id="{AB21DFDE-C546-225B-CEFB-1FF4C427B4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BCA527-0417-18F2-5425-C1EBB5AEC119}"/>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158460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C93D240-7939-042E-4AFB-599ADDEA1F2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4009749-9F3B-82DD-5215-3EE0D9DFC28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4DFF03-B886-1FBC-9A10-97A426D42538}"/>
              </a:ext>
            </a:extLst>
          </p:cNvPr>
          <p:cNvSpPr>
            <a:spLocks noGrp="1"/>
          </p:cNvSpPr>
          <p:nvPr>
            <p:ph type="dt" sz="half" idx="10"/>
          </p:nvPr>
        </p:nvSpPr>
        <p:spPr/>
        <p:txBody>
          <a:bodyPr/>
          <a:lstStyle/>
          <a:p>
            <a:fld id="{8143CA96-FB71-40C4-A988-F6E7AFEAB919}" type="datetime1">
              <a:rPr kumimoji="1" lang="ja-JP" altLang="en-US" smtClean="0"/>
              <a:t>2024/3/20</a:t>
            </a:fld>
            <a:endParaRPr kumimoji="1" lang="ja-JP" altLang="en-US"/>
          </a:p>
        </p:txBody>
      </p:sp>
      <p:sp>
        <p:nvSpPr>
          <p:cNvPr id="5" name="フッター プレースホルダー 4">
            <a:extLst>
              <a:ext uri="{FF2B5EF4-FFF2-40B4-BE49-F238E27FC236}">
                <a16:creationId xmlns:a16="http://schemas.microsoft.com/office/drawing/2014/main" id="{76A38082-6521-3922-10C6-025F9890F3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032F96-EC34-9E8C-559D-B3B1F2809815}"/>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194290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007A2-31E5-FC6E-3B3E-7B4B389CBA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D7DA49-3F92-3042-FF7D-472D02F1154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A83A25-5C06-BCD8-CBEE-968F150441D6}"/>
              </a:ext>
            </a:extLst>
          </p:cNvPr>
          <p:cNvSpPr>
            <a:spLocks noGrp="1"/>
          </p:cNvSpPr>
          <p:nvPr>
            <p:ph type="dt" sz="half" idx="10"/>
          </p:nvPr>
        </p:nvSpPr>
        <p:spPr/>
        <p:txBody>
          <a:bodyPr/>
          <a:lstStyle/>
          <a:p>
            <a:fld id="{C42503E4-DF49-421D-886E-EB627F5944AD}" type="datetime1">
              <a:rPr kumimoji="1" lang="ja-JP" altLang="en-US" smtClean="0"/>
              <a:t>2024/3/20</a:t>
            </a:fld>
            <a:endParaRPr kumimoji="1" lang="ja-JP" altLang="en-US"/>
          </a:p>
        </p:txBody>
      </p:sp>
      <p:sp>
        <p:nvSpPr>
          <p:cNvPr id="5" name="フッター プレースホルダー 4">
            <a:extLst>
              <a:ext uri="{FF2B5EF4-FFF2-40B4-BE49-F238E27FC236}">
                <a16:creationId xmlns:a16="http://schemas.microsoft.com/office/drawing/2014/main" id="{C87E0ADF-B865-4B4B-DAF6-92DF403618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662681-8938-4C6D-6C89-70B1E5218188}"/>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3852514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DB1130-1FC7-39C9-0A9A-2663961CCE5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888020-1909-E8BA-A543-DF22B376E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F5C4206-BE02-B812-7911-97BED0684B0C}"/>
              </a:ext>
            </a:extLst>
          </p:cNvPr>
          <p:cNvSpPr>
            <a:spLocks noGrp="1"/>
          </p:cNvSpPr>
          <p:nvPr>
            <p:ph type="dt" sz="half" idx="10"/>
          </p:nvPr>
        </p:nvSpPr>
        <p:spPr/>
        <p:txBody>
          <a:bodyPr/>
          <a:lstStyle/>
          <a:p>
            <a:fld id="{B65D088F-3E43-4FCB-BE30-4F1083B0FB77}" type="datetime1">
              <a:rPr kumimoji="1" lang="ja-JP" altLang="en-US" smtClean="0"/>
              <a:t>2024/3/20</a:t>
            </a:fld>
            <a:endParaRPr kumimoji="1" lang="ja-JP" altLang="en-US"/>
          </a:p>
        </p:txBody>
      </p:sp>
      <p:sp>
        <p:nvSpPr>
          <p:cNvPr id="5" name="フッター プレースホルダー 4">
            <a:extLst>
              <a:ext uri="{FF2B5EF4-FFF2-40B4-BE49-F238E27FC236}">
                <a16:creationId xmlns:a16="http://schemas.microsoft.com/office/drawing/2014/main" id="{5784AD36-1320-B705-5F8B-A14317FD4D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566557-2BF6-69A9-3371-3CF5E111E0C8}"/>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2484068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93A71D-72C8-7C6F-5D9F-E25F74A7F3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365AE4-BDA7-9C90-F14C-267E933CF28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675381D-7869-530C-1D6D-A1B0D8D2E64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513705B-B041-D489-BAA6-6C316BA78743}"/>
              </a:ext>
            </a:extLst>
          </p:cNvPr>
          <p:cNvSpPr>
            <a:spLocks noGrp="1"/>
          </p:cNvSpPr>
          <p:nvPr>
            <p:ph type="dt" sz="half" idx="10"/>
          </p:nvPr>
        </p:nvSpPr>
        <p:spPr/>
        <p:txBody>
          <a:bodyPr/>
          <a:lstStyle/>
          <a:p>
            <a:fld id="{16420E3A-17C0-481F-8862-D152BD7463A4}" type="datetime1">
              <a:rPr kumimoji="1" lang="ja-JP" altLang="en-US" smtClean="0"/>
              <a:t>2024/3/20</a:t>
            </a:fld>
            <a:endParaRPr kumimoji="1" lang="ja-JP" altLang="en-US"/>
          </a:p>
        </p:txBody>
      </p:sp>
      <p:sp>
        <p:nvSpPr>
          <p:cNvPr id="6" name="フッター プレースホルダー 5">
            <a:extLst>
              <a:ext uri="{FF2B5EF4-FFF2-40B4-BE49-F238E27FC236}">
                <a16:creationId xmlns:a16="http://schemas.microsoft.com/office/drawing/2014/main" id="{B4B12A85-ACF8-2BF2-A03B-2CFE3DDFFF0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F64961-DBBD-89C4-1C96-B89E06E8AEB9}"/>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386280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B7F15-DBC9-1F78-D0EC-AFB0E2C4B89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C2E590-F824-5A5F-8ED7-DCFE9D08EB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6E14EED-10E2-247A-DEC6-694E24ED6E3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0B08B0-5044-B193-23B9-D6FEAC12C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BBA6E28-F9F7-C022-C53A-802A2CB7747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9C98665-D9C7-CDEA-F94D-432D66A30084}"/>
              </a:ext>
            </a:extLst>
          </p:cNvPr>
          <p:cNvSpPr>
            <a:spLocks noGrp="1"/>
          </p:cNvSpPr>
          <p:nvPr>
            <p:ph type="dt" sz="half" idx="10"/>
          </p:nvPr>
        </p:nvSpPr>
        <p:spPr/>
        <p:txBody>
          <a:bodyPr/>
          <a:lstStyle/>
          <a:p>
            <a:fld id="{2F5A30F0-1927-41F7-8A60-4B6AF7079CDF}" type="datetime1">
              <a:rPr kumimoji="1" lang="ja-JP" altLang="en-US" smtClean="0"/>
              <a:t>2024/3/20</a:t>
            </a:fld>
            <a:endParaRPr kumimoji="1" lang="ja-JP" altLang="en-US"/>
          </a:p>
        </p:txBody>
      </p:sp>
      <p:sp>
        <p:nvSpPr>
          <p:cNvPr id="8" name="フッター プレースホルダー 7">
            <a:extLst>
              <a:ext uri="{FF2B5EF4-FFF2-40B4-BE49-F238E27FC236}">
                <a16:creationId xmlns:a16="http://schemas.microsoft.com/office/drawing/2014/main" id="{5418C0FE-6A5A-CEB9-EA9C-32796069ECF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AFFA90E-1E94-D023-DF8A-57FBC3942F1D}"/>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125898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60FE4-D67F-22EF-7E0C-B929769C0F8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67E4AEE-CC46-EA52-018D-9116FECFE8E5}"/>
              </a:ext>
            </a:extLst>
          </p:cNvPr>
          <p:cNvSpPr>
            <a:spLocks noGrp="1"/>
          </p:cNvSpPr>
          <p:nvPr>
            <p:ph type="dt" sz="half" idx="10"/>
          </p:nvPr>
        </p:nvSpPr>
        <p:spPr/>
        <p:txBody>
          <a:bodyPr/>
          <a:lstStyle/>
          <a:p>
            <a:fld id="{D92B4DBA-EF37-46B9-8CFA-6A77CA1CF027}" type="datetime1">
              <a:rPr kumimoji="1" lang="ja-JP" altLang="en-US" smtClean="0"/>
              <a:t>2024/3/20</a:t>
            </a:fld>
            <a:endParaRPr kumimoji="1" lang="ja-JP" altLang="en-US"/>
          </a:p>
        </p:txBody>
      </p:sp>
      <p:sp>
        <p:nvSpPr>
          <p:cNvPr id="4" name="フッター プレースホルダー 3">
            <a:extLst>
              <a:ext uri="{FF2B5EF4-FFF2-40B4-BE49-F238E27FC236}">
                <a16:creationId xmlns:a16="http://schemas.microsoft.com/office/drawing/2014/main" id="{4874EBBF-FA17-57E2-31F4-209D31B7124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FA77C8B-316E-4842-1387-4CCD26764C4A}"/>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180210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F305F33-1A83-D2DA-8F8A-7E5E284346B7}"/>
              </a:ext>
            </a:extLst>
          </p:cNvPr>
          <p:cNvSpPr>
            <a:spLocks noGrp="1"/>
          </p:cNvSpPr>
          <p:nvPr>
            <p:ph type="dt" sz="half" idx="10"/>
          </p:nvPr>
        </p:nvSpPr>
        <p:spPr/>
        <p:txBody>
          <a:bodyPr/>
          <a:lstStyle/>
          <a:p>
            <a:fld id="{8463D4D9-7BC7-4197-B3D7-3E583B767DB5}" type="datetime1">
              <a:rPr kumimoji="1" lang="ja-JP" altLang="en-US" smtClean="0"/>
              <a:t>2024/3/20</a:t>
            </a:fld>
            <a:endParaRPr kumimoji="1" lang="ja-JP" altLang="en-US"/>
          </a:p>
        </p:txBody>
      </p:sp>
      <p:sp>
        <p:nvSpPr>
          <p:cNvPr id="3" name="フッター プレースホルダー 2">
            <a:extLst>
              <a:ext uri="{FF2B5EF4-FFF2-40B4-BE49-F238E27FC236}">
                <a16:creationId xmlns:a16="http://schemas.microsoft.com/office/drawing/2014/main" id="{2605DA89-BAD0-FA51-BAD8-9249BF96E91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D10EBF7-CBFE-B643-D514-6D9A351F4BE7}"/>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309226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823E15-C974-973B-5CAB-31BF30A38A6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C52736-FD2C-2502-A014-C3B02C610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4152121-66FB-9B6C-C7ED-514D614CB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CF1CC8E-C9EE-55D3-B8E6-081B6E1A0C1A}"/>
              </a:ext>
            </a:extLst>
          </p:cNvPr>
          <p:cNvSpPr>
            <a:spLocks noGrp="1"/>
          </p:cNvSpPr>
          <p:nvPr>
            <p:ph type="dt" sz="half" idx="10"/>
          </p:nvPr>
        </p:nvSpPr>
        <p:spPr/>
        <p:txBody>
          <a:bodyPr/>
          <a:lstStyle/>
          <a:p>
            <a:fld id="{35D8DDEA-C9BB-4222-99C3-DA2BBE8C0F05}" type="datetime1">
              <a:rPr kumimoji="1" lang="ja-JP" altLang="en-US" smtClean="0"/>
              <a:t>2024/3/20</a:t>
            </a:fld>
            <a:endParaRPr kumimoji="1" lang="ja-JP" altLang="en-US"/>
          </a:p>
        </p:txBody>
      </p:sp>
      <p:sp>
        <p:nvSpPr>
          <p:cNvPr id="6" name="フッター プレースホルダー 5">
            <a:extLst>
              <a:ext uri="{FF2B5EF4-FFF2-40B4-BE49-F238E27FC236}">
                <a16:creationId xmlns:a16="http://schemas.microsoft.com/office/drawing/2014/main" id="{ADAACBCD-7AC5-4AAD-4721-576296FD93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EE2294-2ED2-E4FC-DF68-6DE2DAB9C75D}"/>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62029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970DEF-4E5C-6EC1-D5E2-D26B56B6BD3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B63B5B6-10C2-92EF-FC0F-F4F6CF064C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82DD088-CE4E-2D9E-65FE-0A7303B9A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CA4779-4EB5-D7F9-1701-7433A4046ECA}"/>
              </a:ext>
            </a:extLst>
          </p:cNvPr>
          <p:cNvSpPr>
            <a:spLocks noGrp="1"/>
          </p:cNvSpPr>
          <p:nvPr>
            <p:ph type="dt" sz="half" idx="10"/>
          </p:nvPr>
        </p:nvSpPr>
        <p:spPr/>
        <p:txBody>
          <a:bodyPr/>
          <a:lstStyle/>
          <a:p>
            <a:fld id="{7FDB6E7E-39D6-4A31-A465-7CFAEA259AC6}" type="datetime1">
              <a:rPr kumimoji="1" lang="ja-JP" altLang="en-US" smtClean="0"/>
              <a:t>2024/3/20</a:t>
            </a:fld>
            <a:endParaRPr kumimoji="1" lang="ja-JP" altLang="en-US"/>
          </a:p>
        </p:txBody>
      </p:sp>
      <p:sp>
        <p:nvSpPr>
          <p:cNvPr id="6" name="フッター プレースホルダー 5">
            <a:extLst>
              <a:ext uri="{FF2B5EF4-FFF2-40B4-BE49-F238E27FC236}">
                <a16:creationId xmlns:a16="http://schemas.microsoft.com/office/drawing/2014/main" id="{B2B0085B-12A1-4D3F-A37A-F3C6096E9D7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35C559-1D66-F286-7396-A5A2EB979E51}"/>
              </a:ext>
            </a:extLst>
          </p:cNvPr>
          <p:cNvSpPr>
            <a:spLocks noGrp="1"/>
          </p:cNvSpPr>
          <p:nvPr>
            <p:ph type="sldNum" sz="quarter" idx="12"/>
          </p:nvPr>
        </p:nvSpPr>
        <p:spPr/>
        <p:txBody>
          <a:body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67200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85720C2-18D2-C160-C993-7910277B33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33C790A-A6CB-EEBA-4CAE-C078F92D0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224F5D-5889-7D6C-6F06-1CC43224C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F92F3-EC5C-4F31-B9CA-DCDF970CA7BD}" type="datetime1">
              <a:rPr kumimoji="1" lang="ja-JP" altLang="en-US" smtClean="0"/>
              <a:t>2024/3/20</a:t>
            </a:fld>
            <a:endParaRPr kumimoji="1" lang="ja-JP" altLang="en-US"/>
          </a:p>
        </p:txBody>
      </p:sp>
      <p:sp>
        <p:nvSpPr>
          <p:cNvPr id="5" name="フッター プレースホルダー 4">
            <a:extLst>
              <a:ext uri="{FF2B5EF4-FFF2-40B4-BE49-F238E27FC236}">
                <a16:creationId xmlns:a16="http://schemas.microsoft.com/office/drawing/2014/main" id="{56B5DBB7-8785-CC29-B171-43A06BA32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340340C-0EEA-5469-87C5-DF7F12FD6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B922F-16BB-40A6-B622-E023FDFE57B0}" type="slidenum">
              <a:rPr kumimoji="1" lang="ja-JP" altLang="en-US" smtClean="0"/>
              <a:t>‹#›</a:t>
            </a:fld>
            <a:endParaRPr kumimoji="1" lang="ja-JP" altLang="en-US"/>
          </a:p>
        </p:txBody>
      </p:sp>
    </p:spTree>
    <p:extLst>
      <p:ext uri="{BB962C8B-B14F-4D97-AF65-F5344CB8AC3E}">
        <p14:creationId xmlns:p14="http://schemas.microsoft.com/office/powerpoint/2010/main" val="2831943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eiwakai.or.j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C6C6C1-3124-D981-DDDA-CC829C3B6250}"/>
              </a:ext>
            </a:extLst>
          </p:cNvPr>
          <p:cNvSpPr>
            <a:spLocks noGrp="1"/>
          </p:cNvSpPr>
          <p:nvPr>
            <p:ph type="ctrTitle"/>
          </p:nvPr>
        </p:nvSpPr>
        <p:spPr/>
        <p:txBody>
          <a:bodyPr/>
          <a:lstStyle/>
          <a:p>
            <a:r>
              <a:rPr kumimoji="1" lang="ja-JP" altLang="en-US" dirty="0"/>
              <a:t>介護報酬改定</a:t>
            </a:r>
          </a:p>
        </p:txBody>
      </p:sp>
      <p:sp>
        <p:nvSpPr>
          <p:cNvPr id="3" name="字幕 2">
            <a:extLst>
              <a:ext uri="{FF2B5EF4-FFF2-40B4-BE49-F238E27FC236}">
                <a16:creationId xmlns:a16="http://schemas.microsoft.com/office/drawing/2014/main" id="{621175B1-8E50-9056-0355-DB63F50E835A}"/>
              </a:ext>
            </a:extLst>
          </p:cNvPr>
          <p:cNvSpPr>
            <a:spLocks noGrp="1"/>
          </p:cNvSpPr>
          <p:nvPr>
            <p:ph type="subTitle" idx="1"/>
          </p:nvPr>
        </p:nvSpPr>
        <p:spPr>
          <a:xfrm>
            <a:off x="1524000" y="3615290"/>
            <a:ext cx="9144000" cy="1655762"/>
          </a:xfrm>
        </p:spPr>
        <p:txBody>
          <a:bodyPr/>
          <a:lstStyle/>
          <a:p>
            <a:r>
              <a:rPr lang="ja-JP" altLang="en-US" dirty="0"/>
              <a:t>公益財団法人全国老人福祉施設協議会</a:t>
            </a:r>
            <a:endParaRPr lang="en-US" altLang="ja-JP" dirty="0"/>
          </a:p>
          <a:p>
            <a:r>
              <a:rPr lang="ja-JP" altLang="en-US" dirty="0"/>
              <a:t>副会長</a:t>
            </a:r>
            <a:endParaRPr lang="en-US" altLang="ja-JP" dirty="0"/>
          </a:p>
          <a:p>
            <a:r>
              <a:rPr kumimoji="1" lang="ja-JP" altLang="en-US" dirty="0"/>
              <a:t>瀬戸雅嗣</a:t>
            </a:r>
          </a:p>
        </p:txBody>
      </p:sp>
      <p:sp>
        <p:nvSpPr>
          <p:cNvPr id="4" name="日付プレースホルダー 3">
            <a:extLst>
              <a:ext uri="{FF2B5EF4-FFF2-40B4-BE49-F238E27FC236}">
                <a16:creationId xmlns:a16="http://schemas.microsoft.com/office/drawing/2014/main" id="{A6C3DA5B-79E1-A5E0-B7FB-46732EC335DC}"/>
              </a:ext>
            </a:extLst>
          </p:cNvPr>
          <p:cNvSpPr>
            <a:spLocks noGrp="1"/>
          </p:cNvSpPr>
          <p:nvPr>
            <p:ph type="dt" sz="half" idx="10"/>
          </p:nvPr>
        </p:nvSpPr>
        <p:spPr/>
        <p:txBody>
          <a:bodyPr/>
          <a:lstStyle/>
          <a:p>
            <a:r>
              <a:rPr kumimoji="1" lang="en-US" altLang="ja-JP"/>
              <a:t>2024.</a:t>
            </a:r>
            <a:r>
              <a:rPr lang="en-US" altLang="ja-JP"/>
              <a:t>3.21</a:t>
            </a:r>
            <a:endParaRPr kumimoji="1" lang="ja-JP" altLang="en-US" dirty="0"/>
          </a:p>
        </p:txBody>
      </p:sp>
      <p:sp>
        <p:nvSpPr>
          <p:cNvPr id="5" name="フッター プレースホルダー 4">
            <a:extLst>
              <a:ext uri="{FF2B5EF4-FFF2-40B4-BE49-F238E27FC236}">
                <a16:creationId xmlns:a16="http://schemas.microsoft.com/office/drawing/2014/main" id="{62E1695A-28DD-26E2-E1F1-95A562484ACE}"/>
              </a:ext>
            </a:extLst>
          </p:cNvPr>
          <p:cNvSpPr>
            <a:spLocks noGrp="1"/>
          </p:cNvSpPr>
          <p:nvPr>
            <p:ph type="ftr" sz="quarter" idx="11"/>
          </p:nvPr>
        </p:nvSpPr>
        <p:spPr/>
        <p:txBody>
          <a:bodyPr/>
          <a:lstStyle/>
          <a:p>
            <a:r>
              <a:rPr kumimoji="1" lang="ja-JP" altLang="en-US" dirty="0"/>
              <a:t>静岡県老施協研修会</a:t>
            </a:r>
          </a:p>
        </p:txBody>
      </p:sp>
    </p:spTree>
    <p:extLst>
      <p:ext uri="{BB962C8B-B14F-4D97-AF65-F5344CB8AC3E}">
        <p14:creationId xmlns:p14="http://schemas.microsoft.com/office/powerpoint/2010/main" val="3491649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5A6AD33-D56E-4EA1-9FA9-A522C5F3CF12}"/>
              </a:ext>
            </a:extLst>
          </p:cNvPr>
          <p:cNvSpPr>
            <a:spLocks noGrp="1"/>
          </p:cNvSpPr>
          <p:nvPr>
            <p:ph type="title"/>
          </p:nvPr>
        </p:nvSpPr>
        <p:spPr/>
        <p:txBody>
          <a:bodyPr/>
          <a:lstStyle/>
          <a:p>
            <a:r>
              <a:rPr lang="ja-JP" altLang="en-US" dirty="0"/>
              <a:t>改定率等</a:t>
            </a:r>
          </a:p>
        </p:txBody>
      </p:sp>
      <p:sp>
        <p:nvSpPr>
          <p:cNvPr id="7" name="字幕 6">
            <a:extLst>
              <a:ext uri="{FF2B5EF4-FFF2-40B4-BE49-F238E27FC236}">
                <a16:creationId xmlns:a16="http://schemas.microsoft.com/office/drawing/2014/main" id="{BEE19DDA-7652-FCE4-85DF-4BA03854AECA}"/>
              </a:ext>
            </a:extLst>
          </p:cNvPr>
          <p:cNvSpPr>
            <a:spLocks noGrp="1"/>
          </p:cNvSpPr>
          <p:nvPr>
            <p:ph type="body" idx="1"/>
          </p:nvPr>
        </p:nvSpPr>
        <p:spPr/>
        <p:txBody>
          <a:bodyPr/>
          <a:lstStyle/>
          <a:p>
            <a:r>
              <a:rPr lang="ja-JP" altLang="en-US" dirty="0"/>
              <a:t>１２月２７日給付費分科会</a:t>
            </a:r>
          </a:p>
        </p:txBody>
      </p:sp>
      <p:sp>
        <p:nvSpPr>
          <p:cNvPr id="2" name="スライド番号プレースホルダー 1">
            <a:extLst>
              <a:ext uri="{FF2B5EF4-FFF2-40B4-BE49-F238E27FC236}">
                <a16:creationId xmlns:a16="http://schemas.microsoft.com/office/drawing/2014/main" id="{6CE7CD82-106B-B190-C2AF-357A991F7CC4}"/>
              </a:ext>
            </a:extLst>
          </p:cNvPr>
          <p:cNvSpPr>
            <a:spLocks noGrp="1"/>
          </p:cNvSpPr>
          <p:nvPr>
            <p:ph type="sldNum" sz="quarter" idx="12"/>
          </p:nvPr>
        </p:nvSpPr>
        <p:spPr/>
        <p:txBody>
          <a:bodyPr/>
          <a:lstStyle/>
          <a:p>
            <a:fld id="{CEDB922F-16BB-40A6-B622-E023FDFE57B0}" type="slidenum">
              <a:rPr kumimoji="1" lang="ja-JP" altLang="en-US" smtClean="0"/>
              <a:t>9</a:t>
            </a:fld>
            <a:endParaRPr kumimoji="1" lang="ja-JP" altLang="en-US"/>
          </a:p>
        </p:txBody>
      </p:sp>
      <p:sp>
        <p:nvSpPr>
          <p:cNvPr id="3" name="日付プレースホルダー 2">
            <a:extLst>
              <a:ext uri="{FF2B5EF4-FFF2-40B4-BE49-F238E27FC236}">
                <a16:creationId xmlns:a16="http://schemas.microsoft.com/office/drawing/2014/main" id="{D79DB7BE-F8D5-3A02-8316-ECA326221CDF}"/>
              </a:ext>
            </a:extLst>
          </p:cNvPr>
          <p:cNvSpPr>
            <a:spLocks noGrp="1"/>
          </p:cNvSpPr>
          <p:nvPr>
            <p:ph type="dt" sz="half" idx="10"/>
          </p:nvPr>
        </p:nvSpPr>
        <p:spPr/>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FA63DA60-9188-BCFF-D52D-AE72FBDE19EE}"/>
              </a:ext>
            </a:extLst>
          </p:cNvPr>
          <p:cNvSpPr>
            <a:spLocks noGrp="1"/>
          </p:cNvSpPr>
          <p:nvPr>
            <p:ph type="ftr" sz="quarter" idx="11"/>
          </p:nvPr>
        </p:nvSpPr>
        <p:spPr/>
        <p:txBody>
          <a:bodyPr/>
          <a:lstStyle/>
          <a:p>
            <a:endParaRPr kumimoji="1" lang="ja-JP" altLang="en-US" dirty="0"/>
          </a:p>
        </p:txBody>
      </p:sp>
    </p:spTree>
    <p:extLst>
      <p:ext uri="{BB962C8B-B14F-4D97-AF65-F5344CB8AC3E}">
        <p14:creationId xmlns:p14="http://schemas.microsoft.com/office/powerpoint/2010/main" val="29470078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3"/>
          <p:cNvSpPr txBox="1">
            <a:spLocks noChangeArrowheads="1"/>
          </p:cNvSpPr>
          <p:nvPr/>
        </p:nvSpPr>
        <p:spPr bwMode="auto">
          <a:xfrm>
            <a:off x="1143000" y="0"/>
            <a:ext cx="9906000" cy="720000"/>
          </a:xfrm>
          <a:prstGeom prst="rect">
            <a:avLst/>
          </a:prstGeom>
          <a:noFill/>
          <a:ln w="9525">
            <a:noFill/>
            <a:miter lim="800000"/>
            <a:headEnd/>
            <a:tailEnd/>
          </a:ln>
          <a:effectLst/>
        </p:spPr>
        <p:txBody>
          <a:bodyPr wrap="square" lIns="83077" tIns="43200" rIns="83077" bIns="43200" anchor="ctr" anchorCtr="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612879" eaLnBrk="1" fontAlgn="base" hangingPunct="1">
              <a:spcBef>
                <a:spcPct val="0"/>
              </a:spcBef>
              <a:spcAft>
                <a:spcPct val="0"/>
              </a:spcAft>
              <a:defRPr/>
            </a:pPr>
            <a:r>
              <a:rPr lang="ja-JP" altLang="en-US" sz="2000" b="1" dirty="0">
                <a:solidFill>
                  <a:prstClr val="black"/>
                </a:solidFill>
                <a:latin typeface="游ゴシック" panose="020B0400000000000000" pitchFamily="50" charset="-128"/>
                <a:ea typeface="游ゴシック" panose="020B0400000000000000" pitchFamily="50" charset="-128"/>
              </a:rPr>
              <a:t>１</a:t>
            </a:r>
            <a:r>
              <a:rPr lang="en-US" altLang="ja-JP" sz="2000" b="1" dirty="0">
                <a:solidFill>
                  <a:prstClr val="black"/>
                </a:solidFill>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（７）⑤　認知症対応型共同生活介護、介護保険施設における平時からの</a:t>
            </a:r>
            <a:br>
              <a:rPr lang="en-US" altLang="ja-JP" sz="2000" b="1" dirty="0">
                <a:solidFill>
                  <a:prstClr val="black"/>
                </a:solidFill>
                <a:latin typeface="游ゴシック" panose="020B0400000000000000" pitchFamily="50" charset="-128"/>
                <a:ea typeface="游ゴシック" panose="020B0400000000000000" pitchFamily="50" charset="-128"/>
              </a:rPr>
            </a:br>
            <a:r>
              <a:rPr lang="ja-JP" altLang="en-US" sz="2000" b="1" dirty="0">
                <a:solidFill>
                  <a:prstClr val="black"/>
                </a:solidFill>
                <a:latin typeface="游ゴシック" panose="020B0400000000000000" pitchFamily="50" charset="-128"/>
                <a:ea typeface="游ゴシック" panose="020B0400000000000000" pitchFamily="50" charset="-128"/>
              </a:rPr>
              <a:t>　　　　　　　　認知症の行動・心理症状の予防、早期対応の推進</a:t>
            </a:r>
            <a:endParaRPr lang="en-US" altLang="ja-JP" sz="2000" b="1" dirty="0">
              <a:solidFill>
                <a:prstClr val="black"/>
              </a:solidFill>
              <a:latin typeface="游ゴシック" panose="020B0400000000000000" pitchFamily="50" charset="-128"/>
              <a:ea typeface="游ゴシック" panose="020B0400000000000000" pitchFamily="50" charset="-128"/>
            </a:endParaRPr>
          </a:p>
        </p:txBody>
      </p:sp>
      <p:cxnSp>
        <p:nvCxnSpPr>
          <p:cNvPr id="3" name="直線コネクタ 2">
            <a:extLst>
              <a:ext uri="{FF2B5EF4-FFF2-40B4-BE49-F238E27FC236}">
                <a16:creationId xmlns:a16="http://schemas.microsoft.com/office/drawing/2014/main" id="{B741B9C5-2D63-FA7E-6493-7726261960D9}"/>
              </a:ext>
            </a:extLst>
          </p:cNvPr>
          <p:cNvCxnSpPr>
            <a:cxnSpLocks/>
          </p:cNvCxnSpPr>
          <p:nvPr/>
        </p:nvCxnSpPr>
        <p:spPr>
          <a:xfrm>
            <a:off x="783000" y="648000"/>
            <a:ext cx="10620000" cy="0"/>
          </a:xfrm>
          <a:prstGeom prst="line">
            <a:avLst/>
          </a:prstGeom>
          <a:ln w="38100">
            <a:solidFill>
              <a:srgbClr val="005CAF"/>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930E5BAF-F8F6-F674-C640-4AEE8FDFCE0B}"/>
              </a:ext>
            </a:extLst>
          </p:cNvPr>
          <p:cNvGrpSpPr/>
          <p:nvPr/>
        </p:nvGrpSpPr>
        <p:grpSpPr>
          <a:xfrm>
            <a:off x="1318673" y="1728000"/>
            <a:ext cx="9540000" cy="1260000"/>
            <a:chOff x="175673" y="1728000"/>
            <a:chExt cx="9540000" cy="1260000"/>
          </a:xfrm>
        </p:grpSpPr>
        <p:sp>
          <p:nvSpPr>
            <p:cNvPr id="18" name="正方形/長方形 17">
              <a:extLst>
                <a:ext uri="{FF2B5EF4-FFF2-40B4-BE49-F238E27FC236}">
                  <a16:creationId xmlns:a16="http://schemas.microsoft.com/office/drawing/2014/main" id="{7B50334A-76D3-7BB7-AC7C-0D2444D3FC0C}"/>
                </a:ext>
              </a:extLst>
            </p:cNvPr>
            <p:cNvSpPr/>
            <p:nvPr/>
          </p:nvSpPr>
          <p:spPr>
            <a:xfrm>
              <a:off x="180000" y="1728000"/>
              <a:ext cx="144000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b="1" dirty="0">
                  <a:solidFill>
                    <a:prstClr val="black"/>
                  </a:solidFill>
                  <a:latin typeface="游ゴシック" panose="020B0400000000000000" pitchFamily="50" charset="-128"/>
                  <a:ea typeface="游ゴシック" panose="020B0400000000000000" pitchFamily="50" charset="-128"/>
                </a:rPr>
                <a:t>単位数</a:t>
              </a:r>
            </a:p>
          </p:txBody>
        </p:sp>
        <p:sp>
          <p:nvSpPr>
            <p:cNvPr id="22" name="正方形/長方形 21">
              <a:extLst>
                <a:ext uri="{FF2B5EF4-FFF2-40B4-BE49-F238E27FC236}">
                  <a16:creationId xmlns:a16="http://schemas.microsoft.com/office/drawing/2014/main" id="{29FE2CCD-F1F4-BDB9-2DBF-DAA6A3D25E21}"/>
                </a:ext>
              </a:extLst>
            </p:cNvPr>
            <p:cNvSpPr/>
            <p:nvPr/>
          </p:nvSpPr>
          <p:spPr>
            <a:xfrm>
              <a:off x="175673" y="2088000"/>
              <a:ext cx="9540000" cy="9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ja-JP" altLang="en-US" sz="1400" dirty="0">
                  <a:solidFill>
                    <a:prstClr val="black"/>
                  </a:solidFill>
                  <a:latin typeface="游ゴシック" panose="020B0400000000000000" pitchFamily="50" charset="-128"/>
                  <a:ea typeface="游ゴシック" panose="020B0400000000000000" pitchFamily="50" charset="-128"/>
                </a:rPr>
                <a:t>　　＜現行＞　　　　　　　　＜改定後＞</a:t>
              </a:r>
              <a:endParaRPr lang="en-US" altLang="ja-JP" sz="1400" dirty="0">
                <a:solidFill>
                  <a:prstClr val="black"/>
                </a:solidFill>
                <a:latin typeface="游ゴシック" panose="020B0400000000000000" pitchFamily="50" charset="-128"/>
                <a:ea typeface="游ゴシック" panose="020B0400000000000000" pitchFamily="50" charset="-128"/>
              </a:endParaRPr>
            </a:p>
            <a:p>
              <a:pPr>
                <a:defRPr/>
              </a:pPr>
              <a:r>
                <a:rPr lang="ja-JP" altLang="en-US" sz="1400" dirty="0">
                  <a:solidFill>
                    <a:prstClr val="black"/>
                  </a:solidFill>
                  <a:latin typeface="游ゴシック"/>
                  <a:ea typeface="游ゴシック"/>
                </a:rPr>
                <a:t>　　　なし　　　　　　　　　　</a:t>
              </a:r>
              <a:r>
                <a:rPr lang="ja-JP" altLang="en-US" sz="1400" b="1" dirty="0">
                  <a:solidFill>
                    <a:prstClr val="black"/>
                  </a:solidFill>
                  <a:latin typeface="游ゴシック"/>
                  <a:ea typeface="游ゴシック"/>
                </a:rPr>
                <a:t>認知症チームケア推進加算（</a:t>
              </a:r>
              <a:r>
                <a:rPr lang="en-US" altLang="ja-JP" sz="1400" b="1" dirty="0">
                  <a:solidFill>
                    <a:prstClr val="black"/>
                  </a:solidFill>
                  <a:latin typeface="游ゴシック"/>
                  <a:ea typeface="游ゴシック"/>
                </a:rPr>
                <a:t>Ⅰ</a:t>
              </a:r>
              <a:r>
                <a:rPr lang="ja-JP" altLang="en-US" sz="1400" b="1" dirty="0">
                  <a:solidFill>
                    <a:prstClr val="black"/>
                  </a:solidFill>
                  <a:latin typeface="游ゴシック"/>
                  <a:ea typeface="游ゴシック"/>
                </a:rPr>
                <a:t>）</a:t>
              </a:r>
              <a:r>
                <a:rPr lang="en-US" altLang="ja-JP" sz="1400" dirty="0">
                  <a:solidFill>
                    <a:prstClr val="black"/>
                  </a:solidFill>
                  <a:latin typeface="游ゴシック"/>
                  <a:ea typeface="游ゴシック"/>
                </a:rPr>
                <a:t>150</a:t>
              </a:r>
              <a:r>
                <a:rPr lang="ja-JP" altLang="en-US" sz="1400" dirty="0">
                  <a:solidFill>
                    <a:prstClr val="black"/>
                  </a:solidFill>
                  <a:latin typeface="游ゴシック"/>
                  <a:ea typeface="游ゴシック"/>
                </a:rPr>
                <a:t>単位</a:t>
              </a:r>
              <a:r>
                <a:rPr lang="en-US" altLang="ja-JP" sz="1400" dirty="0">
                  <a:solidFill>
                    <a:prstClr val="black"/>
                  </a:solidFill>
                  <a:latin typeface="游ゴシック"/>
                  <a:ea typeface="游ゴシック"/>
                </a:rPr>
                <a:t>/</a:t>
              </a:r>
              <a:r>
                <a:rPr lang="ja-JP" altLang="en-US" sz="1400" dirty="0">
                  <a:solidFill>
                    <a:prstClr val="black"/>
                  </a:solidFill>
                  <a:latin typeface="游ゴシック"/>
                  <a:ea typeface="游ゴシック"/>
                </a:rPr>
                <a:t>月</a:t>
              </a:r>
              <a:r>
                <a:rPr lang="ja-JP" altLang="en-US" sz="1400" dirty="0">
                  <a:solidFill>
                    <a:srgbClr val="FF0000"/>
                  </a:solidFill>
                  <a:latin typeface="游ゴシック"/>
                  <a:ea typeface="游ゴシック"/>
                </a:rPr>
                <a:t>（新設）</a:t>
              </a:r>
              <a:endParaRPr lang="en-US" altLang="ja-JP" sz="1400" dirty="0">
                <a:solidFill>
                  <a:srgbClr val="FF0000"/>
                </a:solidFill>
                <a:latin typeface="游ゴシック"/>
                <a:ea typeface="游ゴシック"/>
              </a:endParaRPr>
            </a:p>
            <a:p>
              <a:pPr>
                <a:defRPr/>
              </a:pPr>
              <a:r>
                <a:rPr lang="ja-JP" altLang="en-US" sz="1400" dirty="0">
                  <a:solidFill>
                    <a:prstClr val="black"/>
                  </a:solidFill>
                  <a:latin typeface="游ゴシック"/>
                  <a:ea typeface="游ゴシック"/>
                </a:rPr>
                <a:t>　　　　　　　　　　　　　　　</a:t>
              </a:r>
              <a:r>
                <a:rPr lang="ja-JP" altLang="en-US" sz="1400" b="1" dirty="0">
                  <a:solidFill>
                    <a:prstClr val="black"/>
                  </a:solidFill>
                  <a:latin typeface="游ゴシック"/>
                  <a:ea typeface="游ゴシック"/>
                </a:rPr>
                <a:t>認知症チームケア推進加算（</a:t>
              </a:r>
              <a:r>
                <a:rPr lang="en-US" altLang="ja-JP" sz="1400" b="1" dirty="0">
                  <a:solidFill>
                    <a:prstClr val="black"/>
                  </a:solidFill>
                  <a:latin typeface="游ゴシック"/>
                  <a:ea typeface="游ゴシック"/>
                </a:rPr>
                <a:t>Ⅱ</a:t>
              </a:r>
              <a:r>
                <a:rPr lang="ja-JP" altLang="en-US" sz="1400" b="1" dirty="0">
                  <a:solidFill>
                    <a:prstClr val="black"/>
                  </a:solidFill>
                  <a:latin typeface="游ゴシック"/>
                  <a:ea typeface="游ゴシック"/>
                </a:rPr>
                <a:t>）</a:t>
              </a:r>
              <a:r>
                <a:rPr lang="en-US" altLang="ja-JP" sz="1400" dirty="0">
                  <a:solidFill>
                    <a:prstClr val="black"/>
                  </a:solidFill>
                  <a:latin typeface="游ゴシック"/>
                  <a:ea typeface="游ゴシック"/>
                </a:rPr>
                <a:t>120</a:t>
              </a:r>
              <a:r>
                <a:rPr lang="ja-JP" altLang="en-US" sz="1400" dirty="0">
                  <a:solidFill>
                    <a:prstClr val="black"/>
                  </a:solidFill>
                  <a:latin typeface="游ゴシック"/>
                  <a:ea typeface="游ゴシック"/>
                </a:rPr>
                <a:t>単位</a:t>
              </a:r>
              <a:r>
                <a:rPr lang="en-US" altLang="ja-JP" sz="1400" dirty="0">
                  <a:solidFill>
                    <a:prstClr val="black"/>
                  </a:solidFill>
                  <a:latin typeface="游ゴシック"/>
                  <a:ea typeface="游ゴシック"/>
                </a:rPr>
                <a:t>/</a:t>
              </a:r>
              <a:r>
                <a:rPr lang="ja-JP" altLang="en-US" sz="1400" dirty="0">
                  <a:solidFill>
                    <a:prstClr val="black"/>
                  </a:solidFill>
                  <a:latin typeface="游ゴシック"/>
                  <a:ea typeface="游ゴシック"/>
                </a:rPr>
                <a:t>月</a:t>
              </a:r>
              <a:r>
                <a:rPr lang="ja-JP" altLang="en-US" sz="1400" dirty="0">
                  <a:solidFill>
                    <a:srgbClr val="FF0000"/>
                  </a:solidFill>
                  <a:latin typeface="游ゴシック"/>
                  <a:ea typeface="游ゴシック"/>
                </a:rPr>
                <a:t>（新設）</a:t>
              </a:r>
              <a:endParaRPr lang="en-US" altLang="ja-JP" sz="1400" dirty="0">
                <a:solidFill>
                  <a:srgbClr val="FF0000"/>
                </a:solidFill>
                <a:latin typeface="游ゴシック"/>
                <a:ea typeface="游ゴシック"/>
              </a:endParaRPr>
            </a:p>
            <a:p>
              <a:pPr>
                <a:defRPr/>
              </a:pPr>
              <a:r>
                <a:rPr lang="ja-JP" altLang="en-US" sz="1400" dirty="0">
                  <a:solidFill>
                    <a:srgbClr val="FF0000"/>
                  </a:solidFill>
                  <a:latin typeface="游ゴシック"/>
                  <a:ea typeface="游ゴシック"/>
                </a:rPr>
                <a:t>　　　　　　　　　　　　　　　</a:t>
              </a:r>
              <a:r>
                <a:rPr lang="en-US" altLang="ja-JP" sz="1050" dirty="0">
                  <a:solidFill>
                    <a:prstClr val="black"/>
                  </a:solidFill>
                  <a:latin typeface="游ゴシック"/>
                  <a:ea typeface="游ゴシック"/>
                </a:rPr>
                <a:t>※</a:t>
              </a:r>
              <a:r>
                <a:rPr lang="ja-JP" altLang="en-US" sz="1050" dirty="0">
                  <a:solidFill>
                    <a:prstClr val="black"/>
                  </a:solidFill>
                  <a:latin typeface="游ゴシック"/>
                  <a:ea typeface="游ゴシック"/>
                </a:rPr>
                <a:t>認知症専門ケア加算（</a:t>
              </a:r>
              <a:r>
                <a:rPr lang="en-US" altLang="ja-JP" sz="1050" dirty="0">
                  <a:solidFill>
                    <a:prstClr val="black"/>
                  </a:solidFill>
                  <a:latin typeface="游ゴシック"/>
                  <a:ea typeface="游ゴシック"/>
                </a:rPr>
                <a:t>Ⅰ</a:t>
              </a:r>
              <a:r>
                <a:rPr lang="ja-JP" altLang="en-US" sz="1050" dirty="0">
                  <a:solidFill>
                    <a:prstClr val="black"/>
                  </a:solidFill>
                  <a:latin typeface="游ゴシック"/>
                  <a:ea typeface="游ゴシック"/>
                </a:rPr>
                <a:t>）</a:t>
              </a:r>
              <a:r>
                <a:rPr lang="ja-JP" altLang="en-US" sz="1050" dirty="0">
                  <a:solidFill>
                    <a:schemeClr val="tx1"/>
                  </a:solidFill>
                  <a:latin typeface="游ゴシック"/>
                  <a:ea typeface="游ゴシック"/>
                </a:rPr>
                <a:t>又は</a:t>
              </a:r>
              <a:r>
                <a:rPr lang="ja-JP" altLang="en-US" sz="1050" dirty="0">
                  <a:solidFill>
                    <a:prstClr val="black"/>
                  </a:solidFill>
                  <a:latin typeface="游ゴシック"/>
                  <a:ea typeface="游ゴシック"/>
                </a:rPr>
                <a:t>（</a:t>
              </a:r>
              <a:r>
                <a:rPr lang="en-US" altLang="ja-JP" sz="1050" dirty="0">
                  <a:solidFill>
                    <a:prstClr val="black"/>
                  </a:solidFill>
                  <a:latin typeface="游ゴシック"/>
                  <a:ea typeface="游ゴシック"/>
                </a:rPr>
                <a:t>Ⅱ</a:t>
              </a:r>
              <a:r>
                <a:rPr lang="ja-JP" altLang="en-US" sz="1050" dirty="0">
                  <a:solidFill>
                    <a:prstClr val="black"/>
                  </a:solidFill>
                  <a:latin typeface="游ゴシック"/>
                  <a:ea typeface="游ゴシック"/>
                </a:rPr>
                <a:t>）を算定している場合においては、算定不可。</a:t>
              </a:r>
              <a:endParaRPr lang="en-US" altLang="ja-JP" sz="1400" dirty="0">
                <a:solidFill>
                  <a:prstClr val="black"/>
                </a:solidFill>
                <a:latin typeface="游ゴシック"/>
                <a:ea typeface="游ゴシック"/>
              </a:endParaRPr>
            </a:p>
          </p:txBody>
        </p:sp>
      </p:grpSp>
      <p:grpSp>
        <p:nvGrpSpPr>
          <p:cNvPr id="6" name="グループ化 5">
            <a:extLst>
              <a:ext uri="{FF2B5EF4-FFF2-40B4-BE49-F238E27FC236}">
                <a16:creationId xmlns:a16="http://schemas.microsoft.com/office/drawing/2014/main" id="{4D9EFBD0-3211-1B7A-7CDD-64BC39886CFD}"/>
              </a:ext>
            </a:extLst>
          </p:cNvPr>
          <p:cNvGrpSpPr/>
          <p:nvPr/>
        </p:nvGrpSpPr>
        <p:grpSpPr>
          <a:xfrm>
            <a:off x="1323000" y="720000"/>
            <a:ext cx="9540000" cy="936000"/>
            <a:chOff x="180000" y="754184"/>
            <a:chExt cx="9540000" cy="936000"/>
          </a:xfrm>
        </p:grpSpPr>
        <p:sp>
          <p:nvSpPr>
            <p:cNvPr id="10" name="正方形/長方形 9">
              <a:extLst>
                <a:ext uri="{FF2B5EF4-FFF2-40B4-BE49-F238E27FC236}">
                  <a16:creationId xmlns:a16="http://schemas.microsoft.com/office/drawing/2014/main" id="{C21FE3F4-5E41-EBC3-BD8D-CA7EA2712BCE}"/>
                </a:ext>
              </a:extLst>
            </p:cNvPr>
            <p:cNvSpPr/>
            <p:nvPr/>
          </p:nvSpPr>
          <p:spPr>
            <a:xfrm>
              <a:off x="180000" y="790184"/>
              <a:ext cx="144000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b="1" dirty="0">
                  <a:solidFill>
                    <a:prstClr val="black"/>
                  </a:solidFill>
                  <a:latin typeface="游ゴシック" panose="020B0400000000000000" pitchFamily="50" charset="-128"/>
                  <a:ea typeface="游ゴシック" panose="020B0400000000000000" pitchFamily="50" charset="-128"/>
                </a:rPr>
                <a:t>概要</a:t>
              </a:r>
            </a:p>
          </p:txBody>
        </p:sp>
        <p:sp>
          <p:nvSpPr>
            <p:cNvPr id="12" name="正方形/長方形 11">
              <a:extLst>
                <a:ext uri="{FF2B5EF4-FFF2-40B4-BE49-F238E27FC236}">
                  <a16:creationId xmlns:a16="http://schemas.microsoft.com/office/drawing/2014/main" id="{902DE9D0-D5C9-6A9A-FE50-466C9A7C0523}"/>
                </a:ext>
              </a:extLst>
            </p:cNvPr>
            <p:cNvSpPr/>
            <p:nvPr/>
          </p:nvSpPr>
          <p:spPr>
            <a:xfrm>
              <a:off x="180000" y="1150184"/>
              <a:ext cx="9540000" cy="5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ja-JP" altLang="en-US" sz="1400" dirty="0">
                  <a:solidFill>
                    <a:prstClr val="black"/>
                  </a:solidFill>
                  <a:latin typeface="游ゴシック" panose="020B0400000000000000" pitchFamily="50" charset="-128"/>
                  <a:ea typeface="游ゴシック" panose="020B0400000000000000" pitchFamily="50" charset="-128"/>
                </a:rPr>
                <a:t>○　</a:t>
              </a:r>
              <a:r>
                <a:rPr lang="ja-JP" altLang="en-US" sz="1400" dirty="0">
                  <a:solidFill>
                    <a:srgbClr val="000000"/>
                  </a:solidFill>
                  <a:latin typeface="游ゴシック" panose="020B0400000000000000" pitchFamily="50" charset="-128"/>
                  <a:ea typeface="游ゴシック" panose="020B0400000000000000" pitchFamily="50" charset="-128"/>
                </a:rPr>
                <a:t>認知症の行動・心理症状（</a:t>
              </a:r>
              <a:r>
                <a:rPr lang="en-US" altLang="ja-JP" sz="1400" dirty="0">
                  <a:solidFill>
                    <a:srgbClr val="000000"/>
                  </a:solidFill>
                  <a:latin typeface="游ゴシック" panose="020B0400000000000000" pitchFamily="50" charset="-128"/>
                  <a:ea typeface="游ゴシック" panose="020B0400000000000000" pitchFamily="50" charset="-128"/>
                </a:rPr>
                <a:t>BPSD</a:t>
              </a:r>
              <a:r>
                <a:rPr lang="ja-JP" altLang="en-US" sz="1400" dirty="0">
                  <a:solidFill>
                    <a:srgbClr val="000000"/>
                  </a:solidFill>
                  <a:latin typeface="游ゴシック" panose="020B0400000000000000" pitchFamily="50" charset="-128"/>
                  <a:ea typeface="游ゴシック" panose="020B0400000000000000" pitchFamily="50" charset="-128"/>
                </a:rPr>
                <a:t>）の発現を未然に防ぐため、あるいは出現時に早期に対応するための平時から</a:t>
              </a:r>
              <a:br>
                <a:rPr lang="en-US" altLang="ja-JP" sz="1400" dirty="0">
                  <a:solidFill>
                    <a:srgbClr val="000000"/>
                  </a:solidFill>
                  <a:latin typeface="游ゴシック" panose="020B0400000000000000" pitchFamily="50" charset="-128"/>
                  <a:ea typeface="游ゴシック" panose="020B0400000000000000" pitchFamily="50" charset="-128"/>
                </a:rPr>
              </a:br>
              <a:r>
                <a:rPr lang="ja-JP" altLang="en-US" sz="1400" dirty="0">
                  <a:solidFill>
                    <a:srgbClr val="000000"/>
                  </a:solidFill>
                  <a:latin typeface="游ゴシック" panose="020B0400000000000000" pitchFamily="50" charset="-128"/>
                  <a:ea typeface="游ゴシック" panose="020B0400000000000000" pitchFamily="50" charset="-128"/>
                </a:rPr>
                <a:t>　の取組を推進する観点から、新たな加算を設ける。</a:t>
              </a:r>
              <a:r>
                <a:rPr lang="en-US" altLang="ja-JP" sz="1400" dirty="0">
                  <a:solidFill>
                    <a:prstClr val="black"/>
                  </a:solidFill>
                  <a:latin typeface="游ゴシック" panose="020B0400000000000000" pitchFamily="50" charset="-128"/>
                  <a:ea typeface="游ゴシック" panose="020B0400000000000000" pitchFamily="50" charset="-128"/>
                </a:rPr>
                <a:t>【</a:t>
              </a:r>
              <a:r>
                <a:rPr lang="ja-JP" altLang="en-US" sz="1400" dirty="0">
                  <a:solidFill>
                    <a:prstClr val="black"/>
                  </a:solidFill>
                  <a:latin typeface="游ゴシック" panose="020B0400000000000000" pitchFamily="50" charset="-128"/>
                  <a:ea typeface="游ゴシック" panose="020B0400000000000000" pitchFamily="50" charset="-128"/>
                </a:rPr>
                <a:t>告示改正</a:t>
              </a:r>
              <a:r>
                <a:rPr lang="en-US" altLang="ja-JP" sz="1400" dirty="0">
                  <a:solidFill>
                    <a:prstClr val="black"/>
                  </a:solidFill>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2F19F0CA-95BE-05EE-A5D5-3D8BABC27C56}"/>
                </a:ext>
              </a:extLst>
            </p:cNvPr>
            <p:cNvSpPr/>
            <p:nvPr/>
          </p:nvSpPr>
          <p:spPr>
            <a:xfrm>
              <a:off x="1620000" y="754184"/>
              <a:ext cx="8100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ja-JP" sz="1200" dirty="0">
                  <a:solidFill>
                    <a:prstClr val="black"/>
                  </a:solidFill>
                  <a:latin typeface="游ゴシック" panose="020B0400000000000000" pitchFamily="50" charset="-128"/>
                  <a:ea typeface="游ゴシック" panose="020B0400000000000000" pitchFamily="50" charset="-128"/>
                </a:rPr>
                <a:t>【</a:t>
              </a:r>
              <a:r>
                <a:rPr lang="zh-TW" altLang="en-US" sz="1200" dirty="0">
                  <a:solidFill>
                    <a:prstClr val="black"/>
                  </a:solidFill>
                  <a:latin typeface="游ゴシック" panose="020B0400000000000000" pitchFamily="50" charset="-128"/>
                  <a:ea typeface="游ゴシック" panose="020B0400000000000000" pitchFamily="50" charset="-128"/>
                </a:rPr>
                <a:t>認知症対応型共同生活介護</a:t>
              </a:r>
              <a:r>
                <a:rPr lang="ja-JP" altLang="en-US" sz="1200" dirty="0">
                  <a:solidFill>
                    <a:prstClr val="black"/>
                  </a:solidFill>
                  <a:latin typeface="游ゴシック" panose="020B0400000000000000" pitchFamily="50" charset="-128"/>
                  <a:ea typeface="游ゴシック" panose="020B0400000000000000" pitchFamily="50" charset="-128"/>
                </a:rPr>
                <a:t>★、介</a:t>
              </a:r>
              <a:r>
                <a:rPr lang="zh-TW" altLang="en-US" sz="1200" dirty="0">
                  <a:solidFill>
                    <a:prstClr val="black"/>
                  </a:solidFill>
                  <a:latin typeface="游ゴシック" panose="020B0400000000000000" pitchFamily="50" charset="-128"/>
                  <a:ea typeface="游ゴシック" panose="020B0400000000000000" pitchFamily="50" charset="-128"/>
                </a:rPr>
                <a:t>護老人福祉施設、</a:t>
              </a:r>
              <a:endParaRPr lang="en-US" altLang="zh-TW" sz="1200" dirty="0">
                <a:solidFill>
                  <a:prstClr val="black"/>
                </a:solidFill>
                <a:latin typeface="游ゴシック" panose="020B0400000000000000" pitchFamily="50" charset="-128"/>
                <a:ea typeface="游ゴシック" panose="020B0400000000000000" pitchFamily="50" charset="-128"/>
              </a:endParaRPr>
            </a:p>
            <a:p>
              <a:pPr>
                <a:defRPr/>
              </a:pPr>
              <a:r>
                <a:rPr lang="ja-JP" altLang="en-US" sz="1200" dirty="0">
                  <a:solidFill>
                    <a:prstClr val="black"/>
                  </a:solidFill>
                  <a:latin typeface="游ゴシック" panose="020B0400000000000000" pitchFamily="50" charset="-128"/>
                  <a:ea typeface="游ゴシック" panose="020B0400000000000000" pitchFamily="50" charset="-128"/>
                </a:rPr>
                <a:t>　</a:t>
              </a:r>
              <a:r>
                <a:rPr lang="zh-TW" altLang="en-US" sz="1200" dirty="0">
                  <a:solidFill>
                    <a:prstClr val="black"/>
                  </a:solidFill>
                  <a:latin typeface="游ゴシック" panose="020B0400000000000000" pitchFamily="50" charset="-128"/>
                  <a:ea typeface="游ゴシック" panose="020B0400000000000000" pitchFamily="50" charset="-128"/>
                </a:rPr>
                <a:t>地域密着型介護老人福祉施設入所者生活介護、介護老人保健施設、介護医療院</a:t>
              </a:r>
              <a:r>
                <a:rPr lang="en-US" altLang="ja-JP" sz="1200" dirty="0">
                  <a:solidFill>
                    <a:prstClr val="black"/>
                  </a:solidFill>
                  <a:latin typeface="游ゴシック" panose="020B0400000000000000" pitchFamily="50" charset="-128"/>
                  <a:ea typeface="游ゴシック" panose="020B0400000000000000" pitchFamily="50" charset="-128"/>
                </a:rPr>
                <a: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grpSp>
      <p:grpSp>
        <p:nvGrpSpPr>
          <p:cNvPr id="7" name="グループ化 6">
            <a:extLst>
              <a:ext uri="{FF2B5EF4-FFF2-40B4-BE49-F238E27FC236}">
                <a16:creationId xmlns:a16="http://schemas.microsoft.com/office/drawing/2014/main" id="{AF17E8D6-5B20-0299-1492-A279EDFE05CE}"/>
              </a:ext>
            </a:extLst>
          </p:cNvPr>
          <p:cNvGrpSpPr/>
          <p:nvPr/>
        </p:nvGrpSpPr>
        <p:grpSpPr>
          <a:xfrm>
            <a:off x="1323001" y="3060000"/>
            <a:ext cx="9548821" cy="3780000"/>
            <a:chOff x="180000" y="3008724"/>
            <a:chExt cx="9548821" cy="3780000"/>
          </a:xfrm>
        </p:grpSpPr>
        <p:sp>
          <p:nvSpPr>
            <p:cNvPr id="2" name="正方形/長方形 1">
              <a:extLst>
                <a:ext uri="{FF2B5EF4-FFF2-40B4-BE49-F238E27FC236}">
                  <a16:creationId xmlns:a16="http://schemas.microsoft.com/office/drawing/2014/main" id="{02B7D2F8-9A2B-5677-F9A6-AA40ED1B2D21}"/>
                </a:ext>
              </a:extLst>
            </p:cNvPr>
            <p:cNvSpPr/>
            <p:nvPr/>
          </p:nvSpPr>
          <p:spPr>
            <a:xfrm>
              <a:off x="180000" y="3008724"/>
              <a:ext cx="1440000" cy="3600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b="1">
                  <a:solidFill>
                    <a:prstClr val="black"/>
                  </a:solidFill>
                  <a:latin typeface="游ゴシック" panose="020B0400000000000000" pitchFamily="50" charset="-128"/>
                  <a:ea typeface="游ゴシック" panose="020B0400000000000000" pitchFamily="50" charset="-128"/>
                </a:rPr>
                <a:t>算定要件等</a:t>
              </a:r>
            </a:p>
          </p:txBody>
        </p:sp>
        <p:sp>
          <p:nvSpPr>
            <p:cNvPr id="4" name="正方形/長方形 3">
              <a:extLst>
                <a:ext uri="{FF2B5EF4-FFF2-40B4-BE49-F238E27FC236}">
                  <a16:creationId xmlns:a16="http://schemas.microsoft.com/office/drawing/2014/main" id="{CEBEDAB0-5539-7EDA-8F34-FC6310B6E304}"/>
                </a:ext>
              </a:extLst>
            </p:cNvPr>
            <p:cNvSpPr/>
            <p:nvPr/>
          </p:nvSpPr>
          <p:spPr>
            <a:xfrm>
              <a:off x="180000" y="3368724"/>
              <a:ext cx="9548821" cy="342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ja-JP" altLang="en-US" sz="1400" b="1" dirty="0">
                  <a:solidFill>
                    <a:prstClr val="black"/>
                  </a:solidFill>
                  <a:latin typeface="游ゴシック"/>
                  <a:ea typeface="游ゴシック"/>
                </a:rPr>
                <a:t>＜認知症チームケア推進加算（</a:t>
              </a:r>
              <a:r>
                <a:rPr lang="en-US" altLang="ja-JP" sz="1400" b="1" dirty="0">
                  <a:solidFill>
                    <a:prstClr val="black"/>
                  </a:solidFill>
                  <a:latin typeface="游ゴシック"/>
                  <a:ea typeface="游ゴシック"/>
                </a:rPr>
                <a:t>Ⅰ</a:t>
              </a:r>
              <a:r>
                <a:rPr lang="ja-JP" altLang="en-US" sz="1400" b="1" dirty="0">
                  <a:solidFill>
                    <a:prstClr val="black"/>
                  </a:solidFill>
                  <a:latin typeface="游ゴシック"/>
                  <a:ea typeface="游ゴシック"/>
                </a:rPr>
                <a:t>）＞</a:t>
              </a:r>
              <a:r>
                <a:rPr lang="ja-JP" altLang="en-US" sz="1400" dirty="0">
                  <a:solidFill>
                    <a:srgbClr val="FF0000"/>
                  </a:solidFill>
                  <a:latin typeface="游ゴシック"/>
                  <a:ea typeface="游ゴシック"/>
                </a:rPr>
                <a:t>（新設）</a:t>
              </a:r>
              <a:endParaRPr lang="en-US" altLang="ja-JP" sz="1400" dirty="0">
                <a:solidFill>
                  <a:srgbClr val="FF0000"/>
                </a:solidFill>
                <a:latin typeface="游ゴシック"/>
                <a:ea typeface="游ゴシック"/>
              </a:endParaRPr>
            </a:p>
            <a:p>
              <a:pPr marL="358775" indent="-358775">
                <a:defRPr/>
              </a:pPr>
              <a:r>
                <a:rPr lang="ja-JP" altLang="en-US" sz="1400" dirty="0">
                  <a:solidFill>
                    <a:prstClr val="black"/>
                  </a:solidFill>
                  <a:latin typeface="游ゴシック"/>
                  <a:ea typeface="游ゴシック"/>
                </a:rPr>
                <a:t>（１） 事業所又は施設における利用者又は入所者の総数のうち、周囲の者による日常生活に対する注意を</a:t>
              </a:r>
              <a:r>
                <a:rPr lang="ja-JP" altLang="en-US" sz="1400" dirty="0">
                  <a:solidFill>
                    <a:prstClr val="black"/>
                  </a:solidFill>
                  <a:latin typeface="游ゴシック" panose="020B0400000000000000" pitchFamily="50" charset="-128"/>
                  <a:ea typeface="游ゴシック" panose="020B0400000000000000" pitchFamily="50" charset="-128"/>
                </a:rPr>
                <a:t>必要とする　　認知症の者の占める割合が２分の１以上であること。</a:t>
              </a:r>
            </a:p>
            <a:p>
              <a:pPr marL="358775" indent="-358775">
                <a:defRPr/>
              </a:pPr>
              <a:r>
                <a:rPr lang="ja-JP" altLang="en-US" sz="1400" spc="-40" dirty="0">
                  <a:solidFill>
                    <a:prstClr val="black"/>
                  </a:solidFill>
                  <a:latin typeface="游ゴシック"/>
                  <a:ea typeface="游ゴシック"/>
                </a:rPr>
                <a:t>（２）認知症の行動・心理症状の予防</a:t>
              </a:r>
              <a:r>
                <a:rPr lang="ja-JP" altLang="en-US" sz="1400" spc="-40" dirty="0">
                  <a:solidFill>
                    <a:schemeClr val="tx1"/>
                  </a:solidFill>
                  <a:latin typeface="游ゴシック"/>
                  <a:ea typeface="游ゴシック"/>
                </a:rPr>
                <a:t>及び出現時の早期対応（以下「予防等」という。）に資</a:t>
              </a:r>
              <a:r>
                <a:rPr lang="ja-JP" altLang="en-US" sz="1400" spc="-40" dirty="0">
                  <a:solidFill>
                    <a:prstClr val="black"/>
                  </a:solidFill>
                  <a:latin typeface="游ゴシック"/>
                  <a:ea typeface="游ゴシック"/>
                </a:rPr>
                <a:t>する認知症介護の指導に係る専門的な研修を修了している者又は認知症介護に係る専門的な研修及び認知症の行動・心理症状の予防等に資するケアプログラムを含んだ研修を修了した者を１名以上配置し、かつ、複数人の介護職員から成る認知症の行動・心理症状に対応するチームを組んでいること。</a:t>
              </a:r>
              <a:endParaRPr lang="en-US" altLang="ja-JP" sz="1400" spc="-40" dirty="0">
                <a:solidFill>
                  <a:prstClr val="black"/>
                </a:solidFill>
                <a:latin typeface="游ゴシック"/>
                <a:ea typeface="游ゴシック"/>
              </a:endParaRPr>
            </a:p>
            <a:p>
              <a:pPr marL="358775" indent="-358775">
                <a:defRPr/>
              </a:pPr>
              <a:r>
                <a:rPr lang="ja-JP" altLang="en-US" sz="1400" dirty="0">
                  <a:solidFill>
                    <a:prstClr val="black"/>
                  </a:solidFill>
                  <a:latin typeface="游ゴシック"/>
                  <a:ea typeface="游ゴシック"/>
                </a:rPr>
                <a:t>（３） 対象者に対し、個別に認知症の行動・心理症状の評価を計画的に行い、その評価に基づく値を測定し、認知症</a:t>
              </a:r>
              <a:r>
                <a:rPr lang="en-US" altLang="ja-JP" sz="1400" dirty="0">
                  <a:solidFill>
                    <a:prstClr val="black"/>
                  </a:solidFill>
                  <a:latin typeface="游ゴシック"/>
                  <a:ea typeface="游ゴシック"/>
                </a:rPr>
                <a:t> </a:t>
              </a:r>
              <a:r>
                <a:rPr lang="ja-JP" altLang="en-US" sz="1400" dirty="0">
                  <a:solidFill>
                    <a:prstClr val="black"/>
                  </a:solidFill>
                  <a:latin typeface="游ゴシック"/>
                  <a:ea typeface="游ゴシック"/>
                </a:rPr>
                <a:t>の行動・心理症状の予防等に資するチームケアを実施していること。</a:t>
              </a:r>
              <a:endParaRPr lang="en-US" altLang="ja-JP" sz="1400" dirty="0">
                <a:solidFill>
                  <a:prstClr val="black"/>
                </a:solidFill>
                <a:latin typeface="游ゴシック"/>
                <a:ea typeface="游ゴシック"/>
              </a:endParaRPr>
            </a:p>
            <a:p>
              <a:pPr marL="358775" indent="-358775">
                <a:defRPr/>
              </a:pPr>
              <a:r>
                <a:rPr lang="ja-JP" altLang="en-US" sz="1400" dirty="0">
                  <a:solidFill>
                    <a:prstClr val="black"/>
                  </a:solidFill>
                  <a:latin typeface="游ゴシック"/>
                  <a:ea typeface="游ゴシック"/>
                </a:rPr>
                <a:t>（４） 認知症の行動・心理症状の予防等に資する認知症ケアについて、カンファレンスの開催、計画の作成、認知症</a:t>
              </a:r>
              <a:r>
                <a:rPr lang="en-US" altLang="ja-JP" sz="1400" dirty="0">
                  <a:solidFill>
                    <a:prstClr val="black"/>
                  </a:solidFill>
                  <a:latin typeface="游ゴシック"/>
                  <a:ea typeface="游ゴシック"/>
                </a:rPr>
                <a:t> </a:t>
              </a:r>
              <a:r>
                <a:rPr lang="ja-JP" altLang="en-US" sz="1400" dirty="0">
                  <a:solidFill>
                    <a:prstClr val="black"/>
                  </a:solidFill>
                  <a:latin typeface="游ゴシック"/>
                  <a:ea typeface="游ゴシック"/>
                </a:rPr>
                <a:t>の行動・心理症状の有無及び程度についての定期的な評価、ケアの振り返り、計画の見直し等を行っていること。</a:t>
              </a:r>
              <a:endParaRPr lang="en-US" altLang="ja-JP" sz="1400" dirty="0">
                <a:solidFill>
                  <a:prstClr val="black"/>
                </a:solidFill>
                <a:latin typeface="游ゴシック"/>
                <a:ea typeface="游ゴシック"/>
              </a:endParaRPr>
            </a:p>
            <a:p>
              <a:pPr>
                <a:defRPr/>
              </a:pPr>
              <a:endParaRPr lang="en-US" altLang="ja-JP" sz="500" dirty="0">
                <a:solidFill>
                  <a:prstClr val="black"/>
                </a:solidFill>
                <a:latin typeface="游ゴシック"/>
                <a:ea typeface="游ゴシック"/>
              </a:endParaRPr>
            </a:p>
            <a:p>
              <a:pPr>
                <a:defRPr/>
              </a:pPr>
              <a:r>
                <a:rPr lang="ja-JP" altLang="en-US" sz="1400" b="1" dirty="0">
                  <a:solidFill>
                    <a:prstClr val="black"/>
                  </a:solidFill>
                  <a:latin typeface="游ゴシック"/>
                  <a:ea typeface="游ゴシック"/>
                </a:rPr>
                <a:t>＜認知症チームケア推進加算（</a:t>
              </a:r>
              <a:r>
                <a:rPr lang="en-US" altLang="ja-JP" sz="1400" b="1" dirty="0">
                  <a:solidFill>
                    <a:prstClr val="black"/>
                  </a:solidFill>
                  <a:latin typeface="游ゴシック"/>
                  <a:ea typeface="游ゴシック"/>
                </a:rPr>
                <a:t>Ⅱ</a:t>
              </a:r>
              <a:r>
                <a:rPr lang="ja-JP" altLang="en-US" sz="1400" b="1" dirty="0">
                  <a:solidFill>
                    <a:prstClr val="black"/>
                  </a:solidFill>
                  <a:latin typeface="游ゴシック"/>
                  <a:ea typeface="游ゴシック"/>
                </a:rPr>
                <a:t>）＞</a:t>
              </a:r>
              <a:r>
                <a:rPr lang="ja-JP" altLang="en-US" sz="1400" dirty="0">
                  <a:solidFill>
                    <a:srgbClr val="FF0000"/>
                  </a:solidFill>
                  <a:latin typeface="游ゴシック"/>
                  <a:ea typeface="游ゴシック"/>
                </a:rPr>
                <a:t>（新設）</a:t>
              </a:r>
              <a:endParaRPr lang="en-US" altLang="ja-JP" sz="1400" dirty="0">
                <a:solidFill>
                  <a:srgbClr val="FF0000"/>
                </a:solidFill>
                <a:latin typeface="游ゴシック"/>
                <a:ea typeface="游ゴシック"/>
              </a:endParaRPr>
            </a:p>
            <a:p>
              <a:pPr>
                <a:defRPr/>
              </a:pPr>
              <a:r>
                <a:rPr lang="ja-JP" altLang="en-US" sz="1400" dirty="0">
                  <a:solidFill>
                    <a:prstClr val="black"/>
                  </a:solidFill>
                  <a:latin typeface="游ゴシック"/>
                  <a:ea typeface="游ゴシック"/>
                </a:rPr>
                <a:t> ・（</a:t>
              </a:r>
              <a:r>
                <a:rPr lang="en-US" altLang="ja-JP" sz="1400" dirty="0">
                  <a:solidFill>
                    <a:prstClr val="black"/>
                  </a:solidFill>
                  <a:latin typeface="游ゴシック"/>
                  <a:ea typeface="游ゴシック"/>
                </a:rPr>
                <a:t>Ⅰ</a:t>
              </a:r>
              <a:r>
                <a:rPr lang="ja-JP" altLang="en-US" sz="1400" dirty="0">
                  <a:solidFill>
                    <a:prstClr val="black"/>
                  </a:solidFill>
                  <a:latin typeface="游ゴシック"/>
                  <a:ea typeface="游ゴシック"/>
                </a:rPr>
                <a:t>）の（１）、（３）</a:t>
              </a:r>
              <a:r>
                <a:rPr lang="ja-JP" altLang="en-US" sz="1400" dirty="0">
                  <a:solidFill>
                    <a:schemeClr val="tx1"/>
                  </a:solidFill>
                  <a:latin typeface="游ゴシック"/>
                  <a:ea typeface="游ゴシック"/>
                </a:rPr>
                <a:t>及び</a:t>
              </a:r>
              <a:r>
                <a:rPr lang="ja-JP" altLang="en-US" sz="1400" dirty="0">
                  <a:solidFill>
                    <a:prstClr val="black"/>
                  </a:solidFill>
                  <a:latin typeface="游ゴシック"/>
                  <a:ea typeface="游ゴシック"/>
                </a:rPr>
                <a:t>（４）に掲げる基準に適合すること。</a:t>
              </a:r>
              <a:endParaRPr lang="en-US" altLang="ja-JP" sz="1400" dirty="0">
                <a:solidFill>
                  <a:prstClr val="black"/>
                </a:solidFill>
                <a:latin typeface="游ゴシック" panose="020B0400000000000000" pitchFamily="50" charset="-128"/>
                <a:ea typeface="游ゴシック" panose="020B0400000000000000" pitchFamily="50" charset="-128"/>
              </a:endParaRPr>
            </a:p>
            <a:p>
              <a:pPr marL="179388" indent="-179388">
                <a:defRPr/>
              </a:pPr>
              <a:r>
                <a:rPr lang="ja-JP" altLang="en-US" sz="1400" dirty="0">
                  <a:solidFill>
                    <a:prstClr val="black"/>
                  </a:solidFill>
                  <a:latin typeface="游ゴシック" panose="020B0400000000000000" pitchFamily="50" charset="-128"/>
                  <a:ea typeface="游ゴシック" panose="020B0400000000000000" pitchFamily="50" charset="-128"/>
                </a:rPr>
                <a:t> ・ 認知症の行動・心理症状の予防等に資する認知症介護に係る専門的な研修を修了している者を１名以上配置し、</a:t>
              </a:r>
              <a:r>
                <a:rPr lang="ja-JP" altLang="en-US" sz="1400" dirty="0">
                  <a:solidFill>
                    <a:prstClr val="black"/>
                  </a:solidFill>
                  <a:latin typeface="游ゴシック"/>
                  <a:ea typeface="游ゴシック"/>
                </a:rPr>
                <a:t>かつ、複数人の介護職員から成る認知症の行動・心理症状に対応するチームを組んでいること。</a:t>
              </a:r>
              <a:endParaRPr lang="en-US" altLang="ja-JP" sz="1400" dirty="0">
                <a:solidFill>
                  <a:prstClr val="black"/>
                </a:solidFill>
                <a:latin typeface="游ゴシック"/>
                <a:ea typeface="游ゴシック"/>
              </a:endParaRPr>
            </a:p>
          </p:txBody>
        </p:sp>
      </p:grpSp>
      <p:sp>
        <p:nvSpPr>
          <p:cNvPr id="5" name="二等辺三角形 4">
            <a:extLst>
              <a:ext uri="{FF2B5EF4-FFF2-40B4-BE49-F238E27FC236}">
                <a16:creationId xmlns:a16="http://schemas.microsoft.com/office/drawing/2014/main" id="{1C27C2A8-E472-0FC0-3FE3-2553D239CB0F}"/>
              </a:ext>
            </a:extLst>
          </p:cNvPr>
          <p:cNvSpPr>
            <a:spLocks noChangeAspect="1"/>
          </p:cNvSpPr>
          <p:nvPr/>
        </p:nvSpPr>
        <p:spPr>
          <a:xfrm rot="5400000">
            <a:off x="3016002" y="2326317"/>
            <a:ext cx="344477" cy="288000"/>
          </a:xfrm>
          <a:prstGeom prst="triangle">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ysClr val="windowText" lastClr="000000"/>
              </a:solidFill>
            </a:endParaRPr>
          </a:p>
        </p:txBody>
      </p:sp>
      <p:sp>
        <p:nvSpPr>
          <p:cNvPr id="11" name="テキスト ボックス 10">
            <a:extLst>
              <a:ext uri="{FF2B5EF4-FFF2-40B4-BE49-F238E27FC236}">
                <a16:creationId xmlns:a16="http://schemas.microsoft.com/office/drawing/2014/main" id="{88CD8792-6D52-35EB-D664-D43A843F0D72}"/>
              </a:ext>
            </a:extLst>
          </p:cNvPr>
          <p:cNvSpPr txBox="1"/>
          <p:nvPr/>
        </p:nvSpPr>
        <p:spPr>
          <a:xfrm>
            <a:off x="8812696" y="3019334"/>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2844862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1DC672-E0BD-7EE0-FFE5-2D0EACFEBB16}"/>
              </a:ext>
            </a:extLst>
          </p:cNvPr>
          <p:cNvSpPr>
            <a:spLocks noGrp="1"/>
          </p:cNvSpPr>
          <p:nvPr>
            <p:ph type="title"/>
          </p:nvPr>
        </p:nvSpPr>
        <p:spPr/>
        <p:txBody>
          <a:bodyPr/>
          <a:lstStyle/>
          <a:p>
            <a:r>
              <a:rPr kumimoji="1" lang="ja-JP" altLang="en-US" dirty="0"/>
              <a:t>留意事項</a:t>
            </a:r>
          </a:p>
        </p:txBody>
      </p:sp>
      <p:sp>
        <p:nvSpPr>
          <p:cNvPr id="3" name="コンテンツ プレースホルダー 2">
            <a:extLst>
              <a:ext uri="{FF2B5EF4-FFF2-40B4-BE49-F238E27FC236}">
                <a16:creationId xmlns:a16="http://schemas.microsoft.com/office/drawing/2014/main" id="{FAE9C738-D559-648F-7BAF-02097A9DA09C}"/>
              </a:ext>
            </a:extLst>
          </p:cNvPr>
          <p:cNvSpPr>
            <a:spLocks noGrp="1"/>
          </p:cNvSpPr>
          <p:nvPr>
            <p:ph idx="1"/>
          </p:nvPr>
        </p:nvSpPr>
        <p:spPr/>
        <p:txBody>
          <a:bodyPr>
            <a:normAutofit/>
          </a:bodyPr>
          <a:lstStyle/>
          <a:p>
            <a:r>
              <a:rPr kumimoji="1" lang="ja-JP" altLang="en-US" dirty="0"/>
              <a:t>（４）チームは、ケアの質の向上を図る観点から、チームケアを実施するにあたっては、対象者 </a:t>
            </a:r>
            <a:r>
              <a:rPr kumimoji="1" lang="en-US" altLang="ja-JP" dirty="0"/>
              <a:t>1 </a:t>
            </a:r>
            <a:r>
              <a:rPr kumimoji="1" lang="ja-JP" altLang="en-US" dirty="0"/>
              <a:t>人につき月 </a:t>
            </a:r>
            <a:r>
              <a:rPr kumimoji="1" lang="en-US" altLang="ja-JP" dirty="0"/>
              <a:t>1 </a:t>
            </a:r>
            <a:r>
              <a:rPr kumimoji="1" lang="ja-JP" altLang="en-US" dirty="0"/>
              <a:t>回以上の定期的なカンファレンスを開催し、</a:t>
            </a:r>
            <a:r>
              <a:rPr kumimoji="1" lang="en-US" altLang="ja-JP" dirty="0"/>
              <a:t>BPSD </a:t>
            </a:r>
            <a:r>
              <a:rPr kumimoji="1" lang="ja-JP" altLang="en-US" dirty="0"/>
              <a:t>を含めて個々の入所者等の状態を評価し、ケア計画策定、ケアの振り返り、状態の再評価、計画の見直し等を行うこと。なお、入所者等の状態の評価、ケア方針、実施したケアの振り返り等は別紙様式の「認知症チームケア推進加算・ワークシート」及び介護記録等に詳細に記録すること。その他、日々のケアの場面で心身の状態や環境等の変化が生じたとき等は、その都度カンファレンスを開催し、再評価、ケア方針の見直し等を行うこと。</a:t>
            </a:r>
          </a:p>
        </p:txBody>
      </p:sp>
      <p:sp>
        <p:nvSpPr>
          <p:cNvPr id="4" name="スライド番号プレースホルダー 3">
            <a:extLst>
              <a:ext uri="{FF2B5EF4-FFF2-40B4-BE49-F238E27FC236}">
                <a16:creationId xmlns:a16="http://schemas.microsoft.com/office/drawing/2014/main" id="{D6BE1C8C-F9B0-054A-2503-387469A42977}"/>
              </a:ext>
            </a:extLst>
          </p:cNvPr>
          <p:cNvSpPr>
            <a:spLocks noGrp="1"/>
          </p:cNvSpPr>
          <p:nvPr>
            <p:ph type="sldNum" sz="quarter" idx="12"/>
          </p:nvPr>
        </p:nvSpPr>
        <p:spPr/>
        <p:txBody>
          <a:bodyPr/>
          <a:lstStyle/>
          <a:p>
            <a:fld id="{CEDB922F-16BB-40A6-B622-E023FDFE57B0}" type="slidenum">
              <a:rPr kumimoji="1" lang="ja-JP" altLang="en-US" smtClean="0"/>
              <a:t>100</a:t>
            </a:fld>
            <a:endParaRPr kumimoji="1" lang="ja-JP" altLang="en-US"/>
          </a:p>
        </p:txBody>
      </p:sp>
    </p:spTree>
    <p:extLst>
      <p:ext uri="{BB962C8B-B14F-4D97-AF65-F5344CB8AC3E}">
        <p14:creationId xmlns:p14="http://schemas.microsoft.com/office/powerpoint/2010/main" val="4813486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E7D39-26CE-AB8E-26B1-4E745D4E65F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5AC0F96-0B8D-4E58-F3A9-85D63D92B127}"/>
              </a:ext>
            </a:extLst>
          </p:cNvPr>
          <p:cNvSpPr>
            <a:spLocks noGrp="1"/>
          </p:cNvSpPr>
          <p:nvPr>
            <p:ph idx="1"/>
          </p:nvPr>
        </p:nvSpPr>
        <p:spPr/>
        <p:txBody>
          <a:bodyPr/>
          <a:lstStyle/>
          <a:p>
            <a:r>
              <a:rPr kumimoji="1" lang="ja-JP" altLang="en-US" dirty="0"/>
              <a:t>加算対象者本加算の対象者である「周囲の者による日常生活に対する注意を必要とする認知症の者」とは、日常生活自立度のランク</a:t>
            </a:r>
            <a:r>
              <a:rPr kumimoji="1" lang="en-US" altLang="ja-JP" dirty="0"/>
              <a:t>Ⅱ</a:t>
            </a:r>
            <a:r>
              <a:rPr kumimoji="1" lang="ja-JP" altLang="en-US" dirty="0"/>
              <a:t>、</a:t>
            </a:r>
            <a:r>
              <a:rPr kumimoji="1" lang="en-US" altLang="ja-JP" dirty="0"/>
              <a:t>Ⅲ</a:t>
            </a:r>
            <a:r>
              <a:rPr kumimoji="1" lang="ja-JP" altLang="en-US" dirty="0"/>
              <a:t>、</a:t>
            </a:r>
            <a:r>
              <a:rPr kumimoji="1" lang="en-US" altLang="ja-JP" dirty="0"/>
              <a:t>Ⅳ</a:t>
            </a:r>
            <a:r>
              <a:rPr kumimoji="1" lang="ja-JP" altLang="en-US" dirty="0"/>
              <a:t>又はＭに該当する入所者等を指す。</a:t>
            </a:r>
          </a:p>
        </p:txBody>
      </p:sp>
      <p:sp>
        <p:nvSpPr>
          <p:cNvPr id="4" name="スライド番号プレースホルダー 3">
            <a:extLst>
              <a:ext uri="{FF2B5EF4-FFF2-40B4-BE49-F238E27FC236}">
                <a16:creationId xmlns:a16="http://schemas.microsoft.com/office/drawing/2014/main" id="{42BC7360-C7A5-AD7F-2BD1-5C652801EEB1}"/>
              </a:ext>
            </a:extLst>
          </p:cNvPr>
          <p:cNvSpPr>
            <a:spLocks noGrp="1"/>
          </p:cNvSpPr>
          <p:nvPr>
            <p:ph type="sldNum" sz="quarter" idx="12"/>
          </p:nvPr>
        </p:nvSpPr>
        <p:spPr/>
        <p:txBody>
          <a:bodyPr/>
          <a:lstStyle/>
          <a:p>
            <a:fld id="{CEDB922F-16BB-40A6-B622-E023FDFE57B0}" type="slidenum">
              <a:rPr kumimoji="1" lang="ja-JP" altLang="en-US" smtClean="0"/>
              <a:t>101</a:t>
            </a:fld>
            <a:endParaRPr kumimoji="1" lang="ja-JP" altLang="en-US"/>
          </a:p>
        </p:txBody>
      </p:sp>
    </p:spTree>
    <p:extLst>
      <p:ext uri="{BB962C8B-B14F-4D97-AF65-F5344CB8AC3E}">
        <p14:creationId xmlns:p14="http://schemas.microsoft.com/office/powerpoint/2010/main" val="12993552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F6F297-2018-6E87-D88F-289556B05BB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B89AAB2-ABC6-8565-9782-61911C46BC78}"/>
              </a:ext>
            </a:extLst>
          </p:cNvPr>
          <p:cNvSpPr>
            <a:spLocks noGrp="1"/>
          </p:cNvSpPr>
          <p:nvPr>
            <p:ph idx="1"/>
          </p:nvPr>
        </p:nvSpPr>
        <p:spPr/>
        <p:txBody>
          <a:bodyPr>
            <a:normAutofit fontScale="92500" lnSpcReduction="20000"/>
          </a:bodyPr>
          <a:lstStyle/>
          <a:p>
            <a:r>
              <a:rPr kumimoji="1" lang="ja-JP" altLang="en-US" dirty="0"/>
              <a:t>（１）認知症チームケア推進加算</a:t>
            </a:r>
            <a:r>
              <a:rPr kumimoji="1" lang="en-US" altLang="ja-JP" dirty="0"/>
              <a:t>( (Ⅰ)</a:t>
            </a:r>
          </a:p>
          <a:p>
            <a:r>
              <a:rPr kumimoji="1" lang="ja-JP" altLang="en-US" dirty="0"/>
              <a:t>認知症チームケア推進加算</a:t>
            </a:r>
            <a:r>
              <a:rPr kumimoji="1" lang="en-US" altLang="ja-JP" dirty="0"/>
              <a:t>(Ⅰ)) </a:t>
            </a:r>
            <a:r>
              <a:rPr kumimoji="1" lang="ja-JP" altLang="en-US" dirty="0"/>
              <a:t>の要件にある「認知症の行動・心理症状の予防及び出現時の早期対応（以下「予防等」という。）に資する認知症介護の指導に係る専門的な研修を修了している者又は認知症の行動・心理症状の予防等に資する認知症介護に係る専門的な研修及び認知症の行動・心理症状の予防等に資するケアプログラムを含んだ研修を修了している者」とは、</a:t>
            </a:r>
            <a:r>
              <a:rPr kumimoji="1" lang="ja-JP" altLang="en-US" dirty="0">
                <a:solidFill>
                  <a:srgbClr val="FF0000"/>
                </a:solidFill>
              </a:rPr>
              <a:t>「認知症介護実践者等養成事業の実施について」及び「認知症介護実践者等養成事業の円滑な運営について」に規定する「認知症介護指導者養成研修」を修了し、かつ、認知症チームケア推進研修（認知症である入所者等の尊厳を保持した適切な介護、</a:t>
            </a:r>
            <a:r>
              <a:rPr kumimoji="1" lang="en-US" altLang="ja-JP" dirty="0">
                <a:solidFill>
                  <a:srgbClr val="FF0000"/>
                </a:solidFill>
              </a:rPr>
              <a:t>BPSD </a:t>
            </a:r>
            <a:r>
              <a:rPr kumimoji="1" lang="ja-JP" altLang="en-US" dirty="0">
                <a:solidFill>
                  <a:srgbClr val="FF0000"/>
                </a:solidFill>
              </a:rPr>
              <a:t>の出現・重症化を予防するケアの基本的考え方を理解し、チームケアを実践することを目的とした研修をいう。以下同じ。）を修了した者を指す。</a:t>
            </a:r>
          </a:p>
        </p:txBody>
      </p:sp>
      <p:sp>
        <p:nvSpPr>
          <p:cNvPr id="4" name="スライド番号プレースホルダー 3">
            <a:extLst>
              <a:ext uri="{FF2B5EF4-FFF2-40B4-BE49-F238E27FC236}">
                <a16:creationId xmlns:a16="http://schemas.microsoft.com/office/drawing/2014/main" id="{4B860742-7255-3C17-1B9B-586CF5F2BB4A}"/>
              </a:ext>
            </a:extLst>
          </p:cNvPr>
          <p:cNvSpPr>
            <a:spLocks noGrp="1"/>
          </p:cNvSpPr>
          <p:nvPr>
            <p:ph type="sldNum" sz="quarter" idx="12"/>
          </p:nvPr>
        </p:nvSpPr>
        <p:spPr/>
        <p:txBody>
          <a:bodyPr/>
          <a:lstStyle/>
          <a:p>
            <a:fld id="{CEDB922F-16BB-40A6-B622-E023FDFE57B0}" type="slidenum">
              <a:rPr kumimoji="1" lang="ja-JP" altLang="en-US" smtClean="0"/>
              <a:t>102</a:t>
            </a:fld>
            <a:endParaRPr kumimoji="1" lang="ja-JP" altLang="en-US"/>
          </a:p>
        </p:txBody>
      </p:sp>
    </p:spTree>
    <p:extLst>
      <p:ext uri="{BB962C8B-B14F-4D97-AF65-F5344CB8AC3E}">
        <p14:creationId xmlns:p14="http://schemas.microsoft.com/office/powerpoint/2010/main" val="18124794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CAFAC9-D8DF-492A-9684-B2B09A970A0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C103DF9-B860-3044-31E3-2C9692D0D3E7}"/>
              </a:ext>
            </a:extLst>
          </p:cNvPr>
          <p:cNvSpPr>
            <a:spLocks noGrp="1"/>
          </p:cNvSpPr>
          <p:nvPr>
            <p:ph idx="1"/>
          </p:nvPr>
        </p:nvSpPr>
        <p:spPr/>
        <p:txBody>
          <a:bodyPr>
            <a:normAutofit/>
          </a:bodyPr>
          <a:lstStyle/>
          <a:p>
            <a:pPr marL="0" indent="0">
              <a:buNone/>
            </a:pPr>
            <a:r>
              <a:rPr kumimoji="1" lang="ja-JP" altLang="en-US" dirty="0"/>
              <a:t>（２）認知症チームケア推進加算</a:t>
            </a:r>
            <a:r>
              <a:rPr kumimoji="1" lang="en-US" altLang="ja-JP" dirty="0"/>
              <a:t>(Ⅱ)</a:t>
            </a:r>
          </a:p>
          <a:p>
            <a:r>
              <a:rPr kumimoji="1" lang="ja-JP" altLang="en-US" dirty="0"/>
              <a:t>認知症チームケア推進加算</a:t>
            </a:r>
            <a:r>
              <a:rPr kumimoji="1" lang="en-US" altLang="ja-JP" dirty="0"/>
              <a:t>(Ⅱ)</a:t>
            </a:r>
            <a:r>
              <a:rPr kumimoji="1" lang="ja-JP" altLang="en-US" dirty="0"/>
              <a:t>の要件にある「認知症の行動・心理症状の予防等に資する認知症介護に係る専門的な研修を修了している者」とは、</a:t>
            </a:r>
            <a:r>
              <a:rPr kumimoji="1" lang="ja-JP" altLang="en-US" dirty="0">
                <a:solidFill>
                  <a:srgbClr val="FF0000"/>
                </a:solidFill>
              </a:rPr>
              <a:t>「認知症介護実践者等養成事業の実施について」及び「認知症介護実践者等養成事業の円滑な運営について」に規定する「認知症介護実践リーダー研修」を修了し、かつ、認知症チームケア推進研修を修了した者を指す。</a:t>
            </a:r>
          </a:p>
        </p:txBody>
      </p:sp>
      <p:sp>
        <p:nvSpPr>
          <p:cNvPr id="4" name="スライド番号プレースホルダー 3">
            <a:extLst>
              <a:ext uri="{FF2B5EF4-FFF2-40B4-BE49-F238E27FC236}">
                <a16:creationId xmlns:a16="http://schemas.microsoft.com/office/drawing/2014/main" id="{26FA8F8B-D0D9-0E4F-04AF-1FF94A2B7D17}"/>
              </a:ext>
            </a:extLst>
          </p:cNvPr>
          <p:cNvSpPr>
            <a:spLocks noGrp="1"/>
          </p:cNvSpPr>
          <p:nvPr>
            <p:ph type="sldNum" sz="quarter" idx="12"/>
          </p:nvPr>
        </p:nvSpPr>
        <p:spPr/>
        <p:txBody>
          <a:bodyPr/>
          <a:lstStyle/>
          <a:p>
            <a:fld id="{CEDB922F-16BB-40A6-B622-E023FDFE57B0}" type="slidenum">
              <a:rPr kumimoji="1" lang="ja-JP" altLang="en-US" smtClean="0"/>
              <a:t>103</a:t>
            </a:fld>
            <a:endParaRPr kumimoji="1" lang="ja-JP" altLang="en-US"/>
          </a:p>
        </p:txBody>
      </p:sp>
    </p:spTree>
    <p:extLst>
      <p:ext uri="{BB962C8B-B14F-4D97-AF65-F5344CB8AC3E}">
        <p14:creationId xmlns:p14="http://schemas.microsoft.com/office/powerpoint/2010/main" val="33402603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408A8F3-A295-DD59-F9C9-0158E00312E9}"/>
              </a:ext>
            </a:extLst>
          </p:cNvPr>
          <p:cNvSpPr>
            <a:spLocks noGrp="1"/>
          </p:cNvSpPr>
          <p:nvPr>
            <p:ph type="sldNum" sz="quarter" idx="12"/>
          </p:nvPr>
        </p:nvSpPr>
        <p:spPr/>
        <p:txBody>
          <a:bodyPr/>
          <a:lstStyle/>
          <a:p>
            <a:fld id="{CEDB922F-16BB-40A6-B622-E023FDFE57B0}" type="slidenum">
              <a:rPr kumimoji="1" lang="ja-JP" altLang="en-US" smtClean="0"/>
              <a:t>104</a:t>
            </a:fld>
            <a:endParaRPr kumimoji="1" lang="ja-JP" altLang="en-US"/>
          </a:p>
        </p:txBody>
      </p:sp>
      <p:pic>
        <p:nvPicPr>
          <p:cNvPr id="7" name="図 6">
            <a:extLst>
              <a:ext uri="{FF2B5EF4-FFF2-40B4-BE49-F238E27FC236}">
                <a16:creationId xmlns:a16="http://schemas.microsoft.com/office/drawing/2014/main" id="{B1065B81-FEC6-64FB-352C-9C2D684CBAAE}"/>
              </a:ext>
            </a:extLst>
          </p:cNvPr>
          <p:cNvPicPr>
            <a:picLocks noChangeAspect="1"/>
          </p:cNvPicPr>
          <p:nvPr/>
        </p:nvPicPr>
        <p:blipFill>
          <a:blip r:embed="rId2"/>
          <a:stretch>
            <a:fillRect/>
          </a:stretch>
        </p:blipFill>
        <p:spPr>
          <a:xfrm>
            <a:off x="558265" y="190048"/>
            <a:ext cx="10866922" cy="6477904"/>
          </a:xfrm>
          <a:prstGeom prst="rect">
            <a:avLst/>
          </a:prstGeom>
        </p:spPr>
      </p:pic>
    </p:spTree>
    <p:extLst>
      <p:ext uri="{BB962C8B-B14F-4D97-AF65-F5344CB8AC3E}">
        <p14:creationId xmlns:p14="http://schemas.microsoft.com/office/powerpoint/2010/main" val="27980386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1D87A8F-95B3-3C98-6500-41E1D525546C}"/>
              </a:ext>
            </a:extLst>
          </p:cNvPr>
          <p:cNvSpPr>
            <a:spLocks noGrp="1"/>
          </p:cNvSpPr>
          <p:nvPr>
            <p:ph type="sldNum" sz="quarter" idx="12"/>
          </p:nvPr>
        </p:nvSpPr>
        <p:spPr/>
        <p:txBody>
          <a:bodyPr/>
          <a:lstStyle/>
          <a:p>
            <a:fld id="{CEDB922F-16BB-40A6-B622-E023FDFE57B0}" type="slidenum">
              <a:rPr kumimoji="1" lang="ja-JP" altLang="en-US" smtClean="0"/>
              <a:t>105</a:t>
            </a:fld>
            <a:endParaRPr kumimoji="1" lang="ja-JP" altLang="en-US"/>
          </a:p>
        </p:txBody>
      </p:sp>
      <p:pic>
        <p:nvPicPr>
          <p:cNvPr id="4" name="図 3">
            <a:extLst>
              <a:ext uri="{FF2B5EF4-FFF2-40B4-BE49-F238E27FC236}">
                <a16:creationId xmlns:a16="http://schemas.microsoft.com/office/drawing/2014/main" id="{86CB0661-9A6A-EE36-354A-286296E2F07A}"/>
              </a:ext>
            </a:extLst>
          </p:cNvPr>
          <p:cNvPicPr>
            <a:picLocks noChangeAspect="1"/>
          </p:cNvPicPr>
          <p:nvPr/>
        </p:nvPicPr>
        <p:blipFill>
          <a:blip r:embed="rId2"/>
          <a:stretch>
            <a:fillRect/>
          </a:stretch>
        </p:blipFill>
        <p:spPr>
          <a:xfrm>
            <a:off x="447876" y="1222408"/>
            <a:ext cx="11382477" cy="4446872"/>
          </a:xfrm>
          <a:prstGeom prst="rect">
            <a:avLst/>
          </a:prstGeom>
        </p:spPr>
      </p:pic>
    </p:spTree>
    <p:extLst>
      <p:ext uri="{BB962C8B-B14F-4D97-AF65-F5344CB8AC3E}">
        <p14:creationId xmlns:p14="http://schemas.microsoft.com/office/powerpoint/2010/main" val="34861798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C4B4712-BE83-82BB-C8AD-A25F32D3699E}"/>
              </a:ext>
            </a:extLst>
          </p:cNvPr>
          <p:cNvSpPr>
            <a:spLocks noGrp="1"/>
          </p:cNvSpPr>
          <p:nvPr>
            <p:ph type="sldNum" sz="quarter" idx="12"/>
          </p:nvPr>
        </p:nvSpPr>
        <p:spPr/>
        <p:txBody>
          <a:bodyPr/>
          <a:lstStyle/>
          <a:p>
            <a:fld id="{CEDB922F-16BB-40A6-B622-E023FDFE57B0}" type="slidenum">
              <a:rPr kumimoji="1" lang="ja-JP" altLang="en-US" smtClean="0"/>
              <a:t>106</a:t>
            </a:fld>
            <a:endParaRPr kumimoji="1" lang="ja-JP" altLang="en-US"/>
          </a:p>
        </p:txBody>
      </p:sp>
      <p:pic>
        <p:nvPicPr>
          <p:cNvPr id="4" name="図 3">
            <a:extLst>
              <a:ext uri="{FF2B5EF4-FFF2-40B4-BE49-F238E27FC236}">
                <a16:creationId xmlns:a16="http://schemas.microsoft.com/office/drawing/2014/main" id="{48C81ED0-39EF-DCED-990A-85ABFA1FFB5B}"/>
              </a:ext>
            </a:extLst>
          </p:cNvPr>
          <p:cNvPicPr>
            <a:picLocks noChangeAspect="1"/>
          </p:cNvPicPr>
          <p:nvPr/>
        </p:nvPicPr>
        <p:blipFill>
          <a:blip r:embed="rId2"/>
          <a:stretch>
            <a:fillRect/>
          </a:stretch>
        </p:blipFill>
        <p:spPr>
          <a:xfrm>
            <a:off x="731519" y="209111"/>
            <a:ext cx="10327907" cy="6199058"/>
          </a:xfrm>
          <a:prstGeom prst="rect">
            <a:avLst/>
          </a:prstGeom>
        </p:spPr>
      </p:pic>
    </p:spTree>
    <p:extLst>
      <p:ext uri="{BB962C8B-B14F-4D97-AF65-F5344CB8AC3E}">
        <p14:creationId xmlns:p14="http://schemas.microsoft.com/office/powerpoint/2010/main" val="10108441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23423E7-7D23-4238-7D42-7A74DEE825B0}"/>
              </a:ext>
            </a:extLst>
          </p:cNvPr>
          <p:cNvSpPr>
            <a:spLocks noGrp="1"/>
          </p:cNvSpPr>
          <p:nvPr>
            <p:ph type="sldNum" sz="quarter" idx="12"/>
          </p:nvPr>
        </p:nvSpPr>
        <p:spPr/>
        <p:txBody>
          <a:bodyPr/>
          <a:lstStyle/>
          <a:p>
            <a:fld id="{CEDB922F-16BB-40A6-B622-E023FDFE57B0}" type="slidenum">
              <a:rPr kumimoji="1" lang="ja-JP" altLang="en-US" smtClean="0"/>
              <a:t>107</a:t>
            </a:fld>
            <a:endParaRPr kumimoji="1" lang="ja-JP" altLang="en-US"/>
          </a:p>
        </p:txBody>
      </p:sp>
      <p:pic>
        <p:nvPicPr>
          <p:cNvPr id="4" name="図 3">
            <a:extLst>
              <a:ext uri="{FF2B5EF4-FFF2-40B4-BE49-F238E27FC236}">
                <a16:creationId xmlns:a16="http://schemas.microsoft.com/office/drawing/2014/main" id="{502818C9-9AC6-26F2-025F-EDA2B0DB4964}"/>
              </a:ext>
            </a:extLst>
          </p:cNvPr>
          <p:cNvPicPr>
            <a:picLocks noChangeAspect="1"/>
          </p:cNvPicPr>
          <p:nvPr/>
        </p:nvPicPr>
        <p:blipFill>
          <a:blip r:embed="rId2"/>
          <a:stretch>
            <a:fillRect/>
          </a:stretch>
        </p:blipFill>
        <p:spPr>
          <a:xfrm>
            <a:off x="991403" y="475838"/>
            <a:ext cx="10231654" cy="5906324"/>
          </a:xfrm>
          <a:prstGeom prst="rect">
            <a:avLst/>
          </a:prstGeom>
        </p:spPr>
      </p:pic>
    </p:spTree>
    <p:extLst>
      <p:ext uri="{BB962C8B-B14F-4D97-AF65-F5344CB8AC3E}">
        <p14:creationId xmlns:p14="http://schemas.microsoft.com/office/powerpoint/2010/main" val="16419646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56A5BA8-F45C-68FE-B22E-E31AA96D68FF}"/>
              </a:ext>
            </a:extLst>
          </p:cNvPr>
          <p:cNvSpPr>
            <a:spLocks noGrp="1"/>
          </p:cNvSpPr>
          <p:nvPr>
            <p:ph type="sldNum" sz="quarter" idx="12"/>
          </p:nvPr>
        </p:nvSpPr>
        <p:spPr/>
        <p:txBody>
          <a:bodyPr/>
          <a:lstStyle/>
          <a:p>
            <a:fld id="{CEDB922F-16BB-40A6-B622-E023FDFE57B0}" type="slidenum">
              <a:rPr kumimoji="1" lang="ja-JP" altLang="en-US" smtClean="0"/>
              <a:t>108</a:t>
            </a:fld>
            <a:endParaRPr kumimoji="1" lang="ja-JP" altLang="en-US"/>
          </a:p>
        </p:txBody>
      </p:sp>
      <p:pic>
        <p:nvPicPr>
          <p:cNvPr id="4" name="図 3">
            <a:extLst>
              <a:ext uri="{FF2B5EF4-FFF2-40B4-BE49-F238E27FC236}">
                <a16:creationId xmlns:a16="http://schemas.microsoft.com/office/drawing/2014/main" id="{E8744E55-B95F-BAC6-C73F-8CA0EA1EA287}"/>
              </a:ext>
            </a:extLst>
          </p:cNvPr>
          <p:cNvPicPr>
            <a:picLocks noChangeAspect="1"/>
          </p:cNvPicPr>
          <p:nvPr/>
        </p:nvPicPr>
        <p:blipFill>
          <a:blip r:embed="rId2"/>
          <a:stretch>
            <a:fillRect/>
          </a:stretch>
        </p:blipFill>
        <p:spPr>
          <a:xfrm>
            <a:off x="523768" y="972151"/>
            <a:ext cx="11439176" cy="5043637"/>
          </a:xfrm>
          <a:prstGeom prst="rect">
            <a:avLst/>
          </a:prstGeom>
        </p:spPr>
      </p:pic>
    </p:spTree>
    <p:extLst>
      <p:ext uri="{BB962C8B-B14F-4D97-AF65-F5344CB8AC3E}">
        <p14:creationId xmlns:p14="http://schemas.microsoft.com/office/powerpoint/2010/main" val="221383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F24EB89-64C4-7797-5DCC-6147637C1DD2}"/>
              </a:ext>
            </a:extLst>
          </p:cNvPr>
          <p:cNvPicPr>
            <a:picLocks noChangeAspect="1"/>
          </p:cNvPicPr>
          <p:nvPr/>
        </p:nvPicPr>
        <p:blipFill>
          <a:blip r:embed="rId2"/>
          <a:stretch>
            <a:fillRect/>
          </a:stretch>
        </p:blipFill>
        <p:spPr>
          <a:xfrm>
            <a:off x="125735" y="940904"/>
            <a:ext cx="12083627" cy="5035825"/>
          </a:xfrm>
          <a:prstGeom prst="rect">
            <a:avLst/>
          </a:prstGeom>
        </p:spPr>
      </p:pic>
      <p:sp>
        <p:nvSpPr>
          <p:cNvPr id="2" name="スライド番号プレースホルダー 1">
            <a:extLst>
              <a:ext uri="{FF2B5EF4-FFF2-40B4-BE49-F238E27FC236}">
                <a16:creationId xmlns:a16="http://schemas.microsoft.com/office/drawing/2014/main" id="{C7A7525A-5E4C-4637-45CF-466F5E5A8485}"/>
              </a:ext>
            </a:extLst>
          </p:cNvPr>
          <p:cNvSpPr>
            <a:spLocks noGrp="1"/>
          </p:cNvSpPr>
          <p:nvPr>
            <p:ph type="sldNum" sz="quarter" idx="12"/>
          </p:nvPr>
        </p:nvSpPr>
        <p:spPr/>
        <p:txBody>
          <a:bodyPr/>
          <a:lstStyle/>
          <a:p>
            <a:fld id="{CEDB922F-16BB-40A6-B622-E023FDFE57B0}" type="slidenum">
              <a:rPr kumimoji="1" lang="ja-JP" altLang="en-US" smtClean="0"/>
              <a:t>10</a:t>
            </a:fld>
            <a:endParaRPr kumimoji="1" lang="ja-JP" altLang="en-US"/>
          </a:p>
        </p:txBody>
      </p:sp>
      <p:sp>
        <p:nvSpPr>
          <p:cNvPr id="3" name="テキスト ボックス 2">
            <a:extLst>
              <a:ext uri="{FF2B5EF4-FFF2-40B4-BE49-F238E27FC236}">
                <a16:creationId xmlns:a16="http://schemas.microsoft.com/office/drawing/2014/main" id="{BECDADFF-3AA8-B966-4048-4CFB81343123}"/>
              </a:ext>
            </a:extLst>
          </p:cNvPr>
          <p:cNvSpPr txBox="1"/>
          <p:nvPr/>
        </p:nvSpPr>
        <p:spPr>
          <a:xfrm>
            <a:off x="7633252" y="6241774"/>
            <a:ext cx="3395819" cy="369332"/>
          </a:xfrm>
          <a:prstGeom prst="rect">
            <a:avLst/>
          </a:prstGeom>
          <a:noFill/>
          <a:ln>
            <a:solidFill>
              <a:schemeClr val="accent1"/>
            </a:solidFill>
          </a:ln>
        </p:spPr>
        <p:txBody>
          <a:bodyPr wrap="square" rtlCol="0">
            <a:spAutoFit/>
          </a:bodyPr>
          <a:lstStyle/>
          <a:p>
            <a:r>
              <a:rPr kumimoji="1" lang="ja-JP" altLang="en-US" dirty="0"/>
              <a:t>第２３７回介護給付費分科会</a:t>
            </a:r>
          </a:p>
        </p:txBody>
      </p:sp>
    </p:spTree>
    <p:extLst>
      <p:ext uri="{BB962C8B-B14F-4D97-AF65-F5344CB8AC3E}">
        <p14:creationId xmlns:p14="http://schemas.microsoft.com/office/powerpoint/2010/main" val="15381638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71CA8A1-4596-A31C-4201-9D8C62AFDD2D}"/>
              </a:ext>
            </a:extLst>
          </p:cNvPr>
          <p:cNvSpPr>
            <a:spLocks noGrp="1"/>
          </p:cNvSpPr>
          <p:nvPr>
            <p:ph type="sldNum" sz="quarter" idx="12"/>
          </p:nvPr>
        </p:nvSpPr>
        <p:spPr/>
        <p:txBody>
          <a:bodyPr/>
          <a:lstStyle/>
          <a:p>
            <a:fld id="{CEDB922F-16BB-40A6-B622-E023FDFE57B0}" type="slidenum">
              <a:rPr kumimoji="1" lang="ja-JP" altLang="en-US" smtClean="0"/>
              <a:t>109</a:t>
            </a:fld>
            <a:endParaRPr kumimoji="1" lang="ja-JP" altLang="en-US"/>
          </a:p>
        </p:txBody>
      </p:sp>
      <p:pic>
        <p:nvPicPr>
          <p:cNvPr id="4" name="図 3">
            <a:extLst>
              <a:ext uri="{FF2B5EF4-FFF2-40B4-BE49-F238E27FC236}">
                <a16:creationId xmlns:a16="http://schemas.microsoft.com/office/drawing/2014/main" id="{78BB1E49-0740-2AD6-A2E7-09F1B2FF3096}"/>
              </a:ext>
            </a:extLst>
          </p:cNvPr>
          <p:cNvPicPr>
            <a:picLocks noChangeAspect="1"/>
          </p:cNvPicPr>
          <p:nvPr/>
        </p:nvPicPr>
        <p:blipFill>
          <a:blip r:embed="rId2"/>
          <a:stretch>
            <a:fillRect/>
          </a:stretch>
        </p:blipFill>
        <p:spPr>
          <a:xfrm>
            <a:off x="623642" y="808521"/>
            <a:ext cx="10673360" cy="5111015"/>
          </a:xfrm>
          <a:prstGeom prst="rect">
            <a:avLst/>
          </a:prstGeom>
        </p:spPr>
      </p:pic>
    </p:spTree>
    <p:extLst>
      <p:ext uri="{BB962C8B-B14F-4D97-AF65-F5344CB8AC3E}">
        <p14:creationId xmlns:p14="http://schemas.microsoft.com/office/powerpoint/2010/main" val="7787068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8D0E9CE-501F-644C-7D86-BDFD2EF555A5}"/>
              </a:ext>
            </a:extLst>
          </p:cNvPr>
          <p:cNvSpPr>
            <a:spLocks noGrp="1"/>
          </p:cNvSpPr>
          <p:nvPr>
            <p:ph type="sldNum" sz="quarter" idx="12"/>
          </p:nvPr>
        </p:nvSpPr>
        <p:spPr/>
        <p:txBody>
          <a:bodyPr/>
          <a:lstStyle/>
          <a:p>
            <a:fld id="{CEDB922F-16BB-40A6-B622-E023FDFE57B0}" type="slidenum">
              <a:rPr kumimoji="1" lang="ja-JP" altLang="en-US" smtClean="0"/>
              <a:t>110</a:t>
            </a:fld>
            <a:endParaRPr kumimoji="1" lang="ja-JP" altLang="en-US"/>
          </a:p>
        </p:txBody>
      </p:sp>
      <p:pic>
        <p:nvPicPr>
          <p:cNvPr id="4" name="図 3">
            <a:extLst>
              <a:ext uri="{FF2B5EF4-FFF2-40B4-BE49-F238E27FC236}">
                <a16:creationId xmlns:a16="http://schemas.microsoft.com/office/drawing/2014/main" id="{E236D71F-73BF-1677-4714-73769669BF34}"/>
              </a:ext>
            </a:extLst>
          </p:cNvPr>
          <p:cNvPicPr>
            <a:picLocks noChangeAspect="1"/>
          </p:cNvPicPr>
          <p:nvPr/>
        </p:nvPicPr>
        <p:blipFill>
          <a:blip r:embed="rId2"/>
          <a:stretch>
            <a:fillRect/>
          </a:stretch>
        </p:blipFill>
        <p:spPr>
          <a:xfrm>
            <a:off x="493660" y="1058779"/>
            <a:ext cx="11079553" cy="4687503"/>
          </a:xfrm>
          <a:prstGeom prst="rect">
            <a:avLst/>
          </a:prstGeom>
        </p:spPr>
      </p:pic>
    </p:spTree>
    <p:extLst>
      <p:ext uri="{BB962C8B-B14F-4D97-AF65-F5344CB8AC3E}">
        <p14:creationId xmlns:p14="http://schemas.microsoft.com/office/powerpoint/2010/main" val="1749619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4E22717-C33D-02A5-09E7-E3EE30B7F7CE}"/>
              </a:ext>
            </a:extLst>
          </p:cNvPr>
          <p:cNvSpPr>
            <a:spLocks noGrp="1"/>
          </p:cNvSpPr>
          <p:nvPr>
            <p:ph type="sldNum" sz="quarter" idx="12"/>
          </p:nvPr>
        </p:nvSpPr>
        <p:spPr/>
        <p:txBody>
          <a:bodyPr/>
          <a:lstStyle/>
          <a:p>
            <a:fld id="{CEDB922F-16BB-40A6-B622-E023FDFE57B0}" type="slidenum">
              <a:rPr kumimoji="1" lang="ja-JP" altLang="en-US" smtClean="0"/>
              <a:t>111</a:t>
            </a:fld>
            <a:endParaRPr kumimoji="1" lang="ja-JP" altLang="en-US"/>
          </a:p>
        </p:txBody>
      </p:sp>
      <p:pic>
        <p:nvPicPr>
          <p:cNvPr id="4" name="図 3">
            <a:extLst>
              <a:ext uri="{FF2B5EF4-FFF2-40B4-BE49-F238E27FC236}">
                <a16:creationId xmlns:a16="http://schemas.microsoft.com/office/drawing/2014/main" id="{E380DDCF-6F48-6214-EF47-77963DE93791}"/>
              </a:ext>
            </a:extLst>
          </p:cNvPr>
          <p:cNvPicPr>
            <a:picLocks noChangeAspect="1"/>
          </p:cNvPicPr>
          <p:nvPr/>
        </p:nvPicPr>
        <p:blipFill>
          <a:blip r:embed="rId2"/>
          <a:stretch>
            <a:fillRect/>
          </a:stretch>
        </p:blipFill>
        <p:spPr>
          <a:xfrm>
            <a:off x="3745330" y="0"/>
            <a:ext cx="4701340" cy="6858000"/>
          </a:xfrm>
          <a:prstGeom prst="rect">
            <a:avLst/>
          </a:prstGeom>
        </p:spPr>
      </p:pic>
    </p:spTree>
    <p:extLst>
      <p:ext uri="{BB962C8B-B14F-4D97-AF65-F5344CB8AC3E}">
        <p14:creationId xmlns:p14="http://schemas.microsoft.com/office/powerpoint/2010/main" val="31084098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A5B3400-7B2D-1FC7-277E-D2432C88BE00}"/>
              </a:ext>
            </a:extLst>
          </p:cNvPr>
          <p:cNvSpPr>
            <a:spLocks noGrp="1"/>
          </p:cNvSpPr>
          <p:nvPr>
            <p:ph type="sldNum" sz="quarter" idx="12"/>
          </p:nvPr>
        </p:nvSpPr>
        <p:spPr/>
        <p:txBody>
          <a:bodyPr/>
          <a:lstStyle/>
          <a:p>
            <a:fld id="{CEDB922F-16BB-40A6-B622-E023FDFE57B0}" type="slidenum">
              <a:rPr kumimoji="1" lang="ja-JP" altLang="en-US" smtClean="0"/>
              <a:t>112</a:t>
            </a:fld>
            <a:endParaRPr kumimoji="1" lang="ja-JP" altLang="en-US"/>
          </a:p>
        </p:txBody>
      </p:sp>
      <p:pic>
        <p:nvPicPr>
          <p:cNvPr id="4" name="図 3">
            <a:extLst>
              <a:ext uri="{FF2B5EF4-FFF2-40B4-BE49-F238E27FC236}">
                <a16:creationId xmlns:a16="http://schemas.microsoft.com/office/drawing/2014/main" id="{675A5E34-D6F9-CD91-C0A9-D9FD325EDA15}"/>
              </a:ext>
            </a:extLst>
          </p:cNvPr>
          <p:cNvPicPr>
            <a:picLocks noChangeAspect="1"/>
          </p:cNvPicPr>
          <p:nvPr/>
        </p:nvPicPr>
        <p:blipFill>
          <a:blip r:embed="rId2"/>
          <a:stretch>
            <a:fillRect/>
          </a:stretch>
        </p:blipFill>
        <p:spPr>
          <a:xfrm>
            <a:off x="3745330" y="0"/>
            <a:ext cx="4701340" cy="6858000"/>
          </a:xfrm>
          <a:prstGeom prst="rect">
            <a:avLst/>
          </a:prstGeom>
        </p:spPr>
      </p:pic>
    </p:spTree>
    <p:extLst>
      <p:ext uri="{BB962C8B-B14F-4D97-AF65-F5344CB8AC3E}">
        <p14:creationId xmlns:p14="http://schemas.microsoft.com/office/powerpoint/2010/main" val="37669609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45A1F6-1E5B-B394-5D95-B4D55636BF55}"/>
              </a:ext>
            </a:extLst>
          </p:cNvPr>
          <p:cNvSpPr>
            <a:spLocks noGrp="1"/>
          </p:cNvSpPr>
          <p:nvPr>
            <p:ph type="title"/>
          </p:nvPr>
        </p:nvSpPr>
        <p:spPr/>
        <p:txBody>
          <a:bodyPr/>
          <a:lstStyle/>
          <a:p>
            <a:r>
              <a:rPr kumimoji="1" lang="ja-JP" altLang="en-US" dirty="0"/>
              <a:t>⑭リハ、機能訓練、口腔管理、栄養管理</a:t>
            </a:r>
          </a:p>
        </p:txBody>
      </p:sp>
      <p:sp>
        <p:nvSpPr>
          <p:cNvPr id="4" name="テキスト ボックス 3">
            <a:extLst>
              <a:ext uri="{FF2B5EF4-FFF2-40B4-BE49-F238E27FC236}">
                <a16:creationId xmlns:a16="http://schemas.microsoft.com/office/drawing/2014/main" id="{E75FF38F-A710-7BC9-813F-6B5B395CF852}"/>
              </a:ext>
            </a:extLst>
          </p:cNvPr>
          <p:cNvSpPr txBox="1"/>
          <p:nvPr/>
        </p:nvSpPr>
        <p:spPr>
          <a:xfrm>
            <a:off x="9660835" y="1388825"/>
            <a:ext cx="1113182" cy="369332"/>
          </a:xfrm>
          <a:prstGeom prst="rect">
            <a:avLst/>
          </a:prstGeom>
          <a:solidFill>
            <a:srgbClr val="00B0F0"/>
          </a:solidFill>
          <a:ln>
            <a:solidFill>
              <a:schemeClr val="accent1"/>
            </a:solidFill>
          </a:ln>
        </p:spPr>
        <p:txBody>
          <a:bodyPr wrap="square" rtlCol="0">
            <a:spAutoFit/>
          </a:bodyPr>
          <a:lstStyle/>
          <a:p>
            <a:r>
              <a:rPr kumimoji="1" lang="ja-JP" altLang="en-US" dirty="0"/>
              <a:t>加算追加</a:t>
            </a:r>
          </a:p>
        </p:txBody>
      </p:sp>
      <p:sp>
        <p:nvSpPr>
          <p:cNvPr id="5" name="スライド番号プレースホルダー 4">
            <a:extLst>
              <a:ext uri="{FF2B5EF4-FFF2-40B4-BE49-F238E27FC236}">
                <a16:creationId xmlns:a16="http://schemas.microsoft.com/office/drawing/2014/main" id="{716862ED-4317-5A0A-D4EC-07D36E559A97}"/>
              </a:ext>
            </a:extLst>
          </p:cNvPr>
          <p:cNvSpPr>
            <a:spLocks noGrp="1"/>
          </p:cNvSpPr>
          <p:nvPr>
            <p:ph type="sldNum" sz="quarter" idx="12"/>
          </p:nvPr>
        </p:nvSpPr>
        <p:spPr/>
        <p:txBody>
          <a:bodyPr/>
          <a:lstStyle/>
          <a:p>
            <a:fld id="{CEDB922F-16BB-40A6-B622-E023FDFE57B0}" type="slidenum">
              <a:rPr kumimoji="1" lang="ja-JP" altLang="en-US" smtClean="0"/>
              <a:t>113</a:t>
            </a:fld>
            <a:endParaRPr kumimoji="1" lang="ja-JP" altLang="en-US" dirty="0"/>
          </a:p>
        </p:txBody>
      </p:sp>
      <p:sp>
        <p:nvSpPr>
          <p:cNvPr id="7" name="コンテンツ プレースホルダー 6">
            <a:extLst>
              <a:ext uri="{FF2B5EF4-FFF2-40B4-BE49-F238E27FC236}">
                <a16:creationId xmlns:a16="http://schemas.microsoft.com/office/drawing/2014/main" id="{6DB70FB1-FA34-D469-0DA0-1163C950C2BD}"/>
              </a:ext>
            </a:extLst>
          </p:cNvPr>
          <p:cNvSpPr>
            <a:spLocks noGrp="1"/>
          </p:cNvSpPr>
          <p:nvPr>
            <p:ph idx="1"/>
          </p:nvPr>
        </p:nvSpPr>
        <p:spPr>
          <a:xfrm>
            <a:off x="838200" y="1825625"/>
            <a:ext cx="10515600" cy="43513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marR="0" lvl="0" indent="-182563"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リハビリテーション・機能訓練、口腔、栄養を一体的に推進し、自立支援・重度化防止を効果的に進める観点から、介護老人保健施設におけるリハビリテーションマネジメント計画書情報加算、介護医療院における理学療法、作業療法及び言語聴覚療法並びに介護老人福祉施設における</a:t>
            </a:r>
            <a:r>
              <a:rPr kumimoji="1" lang="ja-JP" altLang="en-US"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個別機能訓練加算（</a:t>
            </a:r>
            <a:r>
              <a:rPr kumimoji="1" lang="en-US" altLang="ja-JP"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Ⅱ</a:t>
            </a:r>
            <a:r>
              <a:rPr kumimoji="1" lang="ja-JP" altLang="en-US"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について、以下の要件を満たす場合について評価する</a:t>
            </a:r>
            <a:r>
              <a:rPr kumimoji="1" lang="ja-JP" altLang="en-US"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新たな区分を設ける</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告示改正</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82563" marR="0" lvl="0" indent="-182563"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ア　口腔衛生管理加算（</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Ⅱ</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）及び栄養マネジメント強化加算を算定していること。 </a:t>
            </a:r>
          </a:p>
          <a:p>
            <a:pPr marL="357188" marR="0" lvl="0" indent="-3571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イ　リハビリテーション実施計画等の内容について、リハビリテーション・機能訓練、口腔、栄養の情報を関係職種の間で一体的に共有すること。その際、必要に応じて</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LIFE</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に提出した情報を活用していること。 </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357188" marR="0" lvl="0" indent="-3571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ウ　共有した情報を踏まえ、リハビリテーション計画または個別機能訓練計画について必要な見直しを行い、見直しの内容について関係職種に対し共有していること。 </a:t>
            </a:r>
          </a:p>
        </p:txBody>
      </p:sp>
      <p:sp>
        <p:nvSpPr>
          <p:cNvPr id="8" name="テキスト ボックス 7">
            <a:extLst>
              <a:ext uri="{FF2B5EF4-FFF2-40B4-BE49-F238E27FC236}">
                <a16:creationId xmlns:a16="http://schemas.microsoft.com/office/drawing/2014/main" id="{DEC669A9-B1BA-FAA5-FED1-1DA73AA73C75}"/>
              </a:ext>
            </a:extLst>
          </p:cNvPr>
          <p:cNvSpPr txBox="1"/>
          <p:nvPr/>
        </p:nvSpPr>
        <p:spPr>
          <a:xfrm>
            <a:off x="8610600" y="6308209"/>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665516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4F5A2FE-F772-F9A9-8AC1-B181CB6BE207}"/>
              </a:ext>
            </a:extLst>
          </p:cNvPr>
          <p:cNvSpPr>
            <a:spLocks noGrp="1"/>
          </p:cNvSpPr>
          <p:nvPr>
            <p:ph type="sldNum" sz="quarter" idx="12"/>
          </p:nvPr>
        </p:nvSpPr>
        <p:spPr/>
        <p:txBody>
          <a:bodyPr/>
          <a:lstStyle/>
          <a:p>
            <a:fld id="{CEDB922F-16BB-40A6-B622-E023FDFE57B0}" type="slidenum">
              <a:rPr kumimoji="1" lang="ja-JP" altLang="en-US" smtClean="0"/>
              <a:t>114</a:t>
            </a:fld>
            <a:endParaRPr kumimoji="1" lang="ja-JP" altLang="en-US"/>
          </a:p>
        </p:txBody>
      </p:sp>
      <p:pic>
        <p:nvPicPr>
          <p:cNvPr id="6" name="図 5">
            <a:extLst>
              <a:ext uri="{FF2B5EF4-FFF2-40B4-BE49-F238E27FC236}">
                <a16:creationId xmlns:a16="http://schemas.microsoft.com/office/drawing/2014/main" id="{D23D375A-8319-C110-4FAB-7BC99E5671DC}"/>
              </a:ext>
            </a:extLst>
          </p:cNvPr>
          <p:cNvPicPr>
            <a:picLocks noChangeAspect="1"/>
          </p:cNvPicPr>
          <p:nvPr/>
        </p:nvPicPr>
        <p:blipFill>
          <a:blip r:embed="rId2"/>
          <a:stretch>
            <a:fillRect/>
          </a:stretch>
        </p:blipFill>
        <p:spPr>
          <a:xfrm>
            <a:off x="76351" y="1391478"/>
            <a:ext cx="11784811" cy="3988905"/>
          </a:xfrm>
          <a:prstGeom prst="rect">
            <a:avLst/>
          </a:prstGeom>
        </p:spPr>
      </p:pic>
      <p:sp>
        <p:nvSpPr>
          <p:cNvPr id="7" name="テキスト ボックス 6">
            <a:extLst>
              <a:ext uri="{FF2B5EF4-FFF2-40B4-BE49-F238E27FC236}">
                <a16:creationId xmlns:a16="http://schemas.microsoft.com/office/drawing/2014/main" id="{7595A1BF-809B-A82F-DCD1-998498250A76}"/>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5737766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94C8FE-EA25-0A64-3D63-D35A3D8DAE68}"/>
              </a:ext>
            </a:extLst>
          </p:cNvPr>
          <p:cNvSpPr>
            <a:spLocks noGrp="1"/>
          </p:cNvSpPr>
          <p:nvPr>
            <p:ph type="title"/>
          </p:nvPr>
        </p:nvSpPr>
        <p:spPr/>
        <p:txBody>
          <a:bodyPr/>
          <a:lstStyle/>
          <a:p>
            <a:r>
              <a:rPr kumimoji="1" lang="ja-JP" altLang="en-US" dirty="0"/>
              <a:t>⑮リハ等計画書の見直し</a:t>
            </a:r>
          </a:p>
        </p:txBody>
      </p:sp>
      <p:sp>
        <p:nvSpPr>
          <p:cNvPr id="3" name="コンテンツ プレースホルダー 2">
            <a:extLst>
              <a:ext uri="{FF2B5EF4-FFF2-40B4-BE49-F238E27FC236}">
                <a16:creationId xmlns:a16="http://schemas.microsoft.com/office/drawing/2014/main" id="{CCC58B79-7AFD-5C73-CBE7-797007DB6FAE}"/>
              </a:ext>
            </a:extLst>
          </p:cNvPr>
          <p:cNvSpPr>
            <a:spLocks noGrp="1"/>
          </p:cNvSpPr>
          <p:nvPr>
            <p:ph idx="1"/>
          </p:nvPr>
        </p:nvSpPr>
        <p:spPr/>
        <p:txBody>
          <a:bodyPr/>
          <a:lstStyle/>
          <a:p>
            <a:r>
              <a:rPr lang="ja-JP" altLang="en-US" dirty="0"/>
              <a:t>リハビリテーション・機能訓練、口腔、栄養を一体的に推進する観点から、リハ ビリテーション・個別機能訓練、口腔管理、栄養管理に係る一体的計画書の見直しを行う。</a:t>
            </a:r>
            <a:endParaRPr kumimoji="1" lang="ja-JP" altLang="en-US" dirty="0"/>
          </a:p>
        </p:txBody>
      </p:sp>
      <p:sp>
        <p:nvSpPr>
          <p:cNvPr id="4" name="スライド番号プレースホルダー 3">
            <a:extLst>
              <a:ext uri="{FF2B5EF4-FFF2-40B4-BE49-F238E27FC236}">
                <a16:creationId xmlns:a16="http://schemas.microsoft.com/office/drawing/2014/main" id="{5CA176E6-109F-A370-B35E-2D2B9F296B67}"/>
              </a:ext>
            </a:extLst>
          </p:cNvPr>
          <p:cNvSpPr>
            <a:spLocks noGrp="1"/>
          </p:cNvSpPr>
          <p:nvPr>
            <p:ph type="sldNum" sz="quarter" idx="12"/>
          </p:nvPr>
        </p:nvSpPr>
        <p:spPr/>
        <p:txBody>
          <a:bodyPr/>
          <a:lstStyle/>
          <a:p>
            <a:fld id="{CEDB922F-16BB-40A6-B622-E023FDFE57B0}" type="slidenum">
              <a:rPr kumimoji="1" lang="ja-JP" altLang="en-US" smtClean="0"/>
              <a:t>115</a:t>
            </a:fld>
            <a:endParaRPr kumimoji="1" lang="ja-JP" altLang="en-US"/>
          </a:p>
        </p:txBody>
      </p:sp>
      <p:sp>
        <p:nvSpPr>
          <p:cNvPr id="5" name="テキスト ボックス 4">
            <a:extLst>
              <a:ext uri="{FF2B5EF4-FFF2-40B4-BE49-F238E27FC236}">
                <a16:creationId xmlns:a16="http://schemas.microsoft.com/office/drawing/2014/main" id="{A199A39A-18A7-4C4E-8815-46F15E13A326}"/>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880864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7D1435-94E7-76E1-9E0F-4806FB527BE4}"/>
              </a:ext>
            </a:extLst>
          </p:cNvPr>
          <p:cNvSpPr>
            <a:spLocks noGrp="1"/>
          </p:cNvSpPr>
          <p:nvPr>
            <p:ph type="title"/>
          </p:nvPr>
        </p:nvSpPr>
        <p:spPr/>
        <p:txBody>
          <a:bodyPr/>
          <a:lstStyle/>
          <a:p>
            <a:r>
              <a:rPr kumimoji="1" lang="ja-JP" altLang="en-US" dirty="0"/>
              <a:t>⑯口腔衛生管理の強化</a:t>
            </a:r>
          </a:p>
        </p:txBody>
      </p:sp>
      <p:sp>
        <p:nvSpPr>
          <p:cNvPr id="3" name="コンテンツ プレースホルダー 2">
            <a:extLst>
              <a:ext uri="{FF2B5EF4-FFF2-40B4-BE49-F238E27FC236}">
                <a16:creationId xmlns:a16="http://schemas.microsoft.com/office/drawing/2014/main" id="{B30FEA67-F01B-1C29-8410-543249D340E9}"/>
              </a:ext>
            </a:extLst>
          </p:cNvPr>
          <p:cNvSpPr>
            <a:spLocks noGrp="1"/>
          </p:cNvSpPr>
          <p:nvPr>
            <p:ph idx="1"/>
          </p:nvPr>
        </p:nvSpPr>
        <p:spPr/>
        <p:txBody>
          <a:bodyPr/>
          <a:lstStyle/>
          <a:p>
            <a:r>
              <a:rPr lang="ja-JP" altLang="en-US" dirty="0"/>
              <a:t>全ての施設系サービスにおいて、介護事業所の職員による適切な口腔管理等の実 施と、歯科専門職による適切な口腔管理につなげる観点から、</a:t>
            </a:r>
            <a:r>
              <a:rPr lang="ja-JP" altLang="en-US" dirty="0">
                <a:solidFill>
                  <a:srgbClr val="FF0000"/>
                </a:solidFill>
              </a:rPr>
              <a:t>施設系サービス事業者に利用者の入所時及び定期的な口腔衛生状態及び口腔機能の評価の実施を義務付ける</a:t>
            </a:r>
            <a:r>
              <a:rPr lang="ja-JP" altLang="en-US" dirty="0"/>
              <a:t>。 </a:t>
            </a:r>
            <a:endParaRPr kumimoji="1" lang="ja-JP" altLang="en-US" dirty="0"/>
          </a:p>
        </p:txBody>
      </p:sp>
      <p:sp>
        <p:nvSpPr>
          <p:cNvPr id="4" name="テキスト ボックス 3">
            <a:extLst>
              <a:ext uri="{FF2B5EF4-FFF2-40B4-BE49-F238E27FC236}">
                <a16:creationId xmlns:a16="http://schemas.microsoft.com/office/drawing/2014/main" id="{2DB30592-2988-DF62-DD0B-A7942A253983}"/>
              </a:ext>
            </a:extLst>
          </p:cNvPr>
          <p:cNvSpPr txBox="1"/>
          <p:nvPr/>
        </p:nvSpPr>
        <p:spPr>
          <a:xfrm>
            <a:off x="9647583" y="1321356"/>
            <a:ext cx="887896" cy="369332"/>
          </a:xfrm>
          <a:prstGeom prst="rect">
            <a:avLst/>
          </a:prstGeom>
          <a:solidFill>
            <a:srgbClr val="92D050"/>
          </a:solidFill>
          <a:ln>
            <a:solidFill>
              <a:schemeClr val="accent1"/>
            </a:solidFill>
          </a:ln>
        </p:spPr>
        <p:txBody>
          <a:bodyPr wrap="square" rtlCol="0">
            <a:spAutoFit/>
          </a:bodyPr>
          <a:lstStyle/>
          <a:p>
            <a:r>
              <a:rPr kumimoji="1" lang="ja-JP" altLang="en-US" dirty="0"/>
              <a:t>義務化</a:t>
            </a:r>
          </a:p>
        </p:txBody>
      </p:sp>
      <p:sp>
        <p:nvSpPr>
          <p:cNvPr id="5" name="スライド番号プレースホルダー 4">
            <a:extLst>
              <a:ext uri="{FF2B5EF4-FFF2-40B4-BE49-F238E27FC236}">
                <a16:creationId xmlns:a16="http://schemas.microsoft.com/office/drawing/2014/main" id="{7BB86AB7-40FA-E4CE-7EC6-D21F895F1890}"/>
              </a:ext>
            </a:extLst>
          </p:cNvPr>
          <p:cNvSpPr>
            <a:spLocks noGrp="1"/>
          </p:cNvSpPr>
          <p:nvPr>
            <p:ph type="sldNum" sz="quarter" idx="12"/>
          </p:nvPr>
        </p:nvSpPr>
        <p:spPr/>
        <p:txBody>
          <a:bodyPr/>
          <a:lstStyle/>
          <a:p>
            <a:fld id="{CEDB922F-16BB-40A6-B622-E023FDFE57B0}" type="slidenum">
              <a:rPr kumimoji="1" lang="ja-JP" altLang="en-US" smtClean="0"/>
              <a:t>116</a:t>
            </a:fld>
            <a:endParaRPr kumimoji="1" lang="ja-JP" altLang="en-US"/>
          </a:p>
        </p:txBody>
      </p:sp>
      <p:sp>
        <p:nvSpPr>
          <p:cNvPr id="6" name="テキスト ボックス 5">
            <a:extLst>
              <a:ext uri="{FF2B5EF4-FFF2-40B4-BE49-F238E27FC236}">
                <a16:creationId xmlns:a16="http://schemas.microsoft.com/office/drawing/2014/main" id="{4C06286C-469D-08F4-6ACF-26036557D96B}"/>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7820500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DB13532-3328-6D26-63BB-97230C9988E6}"/>
              </a:ext>
            </a:extLst>
          </p:cNvPr>
          <p:cNvSpPr>
            <a:spLocks noGrp="1"/>
          </p:cNvSpPr>
          <p:nvPr>
            <p:ph type="sldNum" sz="quarter" idx="12"/>
          </p:nvPr>
        </p:nvSpPr>
        <p:spPr/>
        <p:txBody>
          <a:bodyPr/>
          <a:lstStyle/>
          <a:p>
            <a:fld id="{CEDB922F-16BB-40A6-B622-E023FDFE57B0}" type="slidenum">
              <a:rPr kumimoji="1" lang="ja-JP" altLang="en-US" smtClean="0"/>
              <a:t>117</a:t>
            </a:fld>
            <a:endParaRPr kumimoji="1" lang="ja-JP" altLang="en-US"/>
          </a:p>
        </p:txBody>
      </p:sp>
      <p:pic>
        <p:nvPicPr>
          <p:cNvPr id="6" name="図 5">
            <a:extLst>
              <a:ext uri="{FF2B5EF4-FFF2-40B4-BE49-F238E27FC236}">
                <a16:creationId xmlns:a16="http://schemas.microsoft.com/office/drawing/2014/main" id="{FD0DEFB2-6F93-B6A1-D582-9FACD3F99FA9}"/>
              </a:ext>
            </a:extLst>
          </p:cNvPr>
          <p:cNvPicPr>
            <a:picLocks noChangeAspect="1"/>
          </p:cNvPicPr>
          <p:nvPr/>
        </p:nvPicPr>
        <p:blipFill>
          <a:blip r:embed="rId2"/>
          <a:stretch>
            <a:fillRect/>
          </a:stretch>
        </p:blipFill>
        <p:spPr>
          <a:xfrm>
            <a:off x="85964" y="808383"/>
            <a:ext cx="11488213" cy="5009321"/>
          </a:xfrm>
          <a:prstGeom prst="rect">
            <a:avLst/>
          </a:prstGeom>
        </p:spPr>
      </p:pic>
      <p:sp>
        <p:nvSpPr>
          <p:cNvPr id="7" name="テキスト ボックス 6">
            <a:extLst>
              <a:ext uri="{FF2B5EF4-FFF2-40B4-BE49-F238E27FC236}">
                <a16:creationId xmlns:a16="http://schemas.microsoft.com/office/drawing/2014/main" id="{17DBCA72-8EF3-7504-6C90-DF5B423DCEC1}"/>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7434345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C11A9175-DB79-65A4-EACA-F930E87522FA}"/>
              </a:ext>
            </a:extLst>
          </p:cNvPr>
          <p:cNvSpPr>
            <a:spLocks noGrp="1"/>
          </p:cNvSpPr>
          <p:nvPr>
            <p:ph idx="1"/>
          </p:nvPr>
        </p:nvSpPr>
        <p:spPr/>
        <p:txBody>
          <a:bodyPr>
            <a:normAutofit fontScale="85000" lnSpcReduction="20000"/>
          </a:bodyPr>
          <a:lstStyle/>
          <a:p>
            <a:pPr marL="0" indent="0">
              <a:buNone/>
            </a:pPr>
            <a:r>
              <a:rPr lang="ja-JP" altLang="en-US" dirty="0"/>
              <a:t>⑴当該施設において、歯科医師又は歯科医師の指示を受けた歯科衛生士（以下「歯科医師等」という。）が、当該施設の介護職員に対する口腔衛生の管理に係る技術的助言及び指導を年 ２ 回以上行うこと。</a:t>
            </a:r>
          </a:p>
          <a:p>
            <a:pPr marL="0" indent="0">
              <a:buNone/>
            </a:pPr>
            <a:r>
              <a:rPr lang="ja-JP" altLang="en-US" dirty="0"/>
              <a:t>⑵ 当該施設の従業者又は歯科医師等が入所者毎に施設入所時及び月に１回程度の口腔の健康状態の評価を実施すること。</a:t>
            </a:r>
          </a:p>
          <a:p>
            <a:pPr marL="0" indent="0">
              <a:buNone/>
            </a:pPr>
            <a:r>
              <a:rPr lang="ja-JP" altLang="en-US" dirty="0"/>
              <a:t>⑶ （略）</a:t>
            </a:r>
          </a:p>
          <a:p>
            <a:pPr marL="0" indent="0">
              <a:buNone/>
            </a:pPr>
            <a:r>
              <a:rPr lang="ja-JP" altLang="en-US" dirty="0"/>
              <a:t>⑷ 医療保険において歯科訪問診療料が算定された日に、介護職員に対する口腔清掃等に係る技術的助言及び指導又は⑵の計画に関する技術的助言及び指導を行うにあたっては、歯科訪問診療又は訪問歯科衛生指導の実施時間以外の時間帯に行うこと。</a:t>
            </a:r>
          </a:p>
          <a:p>
            <a:r>
              <a:rPr lang="ja-JP" altLang="en-US" dirty="0"/>
              <a:t>なお、当該施設と計画に関する技術的助言若しくは指導又は口腔の健康状態の評価を行う歯科医師等においては、実施事項等を文書で取り決めること。</a:t>
            </a:r>
          </a:p>
        </p:txBody>
      </p:sp>
      <p:sp>
        <p:nvSpPr>
          <p:cNvPr id="2" name="スライド番号プレースホルダー 1">
            <a:extLst>
              <a:ext uri="{FF2B5EF4-FFF2-40B4-BE49-F238E27FC236}">
                <a16:creationId xmlns:a16="http://schemas.microsoft.com/office/drawing/2014/main" id="{FE2CBB40-3D05-598D-74B8-A35A64DB5E1C}"/>
              </a:ext>
            </a:extLst>
          </p:cNvPr>
          <p:cNvSpPr>
            <a:spLocks noGrp="1"/>
          </p:cNvSpPr>
          <p:nvPr>
            <p:ph type="sldNum" sz="quarter" idx="12"/>
          </p:nvPr>
        </p:nvSpPr>
        <p:spPr/>
        <p:txBody>
          <a:bodyPr/>
          <a:lstStyle/>
          <a:p>
            <a:fld id="{CEDB922F-16BB-40A6-B622-E023FDFE57B0}" type="slidenum">
              <a:rPr kumimoji="1" lang="ja-JP" altLang="en-US" smtClean="0"/>
              <a:t>118</a:t>
            </a:fld>
            <a:endParaRPr kumimoji="1" lang="ja-JP" altLang="en-US"/>
          </a:p>
        </p:txBody>
      </p:sp>
      <p:sp>
        <p:nvSpPr>
          <p:cNvPr id="5" name="タイトル 1">
            <a:extLst>
              <a:ext uri="{FF2B5EF4-FFF2-40B4-BE49-F238E27FC236}">
                <a16:creationId xmlns:a16="http://schemas.microsoft.com/office/drawing/2014/main" id="{740B1602-6625-BD64-CD8F-E01EC0005CDB}"/>
              </a:ext>
            </a:extLst>
          </p:cNvPr>
          <p:cNvSpPr>
            <a:spLocks noGrp="1"/>
          </p:cNvSpPr>
          <p:nvPr>
            <p:ph type="title"/>
          </p:nvPr>
        </p:nvSpPr>
        <p:spPr>
          <a:xfrm>
            <a:off x="838200" y="365125"/>
            <a:ext cx="10515600" cy="1325563"/>
          </a:xfrm>
        </p:spPr>
        <p:txBody>
          <a:bodyPr/>
          <a:lstStyle/>
          <a:p>
            <a:r>
              <a:rPr kumimoji="1" lang="ja-JP" altLang="en-US" dirty="0"/>
              <a:t>基準（老企</a:t>
            </a:r>
            <a:r>
              <a:rPr kumimoji="1" lang="en-US" altLang="ja-JP" dirty="0"/>
              <a:t>43</a:t>
            </a:r>
            <a:r>
              <a:rPr kumimoji="1" lang="ja-JP" altLang="en-US" dirty="0"/>
              <a:t>号）</a:t>
            </a:r>
            <a:r>
              <a:rPr kumimoji="1" lang="ja-JP" altLang="en-US" sz="2800" dirty="0"/>
              <a:t>第</a:t>
            </a:r>
            <a:r>
              <a:rPr kumimoji="1" lang="en-US" altLang="ja-JP" sz="2800" dirty="0"/>
              <a:t>4</a:t>
            </a:r>
            <a:r>
              <a:rPr kumimoji="1" lang="ja-JP" altLang="en-US" sz="2800" dirty="0"/>
              <a:t>運営基準</a:t>
            </a:r>
            <a:r>
              <a:rPr lang="ja-JP" altLang="en-US" sz="2800" dirty="0"/>
              <a:t>１８口腔衛生管理</a:t>
            </a:r>
            <a:endParaRPr kumimoji="1" lang="ja-JP" altLang="en-US" sz="2800" dirty="0"/>
          </a:p>
        </p:txBody>
      </p:sp>
      <p:sp>
        <p:nvSpPr>
          <p:cNvPr id="6" name="テキスト ボックス 5">
            <a:extLst>
              <a:ext uri="{FF2B5EF4-FFF2-40B4-BE49-F238E27FC236}">
                <a16:creationId xmlns:a16="http://schemas.microsoft.com/office/drawing/2014/main" id="{08C16B55-A4D8-1F5C-50E7-D382D6C94D54}"/>
              </a:ext>
            </a:extLst>
          </p:cNvPr>
          <p:cNvSpPr txBox="1"/>
          <p:nvPr/>
        </p:nvSpPr>
        <p:spPr>
          <a:xfrm>
            <a:off x="11234530" y="1223933"/>
            <a:ext cx="533400" cy="461665"/>
          </a:xfrm>
          <a:prstGeom prst="rect">
            <a:avLst/>
          </a:prstGeom>
          <a:noFill/>
          <a:ln>
            <a:solidFill>
              <a:schemeClr val="accent1"/>
            </a:solidFill>
          </a:ln>
        </p:spPr>
        <p:txBody>
          <a:bodyPr wrap="square" rtlCol="0">
            <a:spAutoFit/>
          </a:bodyPr>
          <a:lstStyle/>
          <a:p>
            <a:r>
              <a:rPr lang="ja-JP" altLang="en-US" sz="2400" dirty="0"/>
              <a:t>案</a:t>
            </a:r>
            <a:endParaRPr kumimoji="1" lang="ja-JP" altLang="en-US" sz="2400" dirty="0"/>
          </a:p>
        </p:txBody>
      </p:sp>
    </p:spTree>
    <p:extLst>
      <p:ext uri="{BB962C8B-B14F-4D97-AF65-F5344CB8AC3E}">
        <p14:creationId xmlns:p14="http://schemas.microsoft.com/office/powerpoint/2010/main" val="2163352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485E4A0-DB3D-014B-4AE5-72C50961B5E1}"/>
              </a:ext>
            </a:extLst>
          </p:cNvPr>
          <p:cNvSpPr>
            <a:spLocks noGrp="1"/>
          </p:cNvSpPr>
          <p:nvPr>
            <p:ph type="title"/>
          </p:nvPr>
        </p:nvSpPr>
        <p:spPr/>
        <p:txBody>
          <a:bodyPr/>
          <a:lstStyle/>
          <a:p>
            <a:r>
              <a:rPr lang="ja-JP" altLang="en-US" dirty="0"/>
              <a:t>主なサービスの増減率</a:t>
            </a:r>
          </a:p>
        </p:txBody>
      </p:sp>
      <p:graphicFrame>
        <p:nvGraphicFramePr>
          <p:cNvPr id="5" name="コンテンツ プレースホルダー 4">
            <a:extLst>
              <a:ext uri="{FF2B5EF4-FFF2-40B4-BE49-F238E27FC236}">
                <a16:creationId xmlns:a16="http://schemas.microsoft.com/office/drawing/2014/main" id="{0014C12C-56B9-AA84-C20D-93A2EB6BA12D}"/>
              </a:ext>
            </a:extLst>
          </p:cNvPr>
          <p:cNvGraphicFramePr>
            <a:graphicFrameLocks noGrp="1"/>
          </p:cNvGraphicFramePr>
          <p:nvPr>
            <p:ph idx="1"/>
            <p:extLst>
              <p:ext uri="{D42A27DB-BD31-4B8C-83A1-F6EECF244321}">
                <p14:modId xmlns:p14="http://schemas.microsoft.com/office/powerpoint/2010/main" val="1490027430"/>
              </p:ext>
            </p:extLst>
          </p:nvPr>
        </p:nvGraphicFramePr>
        <p:xfrm>
          <a:off x="1033670" y="1815549"/>
          <a:ext cx="10515600" cy="4677323"/>
        </p:xfrm>
        <a:graphic>
          <a:graphicData uri="http://schemas.openxmlformats.org/drawingml/2006/table">
            <a:tbl>
              <a:tblPr/>
              <a:tblGrid>
                <a:gridCol w="3789584">
                  <a:extLst>
                    <a:ext uri="{9D8B030D-6E8A-4147-A177-3AD203B41FA5}">
                      <a16:colId xmlns:a16="http://schemas.microsoft.com/office/drawing/2014/main" val="965789284"/>
                    </a:ext>
                  </a:extLst>
                </a:gridCol>
                <a:gridCol w="1765827">
                  <a:extLst>
                    <a:ext uri="{9D8B030D-6E8A-4147-A177-3AD203B41FA5}">
                      <a16:colId xmlns:a16="http://schemas.microsoft.com/office/drawing/2014/main" val="2861688778"/>
                    </a:ext>
                  </a:extLst>
                </a:gridCol>
                <a:gridCol w="1765827">
                  <a:extLst>
                    <a:ext uri="{9D8B030D-6E8A-4147-A177-3AD203B41FA5}">
                      <a16:colId xmlns:a16="http://schemas.microsoft.com/office/drawing/2014/main" val="2441305236"/>
                    </a:ext>
                  </a:extLst>
                </a:gridCol>
                <a:gridCol w="1646783">
                  <a:extLst>
                    <a:ext uri="{9D8B030D-6E8A-4147-A177-3AD203B41FA5}">
                      <a16:colId xmlns:a16="http://schemas.microsoft.com/office/drawing/2014/main" val="976558109"/>
                    </a:ext>
                  </a:extLst>
                </a:gridCol>
                <a:gridCol w="1547579">
                  <a:extLst>
                    <a:ext uri="{9D8B030D-6E8A-4147-A177-3AD203B41FA5}">
                      <a16:colId xmlns:a16="http://schemas.microsoft.com/office/drawing/2014/main" val="2944557580"/>
                    </a:ext>
                  </a:extLst>
                </a:gridCol>
              </a:tblGrid>
              <a:tr h="719589">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主なサービス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収支差率（厚労省・経営実調）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基本報酬の</a:t>
                      </a:r>
                      <a:b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増減率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処遇改善加算</a:t>
                      </a:r>
                      <a:b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加算率の増減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596241"/>
                  </a:ext>
                </a:extLst>
              </a:tr>
              <a:tr h="359794">
                <a:tc>
                  <a:txBody>
                    <a:bodyPr/>
                    <a:lstStyle/>
                    <a:p>
                      <a:pPr algn="l" fontAlgn="ctr"/>
                      <a:r>
                        <a:rPr lang="zh-TW" altLang="en-US" sz="1800" b="1" i="0" u="none" strike="noStrike">
                          <a:solidFill>
                            <a:srgbClr val="000000"/>
                          </a:solidFill>
                          <a:effectLst/>
                          <a:latin typeface="游ゴシック" panose="020B0400000000000000" pitchFamily="50" charset="-128"/>
                          <a:ea typeface="游ゴシック" panose="020B0400000000000000" pitchFamily="50" charset="-128"/>
                        </a:rPr>
                        <a:t>地域密着型介護老人福祉施設　</a:t>
                      </a:r>
                      <a:r>
                        <a:rPr lang="en-US" altLang="zh-TW" sz="1800" b="1"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rPr>
                        <a:t>3.12</a:t>
                      </a:r>
                      <a:r>
                        <a:rPr lang="ja-JP" altLang="en-US" sz="1800" b="1"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1.4</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641985"/>
                  </a:ext>
                </a:extLst>
              </a:tr>
              <a:tr h="359794">
                <a:tc>
                  <a:txBody>
                    <a:bodyPr/>
                    <a:lstStyle/>
                    <a:p>
                      <a:pPr algn="l" fontAlgn="ctr"/>
                      <a:r>
                        <a:rPr lang="zh-TW" altLang="en-US" sz="1800" b="1" i="0" u="none" strike="noStrike">
                          <a:solidFill>
                            <a:srgbClr val="000000"/>
                          </a:solidFill>
                          <a:effectLst/>
                          <a:latin typeface="游ゴシック" panose="020B0400000000000000" pitchFamily="50" charset="-128"/>
                          <a:ea typeface="游ゴシック" panose="020B0400000000000000" pitchFamily="50" charset="-128"/>
                        </a:rPr>
                        <a:t>介護老人福祉施設　</a:t>
                      </a:r>
                      <a:r>
                        <a:rPr lang="en-US" altLang="zh-TW" sz="1800" b="1"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1" i="0" u="none" strike="noStrike" dirty="0">
                          <a:solidFill>
                            <a:srgbClr val="000000"/>
                          </a:solidFill>
                          <a:effectLst/>
                          <a:latin typeface="游ゴシック" panose="020B0400000000000000" pitchFamily="50" charset="-128"/>
                          <a:ea typeface="游ゴシック" panose="020B0400000000000000" pitchFamily="50" charset="-128"/>
                        </a:rPr>
                        <a:t>2.80</a:t>
                      </a:r>
                      <a:r>
                        <a:rPr lang="ja-JP" altLang="en-US" sz="1800" b="1"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1.4</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3908986"/>
                  </a:ext>
                </a:extLst>
              </a:tr>
              <a:tr h="359794">
                <a:tc>
                  <a:txBody>
                    <a:bodyPr/>
                    <a:lstStyle/>
                    <a:p>
                      <a:pPr algn="l" fontAlgn="ctr"/>
                      <a:r>
                        <a:rPr lang="zh-TW" altLang="en-US" sz="1800" b="1" i="0" u="none" strike="noStrike">
                          <a:solidFill>
                            <a:srgbClr val="000000"/>
                          </a:solidFill>
                          <a:effectLst/>
                          <a:latin typeface="游ゴシック" panose="020B0400000000000000" pitchFamily="50" charset="-128"/>
                          <a:ea typeface="游ゴシック" panose="020B0400000000000000" pitchFamily="50" charset="-128"/>
                        </a:rPr>
                        <a:t>介護老人保健施設　</a:t>
                      </a:r>
                      <a:r>
                        <a:rPr lang="en-US" altLang="zh-TW" sz="1800" b="1"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1" i="0" u="none" strike="noStrike">
                          <a:solidFill>
                            <a:srgbClr val="000000"/>
                          </a:solidFill>
                          <a:effectLst/>
                          <a:latin typeface="游ゴシック" panose="020B0400000000000000" pitchFamily="50" charset="-128"/>
                          <a:ea typeface="游ゴシック" panose="020B0400000000000000" pitchFamily="50" charset="-128"/>
                        </a:rPr>
                        <a:t>2.55</a:t>
                      </a:r>
                      <a:r>
                        <a:rPr lang="ja-JP" altLang="en-US" sz="1800" b="1"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0.7</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0443825"/>
                  </a:ext>
                </a:extLst>
              </a:tr>
              <a:tr h="359794">
                <a:tc>
                  <a:txBody>
                    <a:bodyPr/>
                    <a:lstStyle/>
                    <a:p>
                      <a:pPr algn="l"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短期入所生活介護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1.11</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1.4</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9076342"/>
                  </a:ext>
                </a:extLst>
              </a:tr>
              <a:tr h="359794">
                <a:tc>
                  <a:txBody>
                    <a:bodyPr/>
                    <a:lstStyle/>
                    <a:p>
                      <a:pPr algn="l" fontAlgn="ctr"/>
                      <a:r>
                        <a:rPr lang="zh-TW" altLang="en-US" sz="1800" b="1" i="0" u="none" strike="noStrike">
                          <a:solidFill>
                            <a:srgbClr val="000000"/>
                          </a:solidFill>
                          <a:effectLst/>
                          <a:latin typeface="游ゴシック" panose="020B0400000000000000" pitchFamily="50" charset="-128"/>
                          <a:ea typeface="游ゴシック" panose="020B0400000000000000" pitchFamily="50" charset="-128"/>
                        </a:rPr>
                        <a:t>介護医療院　</a:t>
                      </a:r>
                      <a:r>
                        <a:rPr lang="en-US" altLang="zh-TW" sz="1800" b="1"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1" i="0" u="none" strike="noStrike">
                          <a:solidFill>
                            <a:srgbClr val="000000"/>
                          </a:solidFill>
                          <a:effectLst/>
                          <a:latin typeface="游ゴシック" panose="020B0400000000000000" pitchFamily="50" charset="-128"/>
                          <a:ea typeface="游ゴシック" panose="020B0400000000000000" pitchFamily="50" charset="-128"/>
                        </a:rPr>
                        <a:t>0.95</a:t>
                      </a:r>
                      <a:r>
                        <a:rPr lang="ja-JP" altLang="en-US" sz="1800" b="1"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7039126"/>
                  </a:ext>
                </a:extLst>
              </a:tr>
              <a:tr h="359794">
                <a:tc>
                  <a:txBody>
                    <a:bodyPr/>
                    <a:lstStyle/>
                    <a:p>
                      <a:pPr algn="l"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居宅介護支援事業所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0.93</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非該当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2989784"/>
                  </a:ext>
                </a:extLst>
              </a:tr>
              <a:tr h="359794">
                <a:tc>
                  <a:txBody>
                    <a:bodyPr/>
                    <a:lstStyle/>
                    <a:p>
                      <a:pPr algn="l"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0.72</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1.3</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8694948"/>
                  </a:ext>
                </a:extLst>
              </a:tr>
              <a:tr h="359794">
                <a:tc>
                  <a:txBody>
                    <a:bodyPr/>
                    <a:lstStyle/>
                    <a:p>
                      <a:pPr algn="l"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0.49</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4190287"/>
                  </a:ext>
                </a:extLst>
              </a:tr>
              <a:tr h="359794">
                <a:tc>
                  <a:txBody>
                    <a:bodyPr/>
                    <a:lstStyle/>
                    <a:p>
                      <a:pPr algn="l"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小規模多機能居宅介護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0.34</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1135811"/>
                  </a:ext>
                </a:extLst>
              </a:tr>
              <a:tr h="359794">
                <a:tc>
                  <a:txBody>
                    <a:bodyPr/>
                    <a:lstStyle/>
                    <a:p>
                      <a:pPr algn="l"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認知症対応型強度生活介護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0.12</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2.1</a:t>
                      </a: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5790763"/>
                  </a:ext>
                </a:extLst>
              </a:tr>
              <a:tr h="359794">
                <a:tc>
                  <a:txBody>
                    <a:bodyPr/>
                    <a:lstStyle/>
                    <a:p>
                      <a:pPr algn="l" fontAlgn="ctr"/>
                      <a:r>
                        <a:rPr lang="ja-JP" altLang="en-US" sz="1800" b="0" i="0" u="none" strike="noStrike">
                          <a:solidFill>
                            <a:srgbClr val="000000"/>
                          </a:solidFill>
                          <a:effectLst/>
                          <a:latin typeface="游ゴシック" panose="020B0400000000000000" pitchFamily="50" charset="-128"/>
                          <a:ea typeface="游ゴシック" panose="020B0400000000000000" pitchFamily="50" charset="-128"/>
                        </a:rPr>
                        <a:t>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000000"/>
                          </a:solidFill>
                          <a:effectLst/>
                          <a:latin typeface="游ゴシック" panose="020B0400000000000000" pitchFamily="50" charset="-128"/>
                          <a:ea typeface="游ゴシック" panose="020B0400000000000000" pitchFamily="50" charset="-128"/>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800" b="0" i="0" u="none" strike="noStrike">
                          <a:solidFill>
                            <a:srgbClr val="FF0000"/>
                          </a:solidFill>
                          <a:effectLst/>
                          <a:latin typeface="游ゴシック" panose="020B0400000000000000" pitchFamily="50" charset="-128"/>
                          <a:ea typeface="游ゴシック" panose="020B0400000000000000" pitchFamily="50" charset="-128"/>
                        </a:rPr>
                        <a:t>2.30</a:t>
                      </a:r>
                      <a:r>
                        <a:rPr lang="ja-JP" altLang="en-US" sz="1800" b="0" i="0" u="none" strike="noStrike">
                          <a:solidFill>
                            <a:srgbClr val="FF0000"/>
                          </a:solidFill>
                          <a:effectLst/>
                          <a:latin typeface="游ゴシック" panose="020B0400000000000000" pitchFamily="50" charset="-128"/>
                          <a:ea typeface="游ゴシック" panose="020B0400000000000000" pitchFamily="50" charset="-128"/>
                        </a:rPr>
                        <a:t>％減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800" b="0" i="0" u="none" strike="noStrike" dirty="0">
                          <a:solidFill>
                            <a:srgbClr val="FF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2.1</a:t>
                      </a: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1994755"/>
                  </a:ext>
                </a:extLst>
              </a:tr>
            </a:tbl>
          </a:graphicData>
        </a:graphic>
      </p:graphicFrame>
      <p:sp>
        <p:nvSpPr>
          <p:cNvPr id="2" name="スライド番号プレースホルダー 1">
            <a:extLst>
              <a:ext uri="{FF2B5EF4-FFF2-40B4-BE49-F238E27FC236}">
                <a16:creationId xmlns:a16="http://schemas.microsoft.com/office/drawing/2014/main" id="{4F13736C-5FCD-856F-4C53-4C76EF76257F}"/>
              </a:ext>
            </a:extLst>
          </p:cNvPr>
          <p:cNvSpPr>
            <a:spLocks noGrp="1"/>
          </p:cNvSpPr>
          <p:nvPr>
            <p:ph type="sldNum" sz="quarter" idx="12"/>
          </p:nvPr>
        </p:nvSpPr>
        <p:spPr/>
        <p:txBody>
          <a:bodyPr/>
          <a:lstStyle/>
          <a:p>
            <a:fld id="{CEDB922F-16BB-40A6-B622-E023FDFE57B0}" type="slidenum">
              <a:rPr kumimoji="1" lang="ja-JP" altLang="en-US" smtClean="0"/>
              <a:t>11</a:t>
            </a:fld>
            <a:endParaRPr kumimoji="1" lang="ja-JP" altLang="en-US"/>
          </a:p>
        </p:txBody>
      </p:sp>
      <p:sp>
        <p:nvSpPr>
          <p:cNvPr id="6" name="テキスト ボックス 5">
            <a:extLst>
              <a:ext uri="{FF2B5EF4-FFF2-40B4-BE49-F238E27FC236}">
                <a16:creationId xmlns:a16="http://schemas.microsoft.com/office/drawing/2014/main" id="{C60A3E90-9351-F4CC-7E7E-AA4B0C100EE3}"/>
              </a:ext>
            </a:extLst>
          </p:cNvPr>
          <p:cNvSpPr txBox="1"/>
          <p:nvPr/>
        </p:nvSpPr>
        <p:spPr>
          <a:xfrm>
            <a:off x="24384" y="15257"/>
            <a:ext cx="2392656" cy="261610"/>
          </a:xfrm>
          <a:prstGeom prst="rect">
            <a:avLst/>
          </a:prstGeom>
          <a:noFill/>
        </p:spPr>
        <p:txBody>
          <a:bodyPr wrap="square" rtlCol="0">
            <a:spAutoFit/>
          </a:bodyPr>
          <a:lstStyle/>
          <a:p>
            <a:r>
              <a:rPr kumimoji="1" lang="ja-JP" altLang="en-US" sz="1100" dirty="0">
                <a:latin typeface="+mn-ea"/>
              </a:rPr>
              <a:t>全国老施協が作成</a:t>
            </a:r>
            <a:endParaRPr kumimoji="1" lang="ja-JP" altLang="en-US" sz="1100" dirty="0">
              <a:latin typeface="+mn-ea"/>
              <a:ea typeface="+mn-ea"/>
            </a:endParaRPr>
          </a:p>
        </p:txBody>
      </p:sp>
    </p:spTree>
    <p:extLst>
      <p:ext uri="{BB962C8B-B14F-4D97-AF65-F5344CB8AC3E}">
        <p14:creationId xmlns:p14="http://schemas.microsoft.com/office/powerpoint/2010/main" val="9164856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F3A0F-72F3-DC84-A6B0-09D93364F84D}"/>
              </a:ext>
            </a:extLst>
          </p:cNvPr>
          <p:cNvSpPr>
            <a:spLocks noGrp="1"/>
          </p:cNvSpPr>
          <p:nvPr>
            <p:ph type="title"/>
          </p:nvPr>
        </p:nvSpPr>
        <p:spPr/>
        <p:txBody>
          <a:bodyPr/>
          <a:lstStyle/>
          <a:p>
            <a:r>
              <a:rPr kumimoji="1" lang="ja-JP" altLang="en-US" dirty="0"/>
              <a:t>⑰退所者の栄養管理に関する情報提供</a:t>
            </a:r>
          </a:p>
        </p:txBody>
      </p:sp>
      <p:sp>
        <p:nvSpPr>
          <p:cNvPr id="3" name="コンテンツ プレースホルダー 2">
            <a:extLst>
              <a:ext uri="{FF2B5EF4-FFF2-40B4-BE49-F238E27FC236}">
                <a16:creationId xmlns:a16="http://schemas.microsoft.com/office/drawing/2014/main" id="{5F4FFF53-1803-718B-8992-BA6B5E2F45EC}"/>
              </a:ext>
            </a:extLst>
          </p:cNvPr>
          <p:cNvSpPr>
            <a:spLocks noGrp="1"/>
          </p:cNvSpPr>
          <p:nvPr>
            <p:ph idx="1"/>
          </p:nvPr>
        </p:nvSpPr>
        <p:spPr/>
        <p:txBody>
          <a:bodyPr/>
          <a:lstStyle/>
          <a:p>
            <a:r>
              <a:rPr lang="ja-JP" altLang="en-US" dirty="0"/>
              <a:t>介護保険施設から、居宅、他の介護保険施設、医療機関等に退所する者の栄養管理に関する情報連携が切れ目無く行われるようにする観点から、介護保険施設の管 理栄養士が、介護保険施設の入所者等の栄養管理に関する情報について、他の介護保険施設や医療機関等に文書等で提供することを評価する</a:t>
            </a:r>
            <a:r>
              <a:rPr lang="ja-JP" altLang="en-US" dirty="0">
                <a:solidFill>
                  <a:srgbClr val="FF0000"/>
                </a:solidFill>
              </a:rPr>
              <a:t>新たな加算を設ける。</a:t>
            </a:r>
            <a:endParaRPr kumimoji="1" lang="ja-JP" altLang="en-US" dirty="0">
              <a:solidFill>
                <a:srgbClr val="FF0000"/>
              </a:solidFill>
            </a:endParaRPr>
          </a:p>
        </p:txBody>
      </p:sp>
      <p:sp>
        <p:nvSpPr>
          <p:cNvPr id="4" name="テキスト ボックス 3">
            <a:extLst>
              <a:ext uri="{FF2B5EF4-FFF2-40B4-BE49-F238E27FC236}">
                <a16:creationId xmlns:a16="http://schemas.microsoft.com/office/drawing/2014/main" id="{23A2BE29-81AB-EFB3-EAD5-75B82DB6EE85}"/>
              </a:ext>
            </a:extLst>
          </p:cNvPr>
          <p:cNvSpPr txBox="1"/>
          <p:nvPr/>
        </p:nvSpPr>
        <p:spPr>
          <a:xfrm>
            <a:off x="9528313" y="1321356"/>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1473A8A4-FB72-3B3F-5F04-07BDF6B4BF68}"/>
              </a:ext>
            </a:extLst>
          </p:cNvPr>
          <p:cNvSpPr>
            <a:spLocks noGrp="1"/>
          </p:cNvSpPr>
          <p:nvPr>
            <p:ph type="sldNum" sz="quarter" idx="12"/>
          </p:nvPr>
        </p:nvSpPr>
        <p:spPr/>
        <p:txBody>
          <a:bodyPr/>
          <a:lstStyle/>
          <a:p>
            <a:fld id="{CEDB922F-16BB-40A6-B622-E023FDFE57B0}" type="slidenum">
              <a:rPr kumimoji="1" lang="ja-JP" altLang="en-US" smtClean="0"/>
              <a:t>119</a:t>
            </a:fld>
            <a:endParaRPr kumimoji="1" lang="ja-JP" altLang="en-US"/>
          </a:p>
        </p:txBody>
      </p:sp>
      <p:sp>
        <p:nvSpPr>
          <p:cNvPr id="6" name="テキスト ボックス 5">
            <a:extLst>
              <a:ext uri="{FF2B5EF4-FFF2-40B4-BE49-F238E27FC236}">
                <a16:creationId xmlns:a16="http://schemas.microsoft.com/office/drawing/2014/main" id="{54DE8953-235B-CF02-49E5-1CB2084CC48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9867578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D88BE22-03FF-EA5C-9B33-86F73EE9E928}"/>
              </a:ext>
            </a:extLst>
          </p:cNvPr>
          <p:cNvSpPr>
            <a:spLocks noGrp="1"/>
          </p:cNvSpPr>
          <p:nvPr>
            <p:ph type="sldNum" sz="quarter" idx="12"/>
          </p:nvPr>
        </p:nvSpPr>
        <p:spPr/>
        <p:txBody>
          <a:bodyPr/>
          <a:lstStyle/>
          <a:p>
            <a:fld id="{CEDB922F-16BB-40A6-B622-E023FDFE57B0}" type="slidenum">
              <a:rPr kumimoji="1" lang="ja-JP" altLang="en-US" smtClean="0"/>
              <a:t>120</a:t>
            </a:fld>
            <a:endParaRPr kumimoji="1" lang="ja-JP" altLang="en-US"/>
          </a:p>
        </p:txBody>
      </p:sp>
      <p:pic>
        <p:nvPicPr>
          <p:cNvPr id="6" name="図 5">
            <a:extLst>
              <a:ext uri="{FF2B5EF4-FFF2-40B4-BE49-F238E27FC236}">
                <a16:creationId xmlns:a16="http://schemas.microsoft.com/office/drawing/2014/main" id="{22D97BCC-152A-6BBE-17F7-63C28F73B6AB}"/>
              </a:ext>
            </a:extLst>
          </p:cNvPr>
          <p:cNvPicPr>
            <a:picLocks noChangeAspect="1"/>
          </p:cNvPicPr>
          <p:nvPr/>
        </p:nvPicPr>
        <p:blipFill>
          <a:blip r:embed="rId2"/>
          <a:stretch>
            <a:fillRect/>
          </a:stretch>
        </p:blipFill>
        <p:spPr>
          <a:xfrm>
            <a:off x="-12406" y="344557"/>
            <a:ext cx="11905707" cy="6011793"/>
          </a:xfrm>
          <a:prstGeom prst="rect">
            <a:avLst/>
          </a:prstGeom>
        </p:spPr>
      </p:pic>
      <p:sp>
        <p:nvSpPr>
          <p:cNvPr id="7" name="テキスト ボックス 6">
            <a:extLst>
              <a:ext uri="{FF2B5EF4-FFF2-40B4-BE49-F238E27FC236}">
                <a16:creationId xmlns:a16="http://schemas.microsoft.com/office/drawing/2014/main" id="{17FE9821-3E2F-CA3B-01D8-6BE2325A8968}"/>
              </a:ext>
            </a:extLst>
          </p:cNvPr>
          <p:cNvSpPr txBox="1"/>
          <p:nvPr/>
        </p:nvSpPr>
        <p:spPr>
          <a:xfrm>
            <a:off x="7832035" y="6294441"/>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0584977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60DDE4-949A-F892-F403-00BED7143D5A}"/>
              </a:ext>
            </a:extLst>
          </p:cNvPr>
          <p:cNvSpPr>
            <a:spLocks noGrp="1"/>
          </p:cNvSpPr>
          <p:nvPr>
            <p:ph type="title"/>
          </p:nvPr>
        </p:nvSpPr>
        <p:spPr/>
        <p:txBody>
          <a:bodyPr/>
          <a:lstStyle/>
          <a:p>
            <a:r>
              <a:rPr kumimoji="1" lang="ja-JP" altLang="en-US" dirty="0"/>
              <a:t>⑱再入所時栄養連携加算の見直し</a:t>
            </a:r>
          </a:p>
        </p:txBody>
      </p:sp>
      <p:sp>
        <p:nvSpPr>
          <p:cNvPr id="3" name="コンテンツ プレースホルダー 2">
            <a:extLst>
              <a:ext uri="{FF2B5EF4-FFF2-40B4-BE49-F238E27FC236}">
                <a16:creationId xmlns:a16="http://schemas.microsoft.com/office/drawing/2014/main" id="{D315073C-B793-098B-8C43-CEF16B24C31E}"/>
              </a:ext>
            </a:extLst>
          </p:cNvPr>
          <p:cNvSpPr>
            <a:spLocks noGrp="1"/>
          </p:cNvSpPr>
          <p:nvPr>
            <p:ph idx="1"/>
          </p:nvPr>
        </p:nvSpPr>
        <p:spPr/>
        <p:txBody>
          <a:bodyPr/>
          <a:lstStyle/>
          <a:p>
            <a:r>
              <a:rPr lang="ja-JP" altLang="en-US" dirty="0"/>
              <a:t>再入所時栄養連携加算について、栄養管理を必要とする利用者に切れ目無くサー ビスを提供する観点から、医療機関から介護保険施設への再入所者であって療養食 を提供する必要がある利用者を算定対象に加える。</a:t>
            </a:r>
            <a:endParaRPr kumimoji="1" lang="ja-JP" altLang="en-US" dirty="0"/>
          </a:p>
        </p:txBody>
      </p:sp>
      <p:sp>
        <p:nvSpPr>
          <p:cNvPr id="4" name="スライド番号プレースホルダー 3">
            <a:extLst>
              <a:ext uri="{FF2B5EF4-FFF2-40B4-BE49-F238E27FC236}">
                <a16:creationId xmlns:a16="http://schemas.microsoft.com/office/drawing/2014/main" id="{4EFE014D-08D4-D369-12E7-45E169132003}"/>
              </a:ext>
            </a:extLst>
          </p:cNvPr>
          <p:cNvSpPr>
            <a:spLocks noGrp="1"/>
          </p:cNvSpPr>
          <p:nvPr>
            <p:ph type="sldNum" sz="quarter" idx="12"/>
          </p:nvPr>
        </p:nvSpPr>
        <p:spPr/>
        <p:txBody>
          <a:bodyPr/>
          <a:lstStyle/>
          <a:p>
            <a:fld id="{CEDB922F-16BB-40A6-B622-E023FDFE57B0}" type="slidenum">
              <a:rPr kumimoji="1" lang="ja-JP" altLang="en-US" smtClean="0"/>
              <a:t>121</a:t>
            </a:fld>
            <a:endParaRPr kumimoji="1" lang="ja-JP" altLang="en-US"/>
          </a:p>
        </p:txBody>
      </p:sp>
      <p:sp>
        <p:nvSpPr>
          <p:cNvPr id="5" name="テキスト ボックス 4">
            <a:extLst>
              <a:ext uri="{FF2B5EF4-FFF2-40B4-BE49-F238E27FC236}">
                <a16:creationId xmlns:a16="http://schemas.microsoft.com/office/drawing/2014/main" id="{56905836-6771-2875-01BC-3B60CBFE4039}"/>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8841773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317C05E-2578-E5C7-B1FD-015CBCBC6AB4}"/>
              </a:ext>
            </a:extLst>
          </p:cNvPr>
          <p:cNvSpPr>
            <a:spLocks noGrp="1"/>
          </p:cNvSpPr>
          <p:nvPr>
            <p:ph type="sldNum" sz="quarter" idx="12"/>
          </p:nvPr>
        </p:nvSpPr>
        <p:spPr/>
        <p:txBody>
          <a:bodyPr/>
          <a:lstStyle/>
          <a:p>
            <a:fld id="{CEDB922F-16BB-40A6-B622-E023FDFE57B0}" type="slidenum">
              <a:rPr kumimoji="1" lang="ja-JP" altLang="en-US" smtClean="0"/>
              <a:t>122</a:t>
            </a:fld>
            <a:endParaRPr kumimoji="1" lang="ja-JP" altLang="en-US"/>
          </a:p>
        </p:txBody>
      </p:sp>
      <p:pic>
        <p:nvPicPr>
          <p:cNvPr id="6" name="図 5">
            <a:extLst>
              <a:ext uri="{FF2B5EF4-FFF2-40B4-BE49-F238E27FC236}">
                <a16:creationId xmlns:a16="http://schemas.microsoft.com/office/drawing/2014/main" id="{7856A4E6-41D9-A450-83DD-1B3AF46CE7F4}"/>
              </a:ext>
            </a:extLst>
          </p:cNvPr>
          <p:cNvPicPr>
            <a:picLocks noChangeAspect="1"/>
          </p:cNvPicPr>
          <p:nvPr/>
        </p:nvPicPr>
        <p:blipFill>
          <a:blip r:embed="rId2"/>
          <a:stretch>
            <a:fillRect/>
          </a:stretch>
        </p:blipFill>
        <p:spPr>
          <a:xfrm>
            <a:off x="182945" y="1470991"/>
            <a:ext cx="11846124" cy="3922644"/>
          </a:xfrm>
          <a:prstGeom prst="rect">
            <a:avLst/>
          </a:prstGeom>
        </p:spPr>
      </p:pic>
      <p:sp>
        <p:nvSpPr>
          <p:cNvPr id="7" name="テキスト ボックス 6">
            <a:extLst>
              <a:ext uri="{FF2B5EF4-FFF2-40B4-BE49-F238E27FC236}">
                <a16:creationId xmlns:a16="http://schemas.microsoft.com/office/drawing/2014/main" id="{50026435-531A-EE9A-CA3A-09EE6E7B4096}"/>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42660217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44F9240-4E8A-9C92-AD39-26EE8FE4A5BB}"/>
              </a:ext>
            </a:extLst>
          </p:cNvPr>
          <p:cNvSpPr>
            <a:spLocks noGrp="1"/>
          </p:cNvSpPr>
          <p:nvPr>
            <p:ph type="sldNum" sz="quarter" idx="12"/>
          </p:nvPr>
        </p:nvSpPr>
        <p:spPr/>
        <p:txBody>
          <a:bodyPr/>
          <a:lstStyle/>
          <a:p>
            <a:fld id="{CEDB922F-16BB-40A6-B622-E023FDFE57B0}" type="slidenum">
              <a:rPr kumimoji="1" lang="ja-JP" altLang="en-US" smtClean="0"/>
              <a:t>123</a:t>
            </a:fld>
            <a:endParaRPr kumimoji="1" lang="ja-JP" altLang="en-US"/>
          </a:p>
        </p:txBody>
      </p:sp>
      <p:pic>
        <p:nvPicPr>
          <p:cNvPr id="4" name="図 3">
            <a:extLst>
              <a:ext uri="{FF2B5EF4-FFF2-40B4-BE49-F238E27FC236}">
                <a16:creationId xmlns:a16="http://schemas.microsoft.com/office/drawing/2014/main" id="{9343151B-E5D5-D936-CBAB-B969B3DA8D0B}"/>
              </a:ext>
            </a:extLst>
          </p:cNvPr>
          <p:cNvPicPr>
            <a:picLocks noChangeAspect="1"/>
          </p:cNvPicPr>
          <p:nvPr/>
        </p:nvPicPr>
        <p:blipFill>
          <a:blip r:embed="rId2"/>
          <a:stretch>
            <a:fillRect/>
          </a:stretch>
        </p:blipFill>
        <p:spPr>
          <a:xfrm>
            <a:off x="1671020" y="523469"/>
            <a:ext cx="8849960" cy="5811061"/>
          </a:xfrm>
          <a:prstGeom prst="rect">
            <a:avLst/>
          </a:prstGeom>
        </p:spPr>
      </p:pic>
      <p:sp>
        <p:nvSpPr>
          <p:cNvPr id="5" name="テキスト ボックス 4">
            <a:extLst>
              <a:ext uri="{FF2B5EF4-FFF2-40B4-BE49-F238E27FC236}">
                <a16:creationId xmlns:a16="http://schemas.microsoft.com/office/drawing/2014/main" id="{CD0D37CA-017B-06B4-F146-99309B3EB24E}"/>
              </a:ext>
            </a:extLst>
          </p:cNvPr>
          <p:cNvSpPr txBox="1"/>
          <p:nvPr/>
        </p:nvSpPr>
        <p:spPr>
          <a:xfrm>
            <a:off x="7832035" y="6263576"/>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9538832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4686E9-A953-5E76-0308-E1AA5052D0AB}"/>
              </a:ext>
            </a:extLst>
          </p:cNvPr>
          <p:cNvSpPr>
            <a:spLocks noGrp="1"/>
          </p:cNvSpPr>
          <p:nvPr>
            <p:ph type="title"/>
          </p:nvPr>
        </p:nvSpPr>
        <p:spPr/>
        <p:txBody>
          <a:bodyPr/>
          <a:lstStyle/>
          <a:p>
            <a:r>
              <a:rPr kumimoji="1" lang="ja-JP" altLang="en-US" dirty="0"/>
              <a:t>⑲ユニットケア管理者研修の努力義務化</a:t>
            </a:r>
          </a:p>
        </p:txBody>
      </p:sp>
      <p:sp>
        <p:nvSpPr>
          <p:cNvPr id="3" name="コンテンツ プレースホルダー 2">
            <a:extLst>
              <a:ext uri="{FF2B5EF4-FFF2-40B4-BE49-F238E27FC236}">
                <a16:creationId xmlns:a16="http://schemas.microsoft.com/office/drawing/2014/main" id="{2CBB6A87-DDE0-81C8-1259-A57356B57491}"/>
              </a:ext>
            </a:extLst>
          </p:cNvPr>
          <p:cNvSpPr>
            <a:spLocks noGrp="1"/>
          </p:cNvSpPr>
          <p:nvPr>
            <p:ph idx="1"/>
          </p:nvPr>
        </p:nvSpPr>
        <p:spPr/>
        <p:txBody>
          <a:bodyPr/>
          <a:lstStyle/>
          <a:p>
            <a:r>
              <a:rPr lang="ja-JP" altLang="en-US" dirty="0"/>
              <a:t>ユニットケアの質の向上の観点から、個室ユニット型施設の管理者は、ユニット ケア施設管理者研修を受講するよう努めなければならないこととする。</a:t>
            </a:r>
            <a:endParaRPr kumimoji="1" lang="ja-JP" altLang="en-US" dirty="0"/>
          </a:p>
        </p:txBody>
      </p:sp>
      <p:sp>
        <p:nvSpPr>
          <p:cNvPr id="4" name="スライド番号プレースホルダー 3">
            <a:extLst>
              <a:ext uri="{FF2B5EF4-FFF2-40B4-BE49-F238E27FC236}">
                <a16:creationId xmlns:a16="http://schemas.microsoft.com/office/drawing/2014/main" id="{ACD1E070-C872-C878-E622-B9DBFF038291}"/>
              </a:ext>
            </a:extLst>
          </p:cNvPr>
          <p:cNvSpPr>
            <a:spLocks noGrp="1"/>
          </p:cNvSpPr>
          <p:nvPr>
            <p:ph type="sldNum" sz="quarter" idx="12"/>
          </p:nvPr>
        </p:nvSpPr>
        <p:spPr/>
        <p:txBody>
          <a:bodyPr/>
          <a:lstStyle/>
          <a:p>
            <a:fld id="{CEDB922F-16BB-40A6-B622-E023FDFE57B0}" type="slidenum">
              <a:rPr kumimoji="1" lang="ja-JP" altLang="en-US" smtClean="0"/>
              <a:t>124</a:t>
            </a:fld>
            <a:endParaRPr kumimoji="1" lang="ja-JP" altLang="en-US"/>
          </a:p>
        </p:txBody>
      </p:sp>
      <p:sp>
        <p:nvSpPr>
          <p:cNvPr id="5" name="テキスト ボックス 4">
            <a:extLst>
              <a:ext uri="{FF2B5EF4-FFF2-40B4-BE49-F238E27FC236}">
                <a16:creationId xmlns:a16="http://schemas.microsoft.com/office/drawing/2014/main" id="{7CD27FE2-1F5D-D721-749C-84151FFB2AF6}"/>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532118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21FE3F4-5E41-EBC3-BD8D-CA7EA2712BCE}"/>
              </a:ext>
            </a:extLst>
          </p:cNvPr>
          <p:cNvSpPr/>
          <p:nvPr/>
        </p:nvSpPr>
        <p:spPr>
          <a:xfrm>
            <a:off x="1242216" y="1310782"/>
            <a:ext cx="144000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b="1">
                <a:solidFill>
                  <a:prstClr val="black"/>
                </a:solidFill>
                <a:latin typeface="游ゴシック" panose="020B0400000000000000" pitchFamily="50" charset="-128"/>
                <a:ea typeface="游ゴシック" panose="020B0400000000000000" pitchFamily="50" charset="-128"/>
              </a:rPr>
              <a:t>概要</a:t>
            </a:r>
          </a:p>
        </p:txBody>
      </p:sp>
      <p:sp>
        <p:nvSpPr>
          <p:cNvPr id="12" name="正方形/長方形 11">
            <a:extLst>
              <a:ext uri="{FF2B5EF4-FFF2-40B4-BE49-F238E27FC236}">
                <a16:creationId xmlns:a16="http://schemas.microsoft.com/office/drawing/2014/main" id="{902DE9D0-D5C9-6A9A-FE50-466C9A7C0523}"/>
              </a:ext>
            </a:extLst>
          </p:cNvPr>
          <p:cNvSpPr/>
          <p:nvPr/>
        </p:nvSpPr>
        <p:spPr>
          <a:xfrm>
            <a:off x="1242216" y="1710000"/>
            <a:ext cx="9540000" cy="18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1400" dirty="0">
                <a:solidFill>
                  <a:prstClr val="black"/>
                </a:solidFill>
                <a:latin typeface="游ゴシック" panose="020B0400000000000000" pitchFamily="50" charset="-128"/>
                <a:ea typeface="游ゴシック" panose="020B0400000000000000" pitchFamily="50" charset="-128"/>
              </a:rPr>
              <a:t>○　科学的介護推進体制加算について、質の高い情報の収集・分析を可能とし、入力負担を軽減し科学的介護を</a:t>
            </a:r>
          </a:p>
          <a:p>
            <a:pPr>
              <a:defRPr/>
            </a:pPr>
            <a:r>
              <a:rPr lang="ja-JP" altLang="en-US" sz="1400" dirty="0">
                <a:solidFill>
                  <a:prstClr val="black"/>
                </a:solidFill>
                <a:latin typeface="游ゴシック" panose="020B0400000000000000" pitchFamily="50" charset="-128"/>
                <a:ea typeface="游ゴシック" panose="020B0400000000000000" pitchFamily="50" charset="-128"/>
              </a:rPr>
              <a:t>　　推進する観点から、以下の見直しを行う。 </a:t>
            </a:r>
            <a:endParaRPr lang="en-US" altLang="ja-JP" sz="1400" dirty="0">
              <a:solidFill>
                <a:prstClr val="black"/>
              </a:solidFill>
              <a:latin typeface="游ゴシック" panose="020B0400000000000000" pitchFamily="50" charset="-128"/>
              <a:ea typeface="游ゴシック" panose="020B0400000000000000" pitchFamily="50" charset="-128"/>
            </a:endParaRPr>
          </a:p>
          <a:p>
            <a:pPr>
              <a:defRPr/>
            </a:pPr>
            <a:r>
              <a:rPr lang="ja-JP" altLang="en-US" sz="1400" dirty="0">
                <a:solidFill>
                  <a:prstClr val="black"/>
                </a:solidFill>
                <a:latin typeface="游ゴシック" panose="020B0400000000000000" pitchFamily="50" charset="-128"/>
                <a:ea typeface="游ゴシック" panose="020B0400000000000000" pitchFamily="50" charset="-128"/>
              </a:rPr>
              <a:t>　　　ア　加算の様式について入力項目の定義の明確化や他の加算と共通している項目の見直し等を実施。</a:t>
            </a:r>
            <a:endParaRPr lang="en-US" altLang="ja-JP" sz="1400" dirty="0">
              <a:solidFill>
                <a:prstClr val="black"/>
              </a:solidFill>
              <a:latin typeface="游ゴシック" panose="020B0400000000000000" pitchFamily="50" charset="-128"/>
              <a:ea typeface="游ゴシック" panose="020B0400000000000000" pitchFamily="50" charset="-128"/>
            </a:endParaRPr>
          </a:p>
          <a:p>
            <a:pPr>
              <a:defRPr/>
            </a:pPr>
            <a:r>
              <a:rPr lang="ja-JP" altLang="en-US" sz="1400" dirty="0">
                <a:solidFill>
                  <a:prstClr val="black"/>
                </a:solidFill>
                <a:latin typeface="游ゴシック" panose="020B0400000000000000" pitchFamily="50" charset="-128"/>
                <a:ea typeface="游ゴシック" panose="020B0400000000000000" pitchFamily="50" charset="-128"/>
              </a:rPr>
              <a:t>　　　　　</a:t>
            </a:r>
            <a:r>
              <a:rPr lang="en-US" altLang="ja-JP" sz="1400" dirty="0">
                <a:solidFill>
                  <a:prstClr val="black"/>
                </a:solidFill>
                <a:latin typeface="游ゴシック" panose="020B0400000000000000" pitchFamily="50" charset="-128"/>
                <a:ea typeface="游ゴシック" panose="020B0400000000000000" pitchFamily="50" charset="-128"/>
              </a:rPr>
              <a:t>【</a:t>
            </a:r>
            <a:r>
              <a:rPr lang="ja-JP" altLang="en-US" sz="1400" dirty="0">
                <a:solidFill>
                  <a:prstClr val="black"/>
                </a:solidFill>
                <a:latin typeface="游ゴシック" panose="020B0400000000000000" pitchFamily="50" charset="-128"/>
                <a:ea typeface="游ゴシック" panose="020B0400000000000000" pitchFamily="50" charset="-128"/>
              </a:rPr>
              <a:t>通知改正</a:t>
            </a:r>
            <a:r>
              <a:rPr lang="en-US" altLang="ja-JP" sz="1400" dirty="0">
                <a:solidFill>
                  <a:prstClr val="black"/>
                </a:solidFill>
                <a:latin typeface="游ゴシック" panose="020B0400000000000000" pitchFamily="50" charset="-128"/>
                <a:ea typeface="游ゴシック" panose="020B0400000000000000" pitchFamily="50" charset="-128"/>
              </a:rPr>
              <a:t>】</a:t>
            </a:r>
            <a:endParaRPr lang="ja-JP" altLang="en-US" sz="1400" dirty="0">
              <a:solidFill>
                <a:prstClr val="black"/>
              </a:solidFill>
              <a:latin typeface="游ゴシック" panose="020B0400000000000000" pitchFamily="50" charset="-128"/>
              <a:ea typeface="游ゴシック" panose="020B0400000000000000" pitchFamily="50" charset="-128"/>
            </a:endParaRPr>
          </a:p>
          <a:p>
            <a:pPr>
              <a:defRPr/>
            </a:pPr>
            <a:r>
              <a:rPr lang="ja-JP" altLang="en-US" sz="1400" dirty="0">
                <a:solidFill>
                  <a:prstClr val="black"/>
                </a:solidFill>
                <a:latin typeface="游ゴシック" panose="020B0400000000000000" pitchFamily="50" charset="-128"/>
                <a:ea typeface="游ゴシック" panose="020B0400000000000000" pitchFamily="50" charset="-128"/>
              </a:rPr>
              <a:t>　　　イ　</a:t>
            </a:r>
            <a:r>
              <a:rPr lang="en-US" altLang="ja-JP" sz="1400" dirty="0">
                <a:solidFill>
                  <a:prstClr val="black"/>
                </a:solidFill>
                <a:latin typeface="游ゴシック" panose="020B0400000000000000" pitchFamily="50" charset="-128"/>
                <a:ea typeface="游ゴシック" panose="020B0400000000000000" pitchFamily="50" charset="-128"/>
              </a:rPr>
              <a:t>LIFE</a:t>
            </a:r>
            <a:r>
              <a:rPr lang="ja-JP" altLang="en-US" sz="1400" dirty="0">
                <a:solidFill>
                  <a:prstClr val="black"/>
                </a:solidFill>
                <a:latin typeface="游ゴシック" panose="020B0400000000000000" pitchFamily="50" charset="-128"/>
                <a:ea typeface="游ゴシック" panose="020B0400000000000000" pitchFamily="50" charset="-128"/>
              </a:rPr>
              <a:t>へのデータ提出頻度について、少なくとも「６月に１回」から「３月に１回」に見直す。</a:t>
            </a:r>
            <a:endParaRPr lang="en-US" altLang="ja-JP" sz="1400" dirty="0">
              <a:solidFill>
                <a:prstClr val="black"/>
              </a:solidFill>
              <a:latin typeface="游ゴシック" panose="020B0400000000000000" pitchFamily="50" charset="-128"/>
              <a:ea typeface="游ゴシック" panose="020B0400000000000000" pitchFamily="50" charset="-128"/>
            </a:endParaRPr>
          </a:p>
          <a:p>
            <a:pPr>
              <a:defRPr/>
            </a:pPr>
            <a:r>
              <a:rPr lang="ja-JP" altLang="en-US" sz="1400" dirty="0">
                <a:solidFill>
                  <a:prstClr val="black"/>
                </a:solidFill>
                <a:latin typeface="游ゴシック" panose="020B0400000000000000" pitchFamily="50" charset="-128"/>
                <a:ea typeface="游ゴシック" panose="020B0400000000000000" pitchFamily="50" charset="-128"/>
              </a:rPr>
              <a:t>　　　　　</a:t>
            </a:r>
            <a:r>
              <a:rPr lang="en-US" altLang="ja-JP" sz="1400" dirty="0">
                <a:solidFill>
                  <a:prstClr val="black"/>
                </a:solidFill>
                <a:latin typeface="游ゴシック" panose="020B0400000000000000" pitchFamily="50" charset="-128"/>
                <a:ea typeface="游ゴシック" panose="020B0400000000000000" pitchFamily="50" charset="-128"/>
              </a:rPr>
              <a:t>【</a:t>
            </a:r>
            <a:r>
              <a:rPr lang="ja-JP" altLang="en-US" sz="1400" dirty="0">
                <a:solidFill>
                  <a:prstClr val="black"/>
                </a:solidFill>
                <a:latin typeface="游ゴシック" panose="020B0400000000000000" pitchFamily="50" charset="-128"/>
                <a:ea typeface="游ゴシック" panose="020B0400000000000000" pitchFamily="50" charset="-128"/>
              </a:rPr>
              <a:t>通知改正</a:t>
            </a:r>
            <a:r>
              <a:rPr lang="en-US" altLang="ja-JP" sz="1400" dirty="0">
                <a:solidFill>
                  <a:prstClr val="black"/>
                </a:solidFill>
                <a:latin typeface="游ゴシック" panose="020B0400000000000000" pitchFamily="50" charset="-128"/>
                <a:ea typeface="游ゴシック" panose="020B0400000000000000" pitchFamily="50" charset="-128"/>
              </a:rPr>
              <a:t>】</a:t>
            </a:r>
            <a:endParaRPr lang="ja-JP" altLang="en-US" sz="1400" dirty="0">
              <a:solidFill>
                <a:prstClr val="black"/>
              </a:solidFill>
              <a:latin typeface="游ゴシック" panose="020B0400000000000000" pitchFamily="50" charset="-128"/>
              <a:ea typeface="游ゴシック" panose="020B0400000000000000" pitchFamily="50" charset="-128"/>
            </a:endParaRPr>
          </a:p>
          <a:p>
            <a:pPr>
              <a:defRPr/>
            </a:pPr>
            <a:r>
              <a:rPr lang="ja-JP" altLang="en-US" sz="1400" dirty="0">
                <a:solidFill>
                  <a:prstClr val="black"/>
                </a:solidFill>
                <a:latin typeface="游ゴシック" panose="020B0400000000000000" pitchFamily="50" charset="-128"/>
                <a:ea typeface="游ゴシック" panose="020B0400000000000000" pitchFamily="50" charset="-128"/>
              </a:rPr>
              <a:t>　　　ウ　初回のデータ提出時期について、他の</a:t>
            </a:r>
            <a:r>
              <a:rPr lang="en-US" altLang="ja-JP" sz="1400" dirty="0">
                <a:solidFill>
                  <a:prstClr val="black"/>
                </a:solidFill>
                <a:latin typeface="游ゴシック" panose="020B0400000000000000" pitchFamily="50" charset="-128"/>
                <a:ea typeface="游ゴシック" panose="020B0400000000000000" pitchFamily="50" charset="-128"/>
              </a:rPr>
              <a:t>LIFE</a:t>
            </a:r>
            <a:r>
              <a:rPr lang="ja-JP" altLang="en-US" sz="1400" dirty="0">
                <a:solidFill>
                  <a:prstClr val="black"/>
                </a:solidFill>
                <a:latin typeface="游ゴシック" panose="020B0400000000000000" pitchFamily="50" charset="-128"/>
                <a:ea typeface="游ゴシック" panose="020B0400000000000000" pitchFamily="50" charset="-128"/>
              </a:rPr>
              <a:t>関連加算と揃えることを可能とする。</a:t>
            </a:r>
            <a:r>
              <a:rPr lang="en-US" altLang="ja-JP" sz="1400" dirty="0">
                <a:solidFill>
                  <a:prstClr val="black"/>
                </a:solidFill>
                <a:latin typeface="游ゴシック" panose="020B0400000000000000" pitchFamily="50" charset="-128"/>
                <a:ea typeface="游ゴシック" panose="020B0400000000000000" pitchFamily="50" charset="-128"/>
              </a:rPr>
              <a:t>【</a:t>
            </a:r>
            <a:r>
              <a:rPr lang="ja-JP" altLang="en-US" sz="1400" dirty="0">
                <a:solidFill>
                  <a:prstClr val="black"/>
                </a:solidFill>
                <a:latin typeface="游ゴシック" panose="020B0400000000000000" pitchFamily="50" charset="-128"/>
                <a:ea typeface="游ゴシック" panose="020B0400000000000000" pitchFamily="50" charset="-128"/>
              </a:rPr>
              <a:t>通知改正</a:t>
            </a:r>
            <a:r>
              <a:rPr lang="en-US" altLang="ja-JP" sz="1400" dirty="0">
                <a:solidFill>
                  <a:prstClr val="black"/>
                </a:solidFill>
                <a:latin typeface="游ゴシック" panose="020B0400000000000000" pitchFamily="50" charset="-128"/>
                <a:ea typeface="游ゴシック" panose="020B0400000000000000" pitchFamily="50" charset="-128"/>
              </a:rPr>
              <a:t>】</a:t>
            </a:r>
            <a:endParaRPr lang="ja-JP" altLang="en-US" sz="1400" dirty="0">
              <a:solidFill>
                <a:prstClr val="black"/>
              </a:solidFill>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2F19F0CA-95BE-05EE-A5D5-3D8BABC27C56}"/>
              </a:ext>
            </a:extLst>
          </p:cNvPr>
          <p:cNvSpPr/>
          <p:nvPr/>
        </p:nvSpPr>
        <p:spPr>
          <a:xfrm>
            <a:off x="2763000" y="828000"/>
            <a:ext cx="8019216" cy="61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ja-JP" altLang="en-US" sz="1200" spc="-40" dirty="0">
              <a:solidFill>
                <a:prstClr val="black"/>
              </a:solidFill>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02B7D2F8-9A2B-5677-F9A6-AA40ED1B2D21}"/>
              </a:ext>
            </a:extLst>
          </p:cNvPr>
          <p:cNvSpPr/>
          <p:nvPr/>
        </p:nvSpPr>
        <p:spPr>
          <a:xfrm>
            <a:off x="1323000" y="4123566"/>
            <a:ext cx="1440000" cy="3600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b="1">
                <a:solidFill>
                  <a:prstClr val="black"/>
                </a:solidFill>
                <a:latin typeface="游ゴシック" panose="020B0400000000000000" pitchFamily="50" charset="-128"/>
                <a:ea typeface="游ゴシック" panose="020B0400000000000000" pitchFamily="50" charset="-128"/>
              </a:rPr>
              <a:t>算定要件等</a:t>
            </a:r>
          </a:p>
        </p:txBody>
      </p:sp>
      <p:sp>
        <p:nvSpPr>
          <p:cNvPr id="4" name="正方形/長方形 3">
            <a:extLst>
              <a:ext uri="{FF2B5EF4-FFF2-40B4-BE49-F238E27FC236}">
                <a16:creationId xmlns:a16="http://schemas.microsoft.com/office/drawing/2014/main" id="{CEBEDAB0-5539-7EDA-8F34-FC6310B6E304}"/>
              </a:ext>
            </a:extLst>
          </p:cNvPr>
          <p:cNvSpPr/>
          <p:nvPr/>
        </p:nvSpPr>
        <p:spPr>
          <a:xfrm>
            <a:off x="1242216" y="4518000"/>
            <a:ext cx="9540000" cy="180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86236"/>
            <a:r>
              <a:rPr lang="ja-JP" altLang="en-US" sz="1400" dirty="0">
                <a:solidFill>
                  <a:prstClr val="black"/>
                </a:solidFill>
                <a:latin typeface="游ゴシック" panose="020B0400000000000000" pitchFamily="50" charset="-128"/>
                <a:ea typeface="游ゴシック" panose="020B0400000000000000" pitchFamily="50" charset="-128"/>
              </a:rPr>
              <a:t>○　</a:t>
            </a:r>
            <a:r>
              <a:rPr lang="en-US" altLang="ja-JP" sz="1400" u="sng" dirty="0">
                <a:solidFill>
                  <a:srgbClr val="FF0000"/>
                </a:solidFill>
                <a:latin typeface="游ゴシック" panose="020B0400000000000000" pitchFamily="50" charset="-128"/>
                <a:ea typeface="游ゴシック" panose="020B0400000000000000" pitchFamily="50" charset="-128"/>
              </a:rPr>
              <a:t>LIFE</a:t>
            </a:r>
            <a:r>
              <a:rPr lang="ja-JP" altLang="en-US" sz="1400" u="sng" dirty="0">
                <a:solidFill>
                  <a:srgbClr val="FF0000"/>
                </a:solidFill>
                <a:latin typeface="游ゴシック" panose="020B0400000000000000" pitchFamily="50" charset="-128"/>
                <a:ea typeface="游ゴシック" panose="020B0400000000000000" pitchFamily="50" charset="-128"/>
              </a:rPr>
              <a:t>へのデータ提出頻度</a:t>
            </a:r>
            <a:r>
              <a:rPr lang="ja-JP" altLang="en-US" sz="1400" dirty="0">
                <a:solidFill>
                  <a:prstClr val="black"/>
                </a:solidFill>
                <a:latin typeface="游ゴシック" panose="020B0400000000000000" pitchFamily="50" charset="-128"/>
                <a:ea typeface="游ゴシック" panose="020B0400000000000000" pitchFamily="50" charset="-128"/>
              </a:rPr>
              <a:t>について、他の</a:t>
            </a:r>
            <a:r>
              <a:rPr lang="en-US" altLang="ja-JP" sz="1400" dirty="0">
                <a:solidFill>
                  <a:prstClr val="black"/>
                </a:solidFill>
                <a:latin typeface="游ゴシック" panose="020B0400000000000000" pitchFamily="50" charset="-128"/>
                <a:ea typeface="游ゴシック" panose="020B0400000000000000" pitchFamily="50" charset="-128"/>
              </a:rPr>
              <a:t>LIFE</a:t>
            </a:r>
            <a:r>
              <a:rPr lang="ja-JP" altLang="en-US" sz="1400" dirty="0">
                <a:solidFill>
                  <a:prstClr val="black"/>
                </a:solidFill>
                <a:latin typeface="游ゴシック" panose="020B0400000000000000" pitchFamily="50" charset="-128"/>
                <a:ea typeface="游ゴシック" panose="020B0400000000000000" pitchFamily="50" charset="-128"/>
              </a:rPr>
              <a:t>関連加算と合わせ、</a:t>
            </a:r>
            <a:r>
              <a:rPr lang="ja-JP" altLang="en-US" sz="1400" u="sng" dirty="0">
                <a:solidFill>
                  <a:srgbClr val="FF0000"/>
                </a:solidFill>
                <a:latin typeface="游ゴシック" panose="020B0400000000000000" pitchFamily="50" charset="-128"/>
                <a:ea typeface="游ゴシック" panose="020B0400000000000000" pitchFamily="50" charset="-128"/>
              </a:rPr>
              <a:t>少なくとも「３月に１回」</a:t>
            </a:r>
            <a:r>
              <a:rPr lang="ja-JP" altLang="en-US" sz="1400" dirty="0">
                <a:solidFill>
                  <a:prstClr val="black"/>
                </a:solidFill>
                <a:latin typeface="游ゴシック" panose="020B0400000000000000" pitchFamily="50" charset="-128"/>
                <a:ea typeface="游ゴシック" panose="020B0400000000000000" pitchFamily="50" charset="-128"/>
              </a:rPr>
              <a:t>に見直す。</a:t>
            </a:r>
            <a:endParaRPr lang="en-US" altLang="ja-JP" sz="1400" dirty="0">
              <a:solidFill>
                <a:prstClr val="black"/>
              </a:solidFill>
              <a:latin typeface="游ゴシック" panose="020B0400000000000000" pitchFamily="50" charset="-128"/>
              <a:ea typeface="游ゴシック" panose="020B0400000000000000" pitchFamily="50" charset="-128"/>
            </a:endParaRPr>
          </a:p>
          <a:p>
            <a:pPr defTabSz="886236"/>
            <a:endParaRPr lang="en-US" altLang="ja-JP" sz="1400" dirty="0">
              <a:solidFill>
                <a:prstClr val="black"/>
              </a:solidFill>
              <a:latin typeface="游ゴシック" panose="020B0400000000000000" pitchFamily="50" charset="-128"/>
              <a:ea typeface="游ゴシック" panose="020B0400000000000000" pitchFamily="50" charset="-128"/>
            </a:endParaRPr>
          </a:p>
          <a:p>
            <a:pPr defTabSz="886236"/>
            <a:r>
              <a:rPr lang="ja-JP" altLang="en-US" sz="1400" dirty="0">
                <a:solidFill>
                  <a:prstClr val="black"/>
                </a:solidFill>
                <a:latin typeface="游ゴシック" panose="020B0400000000000000" pitchFamily="50" charset="-128"/>
                <a:ea typeface="游ゴシック" panose="020B0400000000000000" pitchFamily="50" charset="-128"/>
              </a:rPr>
              <a:t>○　その他、</a:t>
            </a:r>
            <a:r>
              <a:rPr lang="en-US" altLang="ja-JP" sz="1400" dirty="0">
                <a:solidFill>
                  <a:prstClr val="black"/>
                </a:solidFill>
                <a:latin typeface="游ゴシック" panose="020B0400000000000000" pitchFamily="50" charset="-128"/>
                <a:ea typeface="游ゴシック" panose="020B0400000000000000" pitchFamily="50" charset="-128"/>
              </a:rPr>
              <a:t>LIFE</a:t>
            </a:r>
            <a:r>
              <a:rPr lang="ja-JP" altLang="en-US" sz="1400" dirty="0">
                <a:solidFill>
                  <a:prstClr val="black"/>
                </a:solidFill>
                <a:latin typeface="游ゴシック" panose="020B0400000000000000" pitchFamily="50" charset="-128"/>
                <a:ea typeface="游ゴシック" panose="020B0400000000000000" pitchFamily="50" charset="-128"/>
              </a:rPr>
              <a:t>関連加算に共通した見直しを実施。</a:t>
            </a:r>
            <a:endParaRPr lang="en-US" altLang="ja-JP" sz="1400" dirty="0">
              <a:solidFill>
                <a:prstClr val="black"/>
              </a:solidFill>
              <a:latin typeface="游ゴシック" panose="020B0400000000000000" pitchFamily="50" charset="-128"/>
              <a:ea typeface="游ゴシック" panose="020B0400000000000000" pitchFamily="50" charset="-128"/>
            </a:endParaRPr>
          </a:p>
          <a:p>
            <a:pPr defTabSz="886236"/>
            <a:r>
              <a:rPr lang="ja-JP" altLang="en-US" sz="1400" dirty="0">
                <a:solidFill>
                  <a:srgbClr val="0070C0"/>
                </a:solidFill>
                <a:latin typeface="游ゴシック" panose="020B0400000000000000" pitchFamily="50" charset="-128"/>
                <a:ea typeface="游ゴシック" panose="020B0400000000000000" pitchFamily="50" charset="-128"/>
              </a:rPr>
              <a:t>　</a:t>
            </a:r>
            <a:r>
              <a:rPr lang="ja-JP" altLang="en-US" sz="1400" dirty="0">
                <a:solidFill>
                  <a:schemeClr val="tx1"/>
                </a:solidFill>
                <a:latin typeface="游ゴシック" panose="020B0400000000000000" pitchFamily="50" charset="-128"/>
                <a:ea typeface="游ゴシック" panose="020B0400000000000000" pitchFamily="50" charset="-128"/>
              </a:rPr>
              <a:t>＜入力負担軽減に向けた</a:t>
            </a:r>
            <a:r>
              <a:rPr lang="en-US" altLang="ja-JP" sz="1400" dirty="0">
                <a:solidFill>
                  <a:schemeClr val="tx1"/>
                </a:solidFill>
                <a:latin typeface="游ゴシック" panose="020B0400000000000000" pitchFamily="50" charset="-128"/>
                <a:ea typeface="游ゴシック" panose="020B0400000000000000" pitchFamily="50" charset="-128"/>
              </a:rPr>
              <a:t>LIFE</a:t>
            </a:r>
            <a:r>
              <a:rPr lang="ja-JP" altLang="en-US" sz="1400" dirty="0">
                <a:solidFill>
                  <a:schemeClr val="tx1"/>
                </a:solidFill>
                <a:latin typeface="游ゴシック" panose="020B0400000000000000" pitchFamily="50" charset="-128"/>
                <a:ea typeface="游ゴシック" panose="020B0400000000000000" pitchFamily="50" charset="-128"/>
              </a:rPr>
              <a:t>関連加算に共通する見直し＞</a:t>
            </a:r>
          </a:p>
          <a:p>
            <a:pPr defTabSz="886236"/>
            <a:r>
              <a:rPr lang="ja-JP" altLang="en-US" sz="1400" dirty="0">
                <a:solidFill>
                  <a:srgbClr val="0070C0"/>
                </a:solidFill>
                <a:latin typeface="游ゴシック" panose="020B0400000000000000" pitchFamily="50" charset="-128"/>
                <a:ea typeface="游ゴシック" panose="020B0400000000000000" pitchFamily="50" charset="-128"/>
              </a:rPr>
              <a:t>　　</a:t>
            </a:r>
            <a:r>
              <a:rPr lang="ja-JP" altLang="en-US" sz="1400" u="sng" dirty="0">
                <a:solidFill>
                  <a:srgbClr val="FF0000"/>
                </a:solidFill>
                <a:latin typeface="游ゴシック" panose="020B0400000000000000" pitchFamily="50" charset="-128"/>
                <a:ea typeface="游ゴシック" panose="020B0400000000000000" pitchFamily="50" charset="-128"/>
              </a:rPr>
              <a:t>・入力項目の定義の明確化や、他の加算と共通する項目の選択肢を統一化する</a:t>
            </a:r>
          </a:p>
          <a:p>
            <a:pPr defTabSz="886236"/>
            <a:r>
              <a:rPr lang="ja-JP" altLang="en-US" sz="1400" dirty="0">
                <a:solidFill>
                  <a:srgbClr val="FF0000"/>
                </a:solidFill>
                <a:latin typeface="游ゴシック" panose="020B0400000000000000" pitchFamily="50" charset="-128"/>
                <a:ea typeface="游ゴシック" panose="020B0400000000000000" pitchFamily="50" charset="-128"/>
              </a:rPr>
              <a:t>　　</a:t>
            </a:r>
            <a:r>
              <a:rPr lang="ja-JP" altLang="en-US" sz="1400" u="sng" spc="-20" dirty="0">
                <a:solidFill>
                  <a:srgbClr val="FF0000"/>
                </a:solidFill>
                <a:latin typeface="游ゴシック" panose="020B0400000000000000" pitchFamily="50" charset="-128"/>
                <a:ea typeface="游ゴシック" panose="020B0400000000000000" pitchFamily="50" charset="-128"/>
              </a:rPr>
              <a:t>・同一の利用者に複数の加算を算定する場合に、一定の条件下でデータ提出のタイミングを統一できるようにする</a:t>
            </a:r>
          </a:p>
        </p:txBody>
      </p:sp>
      <p:sp>
        <p:nvSpPr>
          <p:cNvPr id="5" name="タイトル 1">
            <a:extLst>
              <a:ext uri="{FF2B5EF4-FFF2-40B4-BE49-F238E27FC236}">
                <a16:creationId xmlns:a16="http://schemas.microsoft.com/office/drawing/2014/main" id="{D9AA7563-722F-4E68-0529-69B027D9D9A8}"/>
              </a:ext>
            </a:extLst>
          </p:cNvPr>
          <p:cNvSpPr>
            <a:spLocks noGrp="1"/>
          </p:cNvSpPr>
          <p:nvPr>
            <p:ph type="title"/>
          </p:nvPr>
        </p:nvSpPr>
        <p:spPr>
          <a:xfrm>
            <a:off x="983974" y="-14781"/>
            <a:ext cx="10515600" cy="1325563"/>
          </a:xfrm>
        </p:spPr>
        <p:txBody>
          <a:bodyPr/>
          <a:lstStyle/>
          <a:p>
            <a:r>
              <a:rPr kumimoji="1" lang="ja-JP" altLang="en-US" dirty="0"/>
              <a:t>⑳科学的介護推進体制加算の見直し</a:t>
            </a:r>
          </a:p>
        </p:txBody>
      </p:sp>
      <p:sp>
        <p:nvSpPr>
          <p:cNvPr id="6" name="テキスト ボックス 5">
            <a:extLst>
              <a:ext uri="{FF2B5EF4-FFF2-40B4-BE49-F238E27FC236}">
                <a16:creationId xmlns:a16="http://schemas.microsoft.com/office/drawing/2014/main" id="{77D9D572-3C9A-96BC-AD4E-EFD15E71811D}"/>
              </a:ext>
            </a:extLst>
          </p:cNvPr>
          <p:cNvSpPr txBox="1"/>
          <p:nvPr/>
        </p:nvSpPr>
        <p:spPr>
          <a:xfrm>
            <a:off x="7901784" y="6318000"/>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7877927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表 6">
            <a:extLst>
              <a:ext uri="{FF2B5EF4-FFF2-40B4-BE49-F238E27FC236}">
                <a16:creationId xmlns:a16="http://schemas.microsoft.com/office/drawing/2014/main" id="{659B27C7-B848-F8C7-B6F6-DF10E6809508}"/>
              </a:ext>
            </a:extLst>
          </p:cNvPr>
          <p:cNvGraphicFramePr>
            <a:graphicFrameLocks noGrp="1"/>
          </p:cNvGraphicFramePr>
          <p:nvPr/>
        </p:nvGraphicFramePr>
        <p:xfrm>
          <a:off x="1248088" y="3278154"/>
          <a:ext cx="9694413" cy="3326411"/>
        </p:xfrm>
        <a:graphic>
          <a:graphicData uri="http://schemas.openxmlformats.org/drawingml/2006/table">
            <a:tbl>
              <a:tblPr firstRow="1" bandRow="1">
                <a:tableStyleId>{16D9F66E-5EB9-4882-86FB-DCBF35E3C3E4}</a:tableStyleId>
              </a:tblPr>
              <a:tblGrid>
                <a:gridCol w="1077157">
                  <a:extLst>
                    <a:ext uri="{9D8B030D-6E8A-4147-A177-3AD203B41FA5}">
                      <a16:colId xmlns:a16="http://schemas.microsoft.com/office/drawing/2014/main" val="2520246549"/>
                    </a:ext>
                  </a:extLst>
                </a:gridCol>
                <a:gridCol w="1077157">
                  <a:extLst>
                    <a:ext uri="{9D8B030D-6E8A-4147-A177-3AD203B41FA5}">
                      <a16:colId xmlns:a16="http://schemas.microsoft.com/office/drawing/2014/main" val="3123995581"/>
                    </a:ext>
                  </a:extLst>
                </a:gridCol>
                <a:gridCol w="1077157">
                  <a:extLst>
                    <a:ext uri="{9D8B030D-6E8A-4147-A177-3AD203B41FA5}">
                      <a16:colId xmlns:a16="http://schemas.microsoft.com/office/drawing/2014/main" val="4072629808"/>
                    </a:ext>
                  </a:extLst>
                </a:gridCol>
                <a:gridCol w="1077157">
                  <a:extLst>
                    <a:ext uri="{9D8B030D-6E8A-4147-A177-3AD203B41FA5}">
                      <a16:colId xmlns:a16="http://schemas.microsoft.com/office/drawing/2014/main" val="1607784911"/>
                    </a:ext>
                  </a:extLst>
                </a:gridCol>
                <a:gridCol w="1077157">
                  <a:extLst>
                    <a:ext uri="{9D8B030D-6E8A-4147-A177-3AD203B41FA5}">
                      <a16:colId xmlns:a16="http://schemas.microsoft.com/office/drawing/2014/main" val="3500185151"/>
                    </a:ext>
                  </a:extLst>
                </a:gridCol>
                <a:gridCol w="1077157">
                  <a:extLst>
                    <a:ext uri="{9D8B030D-6E8A-4147-A177-3AD203B41FA5}">
                      <a16:colId xmlns:a16="http://schemas.microsoft.com/office/drawing/2014/main" val="1724208537"/>
                    </a:ext>
                  </a:extLst>
                </a:gridCol>
                <a:gridCol w="1077157">
                  <a:extLst>
                    <a:ext uri="{9D8B030D-6E8A-4147-A177-3AD203B41FA5}">
                      <a16:colId xmlns:a16="http://schemas.microsoft.com/office/drawing/2014/main" val="69554096"/>
                    </a:ext>
                  </a:extLst>
                </a:gridCol>
                <a:gridCol w="1077157">
                  <a:extLst>
                    <a:ext uri="{9D8B030D-6E8A-4147-A177-3AD203B41FA5}">
                      <a16:colId xmlns:a16="http://schemas.microsoft.com/office/drawing/2014/main" val="1223499365"/>
                    </a:ext>
                  </a:extLst>
                </a:gridCol>
                <a:gridCol w="1077157">
                  <a:extLst>
                    <a:ext uri="{9D8B030D-6E8A-4147-A177-3AD203B41FA5}">
                      <a16:colId xmlns:a16="http://schemas.microsoft.com/office/drawing/2014/main" val="3854193667"/>
                    </a:ext>
                  </a:extLst>
                </a:gridCol>
              </a:tblGrid>
              <a:tr h="641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a:latin typeface="游ゴシック" panose="020B0400000000000000" pitchFamily="50" charset="-128"/>
                          <a:ea typeface="游ゴシック" panose="020B0400000000000000" pitchFamily="50" charset="-128"/>
                        </a:rPr>
                        <a:t>4</a:t>
                      </a:r>
                      <a:r>
                        <a:rPr kumimoji="1" lang="ja-JP" altLang="en-US" sz="1400">
                          <a:latin typeface="游ゴシック" panose="020B0400000000000000" pitchFamily="50" charset="-128"/>
                          <a:ea typeface="游ゴシック" panose="020B0400000000000000" pitchFamily="50" charset="-128"/>
                        </a:rPr>
                        <a:t>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ja-JP" altLang="en-US" sz="1400">
                          <a:latin typeface="游ゴシック" panose="020B0400000000000000" pitchFamily="50" charset="-128"/>
                          <a:ea typeface="游ゴシック" panose="020B0400000000000000" pitchFamily="50" charset="-128"/>
                        </a:rPr>
                        <a:t>５月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ja-JP" altLang="en-US" sz="1400">
                          <a:latin typeface="游ゴシック" panose="020B0400000000000000" pitchFamily="50" charset="-128"/>
                          <a:ea typeface="游ゴシック" panose="020B0400000000000000" pitchFamily="50" charset="-128"/>
                        </a:rPr>
                        <a:t>６月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ja-JP" altLang="en-US" sz="1400">
                          <a:latin typeface="游ゴシック" panose="020B0400000000000000" pitchFamily="50" charset="-128"/>
                          <a:ea typeface="游ゴシック" panose="020B0400000000000000" pitchFamily="50" charset="-128"/>
                        </a:rPr>
                        <a:t>７月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ja-JP" altLang="en-US" sz="1400">
                          <a:latin typeface="游ゴシック" panose="020B0400000000000000" pitchFamily="50" charset="-128"/>
                          <a:ea typeface="游ゴシック" panose="020B0400000000000000" pitchFamily="50" charset="-128"/>
                        </a:rPr>
                        <a:t>８月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ja-JP" altLang="en-US" sz="1400">
                          <a:latin typeface="游ゴシック" panose="020B0400000000000000" pitchFamily="50" charset="-128"/>
                          <a:ea typeface="游ゴシック" panose="020B0400000000000000" pitchFamily="50" charset="-128"/>
                        </a:rPr>
                        <a:t>９月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en-US" altLang="ja-JP" sz="1400">
                          <a:latin typeface="游ゴシック" panose="020B0400000000000000" pitchFamily="50" charset="-128"/>
                          <a:ea typeface="游ゴシック" panose="020B0400000000000000" pitchFamily="50" charset="-128"/>
                        </a:rPr>
                        <a:t>10</a:t>
                      </a:r>
                      <a:r>
                        <a:rPr kumimoji="1" lang="ja-JP" altLang="en-US" sz="1400">
                          <a:latin typeface="游ゴシック" panose="020B0400000000000000" pitchFamily="50" charset="-128"/>
                          <a:ea typeface="游ゴシック" panose="020B0400000000000000" pitchFamily="50" charset="-128"/>
                        </a:rPr>
                        <a:t>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en-US" altLang="ja-JP" sz="1400">
                          <a:latin typeface="游ゴシック" panose="020B0400000000000000" pitchFamily="50" charset="-128"/>
                          <a:ea typeface="游ゴシック" panose="020B0400000000000000" pitchFamily="50" charset="-128"/>
                        </a:rPr>
                        <a:t>11</a:t>
                      </a:r>
                      <a:r>
                        <a:rPr kumimoji="1" lang="ja-JP" altLang="en-US" sz="1400">
                          <a:latin typeface="游ゴシック" panose="020B0400000000000000" pitchFamily="50" charset="-128"/>
                          <a:ea typeface="游ゴシック" panose="020B0400000000000000" pitchFamily="50" charset="-128"/>
                        </a:rPr>
                        <a:t>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kumimoji="1" lang="en-US" altLang="ja-JP" sz="1400">
                          <a:latin typeface="游ゴシック" panose="020B0400000000000000" pitchFamily="50" charset="-128"/>
                          <a:ea typeface="游ゴシック" panose="020B0400000000000000" pitchFamily="50" charset="-128"/>
                        </a:rPr>
                        <a:t>12</a:t>
                      </a:r>
                      <a:r>
                        <a:rPr kumimoji="1" lang="ja-JP" altLang="en-US" sz="1400">
                          <a:latin typeface="游ゴシック" panose="020B0400000000000000" pitchFamily="50" charset="-128"/>
                          <a:ea typeface="游ゴシック" panose="020B0400000000000000" pitchFamily="50" charset="-128"/>
                        </a:rPr>
                        <a:t>月</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59516547"/>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1400">
                        <a:latin typeface="游ゴシック" panose="020B0400000000000000" pitchFamily="50" charset="-128"/>
                        <a:ea typeface="游ゴシック" panose="020B0400000000000000"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2276202"/>
                  </a:ext>
                </a:extLst>
              </a:tr>
              <a:tr h="1044000">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9079676"/>
                  </a:ext>
                </a:extLst>
              </a:tr>
              <a:tr h="324000">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909219"/>
                  </a:ext>
                </a:extLst>
              </a:tr>
              <a:tr h="1011676">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000">
                        <a:latin typeface="游ゴシック" panose="020B0400000000000000" pitchFamily="50" charset="-128"/>
                        <a:ea typeface="游ゴシック" panose="020B0400000000000000" pitchFamily="50" charset="-128"/>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89735762"/>
                  </a:ext>
                </a:extLst>
              </a:tr>
            </a:tbl>
          </a:graphicData>
        </a:graphic>
      </p:graphicFrame>
      <p:sp>
        <p:nvSpPr>
          <p:cNvPr id="6" name="Text Box 43">
            <a:extLst>
              <a:ext uri="{FF2B5EF4-FFF2-40B4-BE49-F238E27FC236}">
                <a16:creationId xmlns:a16="http://schemas.microsoft.com/office/drawing/2014/main" id="{43C67D01-C95C-0A51-98E1-7E961B9AD147}"/>
              </a:ext>
            </a:extLst>
          </p:cNvPr>
          <p:cNvSpPr txBox="1">
            <a:spLocks noChangeArrowheads="1"/>
          </p:cNvSpPr>
          <p:nvPr/>
        </p:nvSpPr>
        <p:spPr bwMode="auto">
          <a:xfrm>
            <a:off x="1143000" y="36001"/>
            <a:ext cx="9906000" cy="382111"/>
          </a:xfrm>
          <a:prstGeom prst="rect">
            <a:avLst/>
          </a:prstGeom>
          <a:noFill/>
          <a:ln w="9525">
            <a:noFill/>
            <a:miter lim="800000"/>
            <a:headEnd/>
            <a:tailEnd/>
          </a:ln>
          <a:effectLst/>
        </p:spPr>
        <p:txBody>
          <a:bodyPr wrap="square" lIns="71917" tIns="36808" rIns="71917" bIns="3680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719255" eaLnBrk="1" fontAlgn="base" hangingPunct="1">
              <a:spcBef>
                <a:spcPct val="0"/>
              </a:spcBef>
              <a:spcAft>
                <a:spcPct val="0"/>
              </a:spcAft>
              <a:defRPr/>
            </a:pPr>
            <a:r>
              <a:rPr lang="en-US" altLang="ja-JP" sz="2000" b="1"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LIFE</a:t>
            </a:r>
            <a:r>
              <a:rPr lang="ja-JP" altLang="en-US" sz="2000" b="1"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へのデータ提出頻度の見直し（イメージ）</a:t>
            </a:r>
            <a:endParaRPr lang="ja-JP" altLang="en-US" sz="2000" b="1" dirty="0">
              <a:solidFill>
                <a:prstClr val="black"/>
              </a:solidFill>
              <a:latin typeface="游ゴシック" panose="020B0400000000000000" pitchFamily="50" charset="-128"/>
              <a:ea typeface="游ゴシック" panose="020B0400000000000000" pitchFamily="50" charset="-128"/>
            </a:endParaRPr>
          </a:p>
        </p:txBody>
      </p:sp>
      <p:cxnSp>
        <p:nvCxnSpPr>
          <p:cNvPr id="15" name="直線コネクタ 14">
            <a:extLst>
              <a:ext uri="{FF2B5EF4-FFF2-40B4-BE49-F238E27FC236}">
                <a16:creationId xmlns:a16="http://schemas.microsoft.com/office/drawing/2014/main" id="{BE578A47-F550-C092-E082-534731C1ACE6}"/>
              </a:ext>
            </a:extLst>
          </p:cNvPr>
          <p:cNvCxnSpPr/>
          <p:nvPr/>
        </p:nvCxnSpPr>
        <p:spPr>
          <a:xfrm>
            <a:off x="983432" y="422913"/>
            <a:ext cx="10153128" cy="0"/>
          </a:xfrm>
          <a:prstGeom prst="line">
            <a:avLst/>
          </a:prstGeom>
          <a:ln w="38100">
            <a:solidFill>
              <a:srgbClr val="005FAF"/>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80974C62-0A1B-32CD-1E4A-611A27339752}"/>
              </a:ext>
            </a:extLst>
          </p:cNvPr>
          <p:cNvSpPr/>
          <p:nvPr/>
        </p:nvSpPr>
        <p:spPr>
          <a:xfrm>
            <a:off x="1323000" y="523140"/>
            <a:ext cx="9576000" cy="1620000"/>
          </a:xfrm>
          <a:prstGeom prst="rect">
            <a:avLst/>
          </a:prstGeom>
          <a:noFill/>
          <a:ln w="25400" cap="rnd">
            <a:solidFill>
              <a:schemeClr val="tx1"/>
            </a:solidFill>
            <a:prstDash val="solid"/>
            <a:bevel/>
          </a:ln>
        </p:spPr>
        <p:style>
          <a:lnRef idx="2">
            <a:schemeClr val="accent1">
              <a:shade val="50000"/>
            </a:schemeClr>
          </a:lnRef>
          <a:fillRef idx="1">
            <a:schemeClr val="accent1"/>
          </a:fillRef>
          <a:effectRef idx="0">
            <a:schemeClr val="accent1"/>
          </a:effectRef>
          <a:fontRef idx="minor">
            <a:schemeClr val="lt1"/>
          </a:fontRef>
        </p:style>
        <p:txBody>
          <a:bodyPr lIns="108000" tIns="135000" rIns="72000" bIns="135000" rtlCol="0" anchor="ctr"/>
          <a:lstStyle/>
          <a:p>
            <a:pPr marL="177800" indent="-177800" defTabSz="422041">
              <a:buClr>
                <a:srgbClr val="103185"/>
              </a:buClr>
              <a:defRPr/>
            </a:pPr>
            <a:r>
              <a:rPr lang="ja-JP" altLang="en-US" sz="1400">
                <a:solidFill>
                  <a:schemeClr val="tx1"/>
                </a:solidFill>
                <a:latin typeface="游ゴシック" panose="020B0400000000000000" pitchFamily="50" charset="-128"/>
                <a:ea typeface="游ゴシック" panose="020B0400000000000000" pitchFamily="50" charset="-128"/>
              </a:rPr>
              <a:t>○　各加算のデータ提出頻度について、サービス利用開始月より入力を求めている加算もあれば、サービス利用開始後の計画策定時に入力が必要な加算もあり、同一の利用者であっても算定する加算によって入力のタイミングが異なり、事業所における入力タイミングの管理が煩雑となっている。</a:t>
            </a:r>
            <a:endParaRPr lang="en-US" altLang="ja-JP" sz="1400">
              <a:solidFill>
                <a:schemeClr val="tx1"/>
              </a:solidFill>
              <a:latin typeface="游ゴシック" panose="020B0400000000000000" pitchFamily="50" charset="-128"/>
              <a:ea typeface="游ゴシック" panose="020B0400000000000000" pitchFamily="50" charset="-128"/>
            </a:endParaRPr>
          </a:p>
          <a:p>
            <a:pPr marL="177800" indent="-177800" defTabSz="422041">
              <a:buClr>
                <a:srgbClr val="103185"/>
              </a:buClr>
              <a:defRPr/>
            </a:pPr>
            <a:r>
              <a:rPr lang="ja-JP" altLang="en-US" sz="1400">
                <a:solidFill>
                  <a:schemeClr val="tx1"/>
                </a:solidFill>
                <a:latin typeface="游ゴシック" panose="020B0400000000000000" pitchFamily="50" charset="-128"/>
                <a:ea typeface="游ゴシック" panose="020B0400000000000000" pitchFamily="50" charset="-128"/>
              </a:rPr>
              <a:t>○　</a:t>
            </a:r>
            <a:r>
              <a:rPr lang="en-US" altLang="ja-JP" sz="1400">
                <a:solidFill>
                  <a:schemeClr val="tx1"/>
                </a:solidFill>
                <a:latin typeface="游ゴシック" panose="020B0400000000000000" pitchFamily="50" charset="-128"/>
                <a:ea typeface="游ゴシック" panose="020B0400000000000000" pitchFamily="50" charset="-128"/>
              </a:rPr>
              <a:t>LIFE</a:t>
            </a:r>
            <a:r>
              <a:rPr lang="ja-JP" altLang="en-US" sz="1400">
                <a:solidFill>
                  <a:schemeClr val="tx1"/>
                </a:solidFill>
                <a:latin typeface="游ゴシック" panose="020B0400000000000000" pitchFamily="50" charset="-128"/>
                <a:ea typeface="游ゴシック" panose="020B0400000000000000" pitchFamily="50" charset="-128"/>
              </a:rPr>
              <a:t>へのデータ提出について、「少なくとも３か月に１回」と統一する。</a:t>
            </a:r>
            <a:endParaRPr lang="en-US" altLang="ja-JP" sz="1400">
              <a:solidFill>
                <a:schemeClr val="tx1"/>
              </a:solidFill>
              <a:latin typeface="游ゴシック" panose="020B0400000000000000" pitchFamily="50" charset="-128"/>
              <a:ea typeface="游ゴシック" panose="020B0400000000000000" pitchFamily="50" charset="-128"/>
            </a:endParaRPr>
          </a:p>
          <a:p>
            <a:pPr marL="177800" indent="-177800" defTabSz="422041">
              <a:buClr>
                <a:srgbClr val="103185"/>
              </a:buClr>
              <a:defRPr/>
            </a:pPr>
            <a:r>
              <a:rPr lang="ja-JP" altLang="en-US" sz="1400">
                <a:solidFill>
                  <a:schemeClr val="tx1"/>
                </a:solidFill>
                <a:latin typeface="游ゴシック" panose="020B0400000000000000" pitchFamily="50" charset="-128"/>
                <a:ea typeface="游ゴシック" panose="020B0400000000000000" pitchFamily="50" charset="-128"/>
              </a:rPr>
              <a:t>○　また、同一の利用者に対して複数の加算を算定する場合のデータ提出頻度を統一できるよう、例えば、月末よりサービス利用を開始する場合であって、当該利用者の評価を行う時間が十分確保できない場合等、一定の条件の下で、提出期限を猶予する。</a:t>
            </a:r>
            <a:endParaRPr lang="en-US" altLang="ja-JP" sz="1400">
              <a:solidFill>
                <a:schemeClr val="tx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CC24A5C-76E5-F896-F7A6-31DDCA0D49C6}"/>
              </a:ext>
            </a:extLst>
          </p:cNvPr>
          <p:cNvSpPr txBox="1"/>
          <p:nvPr/>
        </p:nvSpPr>
        <p:spPr>
          <a:xfrm>
            <a:off x="1097807" y="3959521"/>
            <a:ext cx="1085638" cy="307777"/>
          </a:xfrm>
          <a:prstGeom prst="rect">
            <a:avLst/>
          </a:prstGeom>
          <a:noFill/>
        </p:spPr>
        <p:txBody>
          <a:bodyPr wrap="square" rtlCol="0">
            <a:spAutoFit/>
          </a:bodyPr>
          <a:lstStyle/>
          <a:p>
            <a:r>
              <a:rPr lang="en-US" altLang="ja-JP" sz="1400" b="1">
                <a:latin typeface="游ゴシック" panose="020B0400000000000000" pitchFamily="50" charset="-128"/>
                <a:ea typeface="游ゴシック" panose="020B0400000000000000" pitchFamily="50" charset="-128"/>
              </a:rPr>
              <a:t>【</a:t>
            </a:r>
            <a:r>
              <a:rPr lang="ja-JP" altLang="en-US" sz="1400" b="1">
                <a:latin typeface="游ゴシック" panose="020B0400000000000000" pitchFamily="50" charset="-128"/>
                <a:ea typeface="游ゴシック" panose="020B0400000000000000" pitchFamily="50" charset="-128"/>
              </a:rPr>
              <a:t>現行</a:t>
            </a:r>
            <a:r>
              <a:rPr lang="en-US" altLang="ja-JP" sz="1400" b="1">
                <a:latin typeface="游ゴシック" panose="020B0400000000000000" pitchFamily="50" charset="-128"/>
                <a:ea typeface="游ゴシック" panose="020B0400000000000000" pitchFamily="50" charset="-128"/>
              </a:rPr>
              <a:t>】</a:t>
            </a:r>
            <a:endParaRPr lang="en-US" altLang="ja-JP" sz="1400" b="1">
              <a:solidFill>
                <a:prstClr val="black"/>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C5711441-05C1-4A54-C35D-32BAF51ADE45}"/>
              </a:ext>
            </a:extLst>
          </p:cNvPr>
          <p:cNvSpPr txBox="1"/>
          <p:nvPr/>
        </p:nvSpPr>
        <p:spPr>
          <a:xfrm>
            <a:off x="1097807" y="5329877"/>
            <a:ext cx="1749014" cy="307777"/>
          </a:xfrm>
          <a:prstGeom prst="rect">
            <a:avLst/>
          </a:prstGeom>
          <a:noFill/>
        </p:spPr>
        <p:txBody>
          <a:bodyPr wrap="square" rtlCol="0">
            <a:spAutoFit/>
          </a:bodyPr>
          <a:lstStyle/>
          <a:p>
            <a:r>
              <a:rPr lang="en-US" altLang="ja-JP" sz="1400" b="1">
                <a:latin typeface="游ゴシック" panose="020B0400000000000000" pitchFamily="50" charset="-128"/>
                <a:ea typeface="游ゴシック" panose="020B0400000000000000" pitchFamily="50" charset="-128"/>
              </a:rPr>
              <a:t>【</a:t>
            </a:r>
            <a:r>
              <a:rPr lang="ja-JP" altLang="en-US" sz="1400" b="1">
                <a:latin typeface="游ゴシック" panose="020B0400000000000000" pitchFamily="50" charset="-128"/>
                <a:ea typeface="游ゴシック" panose="020B0400000000000000" pitchFamily="50" charset="-128"/>
              </a:rPr>
              <a:t>改定後</a:t>
            </a:r>
            <a:r>
              <a:rPr lang="en-US" altLang="ja-JP" sz="1400" b="1">
                <a:latin typeface="游ゴシック" panose="020B0400000000000000" pitchFamily="50" charset="-128"/>
                <a:ea typeface="游ゴシック" panose="020B0400000000000000" pitchFamily="50" charset="-128"/>
              </a:rPr>
              <a:t>】</a:t>
            </a:r>
            <a:endParaRPr lang="en-US" altLang="ja-JP" sz="1400" b="1">
              <a:solidFill>
                <a:prstClr val="black"/>
              </a:solidFill>
              <a:latin typeface="游ゴシック" panose="020B0400000000000000" pitchFamily="50" charset="-128"/>
              <a:ea typeface="游ゴシック" panose="020B0400000000000000" pitchFamily="50" charset="-128"/>
            </a:endParaRPr>
          </a:p>
        </p:txBody>
      </p:sp>
      <p:sp>
        <p:nvSpPr>
          <p:cNvPr id="10" name="二等辺三角形 9">
            <a:extLst>
              <a:ext uri="{FF2B5EF4-FFF2-40B4-BE49-F238E27FC236}">
                <a16:creationId xmlns:a16="http://schemas.microsoft.com/office/drawing/2014/main" id="{2E930FED-5F7D-D296-8EB4-96E9534641B9}"/>
              </a:ext>
            </a:extLst>
          </p:cNvPr>
          <p:cNvSpPr/>
          <p:nvPr/>
        </p:nvSpPr>
        <p:spPr>
          <a:xfrm rot="10800000">
            <a:off x="5431671" y="5303744"/>
            <a:ext cx="1327249" cy="256723"/>
          </a:xfrm>
          <a:prstGeom prst="triangle">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4" name="楕円 3">
            <a:extLst>
              <a:ext uri="{FF2B5EF4-FFF2-40B4-BE49-F238E27FC236}">
                <a16:creationId xmlns:a16="http://schemas.microsoft.com/office/drawing/2014/main" id="{769D1BC6-ECBC-4A14-7436-387D8D9485A2}"/>
              </a:ext>
            </a:extLst>
          </p:cNvPr>
          <p:cNvSpPr>
            <a:spLocks noChangeAspect="1"/>
          </p:cNvSpPr>
          <p:nvPr/>
        </p:nvSpPr>
        <p:spPr>
          <a:xfrm>
            <a:off x="1770816" y="3411989"/>
            <a:ext cx="468000" cy="4680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a:solidFill>
                  <a:schemeClr val="tx1"/>
                </a:solidFill>
                <a:latin typeface="游ゴシック" panose="020B0400000000000000" pitchFamily="50" charset="-128"/>
                <a:ea typeface="游ゴシック" panose="020B0400000000000000" pitchFamily="50" charset="-128"/>
              </a:rPr>
              <a:t>4/29</a:t>
            </a:r>
          </a:p>
          <a:p>
            <a:pPr algn="ctr"/>
            <a:r>
              <a:rPr lang="ja-JP" altLang="en-US" sz="1000" b="1">
                <a:solidFill>
                  <a:schemeClr val="tx1"/>
                </a:solidFill>
                <a:latin typeface="游ゴシック" panose="020B0400000000000000" pitchFamily="50" charset="-128"/>
                <a:ea typeface="游ゴシック" panose="020B0400000000000000" pitchFamily="50" charset="-128"/>
              </a:rPr>
              <a:t>サービス</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利用開始</a:t>
            </a:r>
          </a:p>
        </p:txBody>
      </p:sp>
      <p:sp>
        <p:nvSpPr>
          <p:cNvPr id="22" name="正方形/長方形 21">
            <a:extLst>
              <a:ext uri="{FF2B5EF4-FFF2-40B4-BE49-F238E27FC236}">
                <a16:creationId xmlns:a16="http://schemas.microsoft.com/office/drawing/2014/main" id="{3B19262D-6C3D-B58A-B53C-1FCBD4210921}"/>
              </a:ext>
            </a:extLst>
          </p:cNvPr>
          <p:cNvSpPr/>
          <p:nvPr/>
        </p:nvSpPr>
        <p:spPr>
          <a:xfrm>
            <a:off x="1248793" y="4323783"/>
            <a:ext cx="9694413" cy="381007"/>
          </a:xfrm>
          <a:prstGeom prst="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游ゴシック" panose="020B0400000000000000" pitchFamily="50" charset="-128"/>
                <a:ea typeface="游ゴシック" panose="020B0400000000000000" pitchFamily="50" charset="-128"/>
              </a:rPr>
              <a:t>科学的介護</a:t>
            </a:r>
            <a:endParaRPr lang="en-US" altLang="ja-JP" sz="1000" b="1">
              <a:solidFill>
                <a:schemeClr val="tx1"/>
              </a:solidFill>
              <a:latin typeface="游ゴシック" panose="020B0400000000000000" pitchFamily="50" charset="-128"/>
              <a:ea typeface="游ゴシック" panose="020B0400000000000000" pitchFamily="50" charset="-128"/>
            </a:endParaRPr>
          </a:p>
          <a:p>
            <a:r>
              <a:rPr lang="ja-JP" altLang="en-US" sz="1000" b="1">
                <a:solidFill>
                  <a:schemeClr val="tx1"/>
                </a:solidFill>
                <a:latin typeface="游ゴシック" panose="020B0400000000000000" pitchFamily="50" charset="-128"/>
                <a:ea typeface="游ゴシック" panose="020B0400000000000000" pitchFamily="50" charset="-128"/>
              </a:rPr>
              <a:t>推進体制加算</a:t>
            </a:r>
          </a:p>
        </p:txBody>
      </p:sp>
      <p:sp>
        <p:nvSpPr>
          <p:cNvPr id="23" name="正方形/長方形 22">
            <a:extLst>
              <a:ext uri="{FF2B5EF4-FFF2-40B4-BE49-F238E27FC236}">
                <a16:creationId xmlns:a16="http://schemas.microsoft.com/office/drawing/2014/main" id="{0013B6C2-25BD-7E5E-8AD1-1C5896EF2889}"/>
              </a:ext>
            </a:extLst>
          </p:cNvPr>
          <p:cNvSpPr/>
          <p:nvPr/>
        </p:nvSpPr>
        <p:spPr>
          <a:xfrm>
            <a:off x="1248793" y="4787687"/>
            <a:ext cx="9694413" cy="381007"/>
          </a:xfrm>
          <a:prstGeom prst="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游ゴシック" panose="020B0400000000000000" pitchFamily="50" charset="-128"/>
                <a:ea typeface="游ゴシック" panose="020B0400000000000000" pitchFamily="50" charset="-128"/>
              </a:rPr>
              <a:t>ﾘﾊﾋﾞﾘﾃｰｼｮﾝ</a:t>
            </a:r>
            <a:endParaRPr lang="en-US" altLang="ja-JP" sz="1000" b="1">
              <a:solidFill>
                <a:schemeClr val="tx1"/>
              </a:solidFill>
              <a:latin typeface="游ゴシック" panose="020B0400000000000000" pitchFamily="50" charset="-128"/>
              <a:ea typeface="游ゴシック" panose="020B0400000000000000" pitchFamily="50" charset="-128"/>
            </a:endParaRPr>
          </a:p>
          <a:p>
            <a:r>
              <a:rPr lang="ja-JP" altLang="en-US" sz="1000" b="1">
                <a:solidFill>
                  <a:schemeClr val="tx1"/>
                </a:solidFill>
                <a:latin typeface="游ゴシック" panose="020B0400000000000000" pitchFamily="50" charset="-128"/>
                <a:ea typeface="游ゴシック" panose="020B0400000000000000" pitchFamily="50" charset="-128"/>
              </a:rPr>
              <a:t>ﾏﾈｼﾞﾒﾝﾄ加算</a:t>
            </a:r>
          </a:p>
        </p:txBody>
      </p:sp>
      <p:cxnSp>
        <p:nvCxnSpPr>
          <p:cNvPr id="24" name="直線コネクタ 23">
            <a:extLst>
              <a:ext uri="{FF2B5EF4-FFF2-40B4-BE49-F238E27FC236}">
                <a16:creationId xmlns:a16="http://schemas.microsoft.com/office/drawing/2014/main" id="{6A3AB6BF-8C70-0ECD-8EBD-00356E6934FE}"/>
              </a:ext>
            </a:extLst>
          </p:cNvPr>
          <p:cNvCxnSpPr>
            <a:cxnSpLocks/>
          </p:cNvCxnSpPr>
          <p:nvPr/>
        </p:nvCxnSpPr>
        <p:spPr>
          <a:xfrm flipH="1">
            <a:off x="3712314" y="3947431"/>
            <a:ext cx="20955" cy="25854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C6715D9-ECA0-0601-3A37-A9497DACB5BE}"/>
              </a:ext>
            </a:extLst>
          </p:cNvPr>
          <p:cNvSpPr txBox="1"/>
          <p:nvPr/>
        </p:nvSpPr>
        <p:spPr>
          <a:xfrm>
            <a:off x="2367197" y="3667742"/>
            <a:ext cx="479624" cy="246221"/>
          </a:xfrm>
          <a:prstGeom prst="rect">
            <a:avLst/>
          </a:prstGeom>
          <a:noFill/>
        </p:spPr>
        <p:txBody>
          <a:bodyPr wrap="square" rtlCol="0">
            <a:spAutoFit/>
          </a:bodyPr>
          <a:lstStyle/>
          <a:p>
            <a:r>
              <a:rPr lang="en-US" altLang="ja-JP" sz="1000" b="1">
                <a:latin typeface="游ゴシック" panose="020B0400000000000000" pitchFamily="50" charset="-128"/>
                <a:ea typeface="游ゴシック" panose="020B0400000000000000" pitchFamily="50" charset="-128"/>
              </a:rPr>
              <a:t>10</a:t>
            </a:r>
            <a:r>
              <a:rPr lang="ja-JP" altLang="en-US" sz="1000" b="1">
                <a:latin typeface="游ゴシック" panose="020B0400000000000000" pitchFamily="50" charset="-128"/>
                <a:ea typeface="游ゴシック" panose="020B0400000000000000" pitchFamily="50" charset="-128"/>
              </a:rPr>
              <a:t>日</a:t>
            </a:r>
          </a:p>
        </p:txBody>
      </p:sp>
      <p:sp>
        <p:nvSpPr>
          <p:cNvPr id="26" name="楕円 25">
            <a:extLst>
              <a:ext uri="{FF2B5EF4-FFF2-40B4-BE49-F238E27FC236}">
                <a16:creationId xmlns:a16="http://schemas.microsoft.com/office/drawing/2014/main" id="{384DA742-4F77-74CE-34A8-C38467CA6083}"/>
              </a:ext>
            </a:extLst>
          </p:cNvPr>
          <p:cNvSpPr>
            <a:spLocks noChangeAspect="1"/>
          </p:cNvSpPr>
          <p:nvPr/>
        </p:nvSpPr>
        <p:spPr>
          <a:xfrm>
            <a:off x="3487640" y="4771165"/>
            <a:ext cx="468000" cy="46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FE07D7B8-0197-5C2F-1DD7-5F410E64E227}"/>
              </a:ext>
            </a:extLst>
          </p:cNvPr>
          <p:cNvSpPr>
            <a:spLocks noChangeAspect="1"/>
          </p:cNvSpPr>
          <p:nvPr/>
        </p:nvSpPr>
        <p:spPr>
          <a:xfrm>
            <a:off x="2874281" y="3414404"/>
            <a:ext cx="468000" cy="4680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リハ</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AB320D08-1DB5-DE69-F3E9-D6D42A9EBE06}"/>
              </a:ext>
            </a:extLst>
          </p:cNvPr>
          <p:cNvSpPr>
            <a:spLocks noChangeAspect="1"/>
          </p:cNvSpPr>
          <p:nvPr/>
        </p:nvSpPr>
        <p:spPr>
          <a:xfrm>
            <a:off x="6087353" y="3411989"/>
            <a:ext cx="468000" cy="4680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リハ</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p>
        </p:txBody>
      </p:sp>
      <p:cxnSp>
        <p:nvCxnSpPr>
          <p:cNvPr id="29" name="直線コネクタ 28">
            <a:extLst>
              <a:ext uri="{FF2B5EF4-FFF2-40B4-BE49-F238E27FC236}">
                <a16:creationId xmlns:a16="http://schemas.microsoft.com/office/drawing/2014/main" id="{43A278EA-1DCF-D980-60B4-2A5DDBC28288}"/>
              </a:ext>
            </a:extLst>
          </p:cNvPr>
          <p:cNvCxnSpPr>
            <a:cxnSpLocks/>
          </p:cNvCxnSpPr>
          <p:nvPr/>
        </p:nvCxnSpPr>
        <p:spPr>
          <a:xfrm>
            <a:off x="7000071" y="3947431"/>
            <a:ext cx="10971" cy="24675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楕円 30">
            <a:extLst>
              <a:ext uri="{FF2B5EF4-FFF2-40B4-BE49-F238E27FC236}">
                <a16:creationId xmlns:a16="http://schemas.microsoft.com/office/drawing/2014/main" id="{078EBFF5-FAF3-F8AD-A994-7D6DBFA8C165}"/>
              </a:ext>
            </a:extLst>
          </p:cNvPr>
          <p:cNvSpPr>
            <a:spLocks noChangeAspect="1"/>
          </p:cNvSpPr>
          <p:nvPr/>
        </p:nvSpPr>
        <p:spPr>
          <a:xfrm>
            <a:off x="6765049" y="4711183"/>
            <a:ext cx="468000" cy="46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8A0952FE-A6C6-C871-C14A-F806352D148F}"/>
              </a:ext>
            </a:extLst>
          </p:cNvPr>
          <p:cNvSpPr>
            <a:spLocks noChangeAspect="1"/>
          </p:cNvSpPr>
          <p:nvPr/>
        </p:nvSpPr>
        <p:spPr>
          <a:xfrm>
            <a:off x="9370567" y="3424055"/>
            <a:ext cx="454236" cy="45423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リハ</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p>
        </p:txBody>
      </p:sp>
      <p:cxnSp>
        <p:nvCxnSpPr>
          <p:cNvPr id="33" name="直線コネクタ 32">
            <a:extLst>
              <a:ext uri="{FF2B5EF4-FFF2-40B4-BE49-F238E27FC236}">
                <a16:creationId xmlns:a16="http://schemas.microsoft.com/office/drawing/2014/main" id="{7EB84C3C-F767-D98F-6E45-238BFA4FE4D4}"/>
              </a:ext>
            </a:extLst>
          </p:cNvPr>
          <p:cNvCxnSpPr>
            <a:cxnSpLocks/>
          </p:cNvCxnSpPr>
          <p:nvPr/>
        </p:nvCxnSpPr>
        <p:spPr>
          <a:xfrm>
            <a:off x="10173708" y="3959521"/>
            <a:ext cx="7664" cy="245542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1A075425-448B-04E7-77A3-D5B6C1DC141A}"/>
              </a:ext>
            </a:extLst>
          </p:cNvPr>
          <p:cNvSpPr>
            <a:spLocks noChangeAspect="1"/>
          </p:cNvSpPr>
          <p:nvPr/>
        </p:nvSpPr>
        <p:spPr>
          <a:xfrm>
            <a:off x="9939708" y="4782547"/>
            <a:ext cx="468000" cy="46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D596CE0A-ADC7-8DC4-78EF-CF2CAE1E4E1D}"/>
              </a:ext>
            </a:extLst>
          </p:cNvPr>
          <p:cNvSpPr/>
          <p:nvPr/>
        </p:nvSpPr>
        <p:spPr>
          <a:xfrm>
            <a:off x="1248793" y="5687933"/>
            <a:ext cx="9694413" cy="381007"/>
          </a:xfrm>
          <a:prstGeom prst="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游ゴシック" panose="020B0400000000000000" pitchFamily="50" charset="-128"/>
                <a:ea typeface="游ゴシック" panose="020B0400000000000000" pitchFamily="50" charset="-128"/>
              </a:rPr>
              <a:t>科学的介護</a:t>
            </a:r>
            <a:endParaRPr lang="en-US" altLang="ja-JP" sz="1000" b="1">
              <a:solidFill>
                <a:schemeClr val="tx1"/>
              </a:solidFill>
              <a:latin typeface="游ゴシック" panose="020B0400000000000000" pitchFamily="50" charset="-128"/>
              <a:ea typeface="游ゴシック" panose="020B0400000000000000" pitchFamily="50" charset="-128"/>
            </a:endParaRPr>
          </a:p>
          <a:p>
            <a:r>
              <a:rPr lang="ja-JP" altLang="en-US" sz="1000" b="1">
                <a:solidFill>
                  <a:schemeClr val="tx1"/>
                </a:solidFill>
                <a:latin typeface="游ゴシック" panose="020B0400000000000000" pitchFamily="50" charset="-128"/>
                <a:ea typeface="游ゴシック" panose="020B0400000000000000" pitchFamily="50" charset="-128"/>
              </a:rPr>
              <a:t>推進体制加算</a:t>
            </a:r>
          </a:p>
        </p:txBody>
      </p:sp>
      <p:sp>
        <p:nvSpPr>
          <p:cNvPr id="45" name="正方形/長方形 44">
            <a:extLst>
              <a:ext uri="{FF2B5EF4-FFF2-40B4-BE49-F238E27FC236}">
                <a16:creationId xmlns:a16="http://schemas.microsoft.com/office/drawing/2014/main" id="{02A4B64B-4164-F386-CA86-BA2D3D05E2BD}"/>
              </a:ext>
            </a:extLst>
          </p:cNvPr>
          <p:cNvSpPr/>
          <p:nvPr/>
        </p:nvSpPr>
        <p:spPr>
          <a:xfrm>
            <a:off x="1248793" y="6151837"/>
            <a:ext cx="9694413" cy="381007"/>
          </a:xfrm>
          <a:prstGeom prst="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游ゴシック" panose="020B0400000000000000" pitchFamily="50" charset="-128"/>
                <a:ea typeface="游ゴシック" panose="020B0400000000000000" pitchFamily="50" charset="-128"/>
              </a:rPr>
              <a:t>ﾘﾊﾋﾞﾘﾃｰｼｮﾝ</a:t>
            </a:r>
            <a:endParaRPr lang="en-US" altLang="ja-JP" sz="1000" b="1">
              <a:solidFill>
                <a:schemeClr val="tx1"/>
              </a:solidFill>
              <a:latin typeface="游ゴシック" panose="020B0400000000000000" pitchFamily="50" charset="-128"/>
              <a:ea typeface="游ゴシック" panose="020B0400000000000000" pitchFamily="50" charset="-128"/>
            </a:endParaRPr>
          </a:p>
          <a:p>
            <a:r>
              <a:rPr lang="ja-JP" altLang="en-US" sz="1000" b="1">
                <a:solidFill>
                  <a:schemeClr val="tx1"/>
                </a:solidFill>
                <a:latin typeface="游ゴシック" panose="020B0400000000000000" pitchFamily="50" charset="-128"/>
                <a:ea typeface="游ゴシック" panose="020B0400000000000000" pitchFamily="50" charset="-128"/>
              </a:rPr>
              <a:t>ﾏﾈｼﾞﾒﾝﾄ加算</a:t>
            </a:r>
          </a:p>
        </p:txBody>
      </p:sp>
      <p:sp>
        <p:nvSpPr>
          <p:cNvPr id="12" name="テキスト ボックス 11">
            <a:extLst>
              <a:ext uri="{FF2B5EF4-FFF2-40B4-BE49-F238E27FC236}">
                <a16:creationId xmlns:a16="http://schemas.microsoft.com/office/drawing/2014/main" id="{3F49ADA8-C35D-3964-E275-E0933552C620}"/>
              </a:ext>
            </a:extLst>
          </p:cNvPr>
          <p:cNvSpPr txBox="1"/>
          <p:nvPr/>
        </p:nvSpPr>
        <p:spPr>
          <a:xfrm>
            <a:off x="3513812" y="3654904"/>
            <a:ext cx="479624" cy="246221"/>
          </a:xfrm>
          <a:prstGeom prst="rect">
            <a:avLst/>
          </a:prstGeom>
          <a:noFill/>
        </p:spPr>
        <p:txBody>
          <a:bodyPr wrap="square" rtlCol="0">
            <a:spAutoFit/>
          </a:bodyPr>
          <a:lstStyle/>
          <a:p>
            <a:r>
              <a:rPr lang="en-US" altLang="ja-JP" sz="1000" b="1">
                <a:latin typeface="游ゴシック" panose="020B0400000000000000" pitchFamily="50" charset="-128"/>
                <a:ea typeface="游ゴシック" panose="020B0400000000000000" pitchFamily="50" charset="-128"/>
              </a:rPr>
              <a:t>10</a:t>
            </a:r>
            <a:r>
              <a:rPr lang="ja-JP" altLang="en-US" sz="1000" b="1">
                <a:latin typeface="游ゴシック" panose="020B0400000000000000" pitchFamily="50" charset="-128"/>
                <a:ea typeface="游ゴシック" panose="020B0400000000000000" pitchFamily="50" charset="-128"/>
              </a:rPr>
              <a:t>日</a:t>
            </a:r>
          </a:p>
        </p:txBody>
      </p:sp>
      <p:sp>
        <p:nvSpPr>
          <p:cNvPr id="14" name="テキスト ボックス 13">
            <a:extLst>
              <a:ext uri="{FF2B5EF4-FFF2-40B4-BE49-F238E27FC236}">
                <a16:creationId xmlns:a16="http://schemas.microsoft.com/office/drawing/2014/main" id="{5BD7FE8C-11BA-933A-316B-1A783C81591B}"/>
              </a:ext>
            </a:extLst>
          </p:cNvPr>
          <p:cNvSpPr txBox="1"/>
          <p:nvPr/>
        </p:nvSpPr>
        <p:spPr>
          <a:xfrm>
            <a:off x="6756720" y="3661415"/>
            <a:ext cx="479624" cy="246221"/>
          </a:xfrm>
          <a:prstGeom prst="rect">
            <a:avLst/>
          </a:prstGeom>
          <a:noFill/>
        </p:spPr>
        <p:txBody>
          <a:bodyPr wrap="square" rtlCol="0">
            <a:spAutoFit/>
          </a:bodyPr>
          <a:lstStyle/>
          <a:p>
            <a:r>
              <a:rPr lang="en-US" altLang="ja-JP" sz="1000" b="1">
                <a:latin typeface="游ゴシック" panose="020B0400000000000000" pitchFamily="50" charset="-128"/>
                <a:ea typeface="游ゴシック" panose="020B0400000000000000" pitchFamily="50" charset="-128"/>
              </a:rPr>
              <a:t>10</a:t>
            </a:r>
            <a:r>
              <a:rPr lang="ja-JP" altLang="en-US" sz="1000" b="1">
                <a:latin typeface="游ゴシック" panose="020B0400000000000000" pitchFamily="50" charset="-128"/>
                <a:ea typeface="游ゴシック" panose="020B0400000000000000" pitchFamily="50" charset="-128"/>
              </a:rPr>
              <a:t>日</a:t>
            </a:r>
          </a:p>
        </p:txBody>
      </p:sp>
      <p:sp>
        <p:nvSpPr>
          <p:cNvPr id="17" name="テキスト ボックス 16">
            <a:extLst>
              <a:ext uri="{FF2B5EF4-FFF2-40B4-BE49-F238E27FC236}">
                <a16:creationId xmlns:a16="http://schemas.microsoft.com/office/drawing/2014/main" id="{65164BD8-598D-6CCD-7211-444E2036C8BD}"/>
              </a:ext>
            </a:extLst>
          </p:cNvPr>
          <p:cNvSpPr txBox="1"/>
          <p:nvPr/>
        </p:nvSpPr>
        <p:spPr>
          <a:xfrm>
            <a:off x="8780880" y="3634846"/>
            <a:ext cx="479624" cy="246221"/>
          </a:xfrm>
          <a:prstGeom prst="rect">
            <a:avLst/>
          </a:prstGeom>
          <a:noFill/>
        </p:spPr>
        <p:txBody>
          <a:bodyPr wrap="square" rtlCol="0">
            <a:spAutoFit/>
          </a:bodyPr>
          <a:lstStyle/>
          <a:p>
            <a:r>
              <a:rPr lang="en-US" altLang="ja-JP" sz="1000" b="1">
                <a:latin typeface="游ゴシック" panose="020B0400000000000000" pitchFamily="50" charset="-128"/>
                <a:ea typeface="游ゴシック" panose="020B0400000000000000" pitchFamily="50" charset="-128"/>
              </a:rPr>
              <a:t>10</a:t>
            </a:r>
            <a:r>
              <a:rPr lang="ja-JP" altLang="en-US" sz="1000" b="1">
                <a:latin typeface="游ゴシック" panose="020B0400000000000000" pitchFamily="50" charset="-128"/>
                <a:ea typeface="游ゴシック" panose="020B0400000000000000" pitchFamily="50" charset="-128"/>
              </a:rPr>
              <a:t>日</a:t>
            </a:r>
          </a:p>
        </p:txBody>
      </p:sp>
      <p:sp>
        <p:nvSpPr>
          <p:cNvPr id="21" name="テキスト ボックス 20">
            <a:extLst>
              <a:ext uri="{FF2B5EF4-FFF2-40B4-BE49-F238E27FC236}">
                <a16:creationId xmlns:a16="http://schemas.microsoft.com/office/drawing/2014/main" id="{5F52C567-C168-B572-6EAD-894061621548}"/>
              </a:ext>
            </a:extLst>
          </p:cNvPr>
          <p:cNvSpPr txBox="1"/>
          <p:nvPr/>
        </p:nvSpPr>
        <p:spPr>
          <a:xfrm>
            <a:off x="9941560" y="3661415"/>
            <a:ext cx="479624" cy="246221"/>
          </a:xfrm>
          <a:prstGeom prst="rect">
            <a:avLst/>
          </a:prstGeom>
          <a:noFill/>
        </p:spPr>
        <p:txBody>
          <a:bodyPr wrap="square" rtlCol="0">
            <a:spAutoFit/>
          </a:bodyPr>
          <a:lstStyle/>
          <a:p>
            <a:r>
              <a:rPr lang="en-US" altLang="ja-JP" sz="1000" b="1">
                <a:latin typeface="游ゴシック" panose="020B0400000000000000" pitchFamily="50" charset="-128"/>
                <a:ea typeface="游ゴシック" panose="020B0400000000000000" pitchFamily="50" charset="-128"/>
              </a:rPr>
              <a:t>10</a:t>
            </a:r>
            <a:r>
              <a:rPr lang="ja-JP" altLang="en-US" sz="1000" b="1">
                <a:latin typeface="游ゴシック" panose="020B0400000000000000" pitchFamily="50" charset="-128"/>
                <a:ea typeface="游ゴシック" panose="020B0400000000000000" pitchFamily="50" charset="-128"/>
              </a:rPr>
              <a:t>日</a:t>
            </a:r>
          </a:p>
        </p:txBody>
      </p:sp>
      <p:sp>
        <p:nvSpPr>
          <p:cNvPr id="67" name="テキスト ボックス 66">
            <a:extLst>
              <a:ext uri="{FF2B5EF4-FFF2-40B4-BE49-F238E27FC236}">
                <a16:creationId xmlns:a16="http://schemas.microsoft.com/office/drawing/2014/main" id="{77AF42A2-F897-B229-AB3F-1BB3E8FD18BE}"/>
              </a:ext>
            </a:extLst>
          </p:cNvPr>
          <p:cNvSpPr txBox="1"/>
          <p:nvPr/>
        </p:nvSpPr>
        <p:spPr>
          <a:xfrm>
            <a:off x="1323000" y="2160000"/>
            <a:ext cx="9576000" cy="1154162"/>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rPr>
              <a:t>例：同一の利用者に科学的介護推進体制加算及びリハビリテーションマネジメント加算を算定する場合</a:t>
            </a:r>
            <a:endParaRPr lang="en-US" altLang="ja-JP" sz="1400" b="1" dirty="0">
              <a:latin typeface="游ゴシック" panose="020B0400000000000000" pitchFamily="50" charset="-128"/>
              <a:ea typeface="游ゴシック" panose="020B0400000000000000" pitchFamily="50" charset="-128"/>
            </a:endParaRPr>
          </a:p>
          <a:p>
            <a:pPr marL="360000" indent="-171450">
              <a:buFont typeface="Arial" panose="020B0604020202020204" pitchFamily="34" charset="0"/>
              <a:buChar char="•"/>
            </a:pPr>
            <a:r>
              <a:rPr lang="ja-JP" altLang="en-US" sz="1100" dirty="0">
                <a:solidFill>
                  <a:prstClr val="black"/>
                </a:solidFill>
                <a:latin typeface="游ゴシック" panose="020B0400000000000000" pitchFamily="50" charset="-128"/>
                <a:ea typeface="游ゴシック" panose="020B0400000000000000" pitchFamily="50" charset="-128"/>
              </a:rPr>
              <a:t>　現在、科学的介護推進体制加算はサービス利用開始月とその後少なくとも</a:t>
            </a:r>
            <a:r>
              <a:rPr lang="en-US" altLang="ja-JP" sz="1100" dirty="0">
                <a:solidFill>
                  <a:prstClr val="black"/>
                </a:solidFill>
                <a:latin typeface="游ゴシック" panose="020B0400000000000000" pitchFamily="50" charset="-128"/>
                <a:ea typeface="游ゴシック" panose="020B0400000000000000" pitchFamily="50" charset="-128"/>
              </a:rPr>
              <a:t>6</a:t>
            </a:r>
            <a:r>
              <a:rPr lang="ja-JP" altLang="en-US" sz="1100" dirty="0">
                <a:solidFill>
                  <a:prstClr val="black"/>
                </a:solidFill>
                <a:latin typeface="游ゴシック" panose="020B0400000000000000" pitchFamily="50" charset="-128"/>
                <a:ea typeface="游ゴシック" panose="020B0400000000000000" pitchFamily="50" charset="-128"/>
              </a:rPr>
              <a:t>月に１度評価を行い、翌月の</a:t>
            </a:r>
            <a:r>
              <a:rPr lang="en-US" altLang="ja-JP" sz="1100" dirty="0">
                <a:solidFill>
                  <a:prstClr val="black"/>
                </a:solidFill>
                <a:latin typeface="游ゴシック" panose="020B0400000000000000" pitchFamily="50" charset="-128"/>
                <a:ea typeface="游ゴシック" panose="020B0400000000000000" pitchFamily="50" charset="-128"/>
              </a:rPr>
              <a:t>10</a:t>
            </a:r>
            <a:r>
              <a:rPr lang="ja-JP" altLang="en-US" sz="1100" dirty="0">
                <a:solidFill>
                  <a:prstClr val="black"/>
                </a:solidFill>
                <a:latin typeface="游ゴシック" panose="020B0400000000000000" pitchFamily="50" charset="-128"/>
                <a:ea typeface="游ゴシック" panose="020B0400000000000000" pitchFamily="50" charset="-128"/>
              </a:rPr>
              <a:t>日までにデータを提出することとなっており、リハビリテーションマネジメント加算はリハビリテーション計画書策定月、及び計画変更月に加え、少なくとも３月に１度評価を行いデータを提出することとなっている。いずれの加算にも</a:t>
            </a:r>
            <a:r>
              <a:rPr lang="en-US" altLang="ja-JP" sz="1100" dirty="0">
                <a:solidFill>
                  <a:prstClr val="black"/>
                </a:solidFill>
                <a:latin typeface="游ゴシック" panose="020B0400000000000000" pitchFamily="50" charset="-128"/>
                <a:ea typeface="游ゴシック" panose="020B0400000000000000" pitchFamily="50" charset="-128"/>
              </a:rPr>
              <a:t>ADL</a:t>
            </a:r>
            <a:r>
              <a:rPr lang="ja-JP" altLang="en-US" sz="1100" dirty="0">
                <a:solidFill>
                  <a:prstClr val="black"/>
                </a:solidFill>
                <a:latin typeface="游ゴシック" panose="020B0400000000000000" pitchFamily="50" charset="-128"/>
                <a:ea typeface="游ゴシック" panose="020B0400000000000000" pitchFamily="50" charset="-128"/>
              </a:rPr>
              <a:t>を含め同じ評価項目が含まれている。</a:t>
            </a:r>
            <a:endParaRPr lang="en-US" altLang="ja-JP" sz="1100" dirty="0">
              <a:solidFill>
                <a:prstClr val="black"/>
              </a:solidFill>
              <a:latin typeface="游ゴシック" panose="020B0400000000000000" pitchFamily="50" charset="-128"/>
              <a:ea typeface="游ゴシック" panose="020B0400000000000000" pitchFamily="50" charset="-128"/>
            </a:endParaRPr>
          </a:p>
          <a:p>
            <a:pPr marL="360000" indent="-171450">
              <a:buFont typeface="Arial" panose="020B0604020202020204" pitchFamily="34" charset="0"/>
              <a:buChar char="•"/>
            </a:pPr>
            <a:r>
              <a:rPr lang="ja-JP" altLang="en-US" sz="1100" dirty="0">
                <a:solidFill>
                  <a:prstClr val="black"/>
                </a:solidFill>
                <a:latin typeface="游ゴシック" panose="020B0400000000000000" pitchFamily="50" charset="-128"/>
                <a:ea typeface="游ゴシック" panose="020B0400000000000000" pitchFamily="50" charset="-128"/>
              </a:rPr>
              <a:t>　これらの加算の提出タイミングを少なくとも３月に１度と統一するとともに、例えば、月末にサービスを開始した場合に、科学的介護推進体制加算のデータ提出期限に猶予期間を設けることで、評価やデータ提出のタイミングを揃えることを可能とする。</a:t>
            </a:r>
            <a:endParaRPr lang="en-US" altLang="ja-JP" sz="1100" dirty="0">
              <a:solidFill>
                <a:prstClr val="black"/>
              </a:solidFill>
              <a:latin typeface="游ゴシック" panose="020B0400000000000000" pitchFamily="50" charset="-128"/>
              <a:ea typeface="游ゴシック" panose="020B0400000000000000" pitchFamily="50" charset="-128"/>
            </a:endParaRPr>
          </a:p>
        </p:txBody>
      </p:sp>
      <p:cxnSp>
        <p:nvCxnSpPr>
          <p:cNvPr id="13" name="直線コネクタ 12">
            <a:extLst>
              <a:ext uri="{FF2B5EF4-FFF2-40B4-BE49-F238E27FC236}">
                <a16:creationId xmlns:a16="http://schemas.microsoft.com/office/drawing/2014/main" id="{75AA7553-3C4A-02E9-A982-D411E738E7A3}"/>
              </a:ext>
            </a:extLst>
          </p:cNvPr>
          <p:cNvCxnSpPr>
            <a:cxnSpLocks/>
          </p:cNvCxnSpPr>
          <p:nvPr/>
        </p:nvCxnSpPr>
        <p:spPr>
          <a:xfrm>
            <a:off x="2626968" y="3947431"/>
            <a:ext cx="0" cy="26441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D17D126B-BDDF-9849-8CFB-7CF9C4B97AED}"/>
              </a:ext>
            </a:extLst>
          </p:cNvPr>
          <p:cNvSpPr>
            <a:spLocks noChangeAspect="1"/>
          </p:cNvSpPr>
          <p:nvPr/>
        </p:nvSpPr>
        <p:spPr>
          <a:xfrm>
            <a:off x="2436958" y="4303165"/>
            <a:ext cx="468000" cy="46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a:solidFill>
                  <a:schemeClr val="tx1"/>
                </a:solidFill>
                <a:latin typeface="游ゴシック" panose="020B0400000000000000" pitchFamily="50" charset="-128"/>
                <a:ea typeface="游ゴシック" panose="020B0400000000000000" pitchFamily="50" charset="-128"/>
              </a:rPr>
              <a:t>4</a:t>
            </a:r>
            <a:r>
              <a:rPr lang="ja-JP" altLang="en-US" sz="1000" b="1">
                <a:solidFill>
                  <a:schemeClr val="tx1"/>
                </a:solidFill>
                <a:latin typeface="游ゴシック" panose="020B0400000000000000" pitchFamily="50" charset="-128"/>
                <a:ea typeface="游ゴシック" panose="020B0400000000000000" pitchFamily="50" charset="-128"/>
              </a:rPr>
              <a:t>月分</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データ提出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cxnSp>
        <p:nvCxnSpPr>
          <p:cNvPr id="19" name="直線コネクタ 18">
            <a:extLst>
              <a:ext uri="{FF2B5EF4-FFF2-40B4-BE49-F238E27FC236}">
                <a16:creationId xmlns:a16="http://schemas.microsoft.com/office/drawing/2014/main" id="{9470E867-6734-79D9-0A51-FCEA0DFBBF0F}"/>
              </a:ext>
            </a:extLst>
          </p:cNvPr>
          <p:cNvCxnSpPr>
            <a:cxnSpLocks/>
          </p:cNvCxnSpPr>
          <p:nvPr/>
        </p:nvCxnSpPr>
        <p:spPr>
          <a:xfrm>
            <a:off x="9012631" y="3910082"/>
            <a:ext cx="0" cy="266928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楕円 1">
            <a:extLst>
              <a:ext uri="{FF2B5EF4-FFF2-40B4-BE49-F238E27FC236}">
                <a16:creationId xmlns:a16="http://schemas.microsoft.com/office/drawing/2014/main" id="{A49EBB50-BDA1-134A-F3DC-3E74B287E400}"/>
              </a:ext>
            </a:extLst>
          </p:cNvPr>
          <p:cNvSpPr/>
          <p:nvPr/>
        </p:nvSpPr>
        <p:spPr>
          <a:xfrm>
            <a:off x="3472665" y="5658351"/>
            <a:ext cx="482974" cy="89142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36" name="楕円 35">
            <a:extLst>
              <a:ext uri="{FF2B5EF4-FFF2-40B4-BE49-F238E27FC236}">
                <a16:creationId xmlns:a16="http://schemas.microsoft.com/office/drawing/2014/main" id="{4A5FE8F7-961F-492B-7AF8-2D6492BC01A0}"/>
              </a:ext>
            </a:extLst>
          </p:cNvPr>
          <p:cNvSpPr>
            <a:spLocks noChangeAspect="1"/>
          </p:cNvSpPr>
          <p:nvPr/>
        </p:nvSpPr>
        <p:spPr>
          <a:xfrm>
            <a:off x="8778631" y="4224568"/>
            <a:ext cx="468000" cy="46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a:solidFill>
                  <a:schemeClr val="tx1"/>
                </a:solidFill>
                <a:latin typeface="游ゴシック" panose="020B0400000000000000" pitchFamily="50" charset="-128"/>
                <a:ea typeface="游ゴシック" panose="020B0400000000000000" pitchFamily="50" charset="-128"/>
              </a:rPr>
              <a:t>10</a:t>
            </a:r>
            <a:r>
              <a:rPr lang="ja-JP" altLang="en-US" sz="1000" b="1">
                <a:solidFill>
                  <a:schemeClr val="tx1"/>
                </a:solidFill>
                <a:latin typeface="游ゴシック" panose="020B0400000000000000" pitchFamily="50" charset="-128"/>
                <a:ea typeface="游ゴシック" panose="020B0400000000000000" pitchFamily="50" charset="-128"/>
              </a:rPr>
              <a:t>月分</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データ提出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53" name="楕円 52">
            <a:extLst>
              <a:ext uri="{FF2B5EF4-FFF2-40B4-BE49-F238E27FC236}">
                <a16:creationId xmlns:a16="http://schemas.microsoft.com/office/drawing/2014/main" id="{63069594-8D59-767F-7B97-5D1462E253F4}"/>
              </a:ext>
            </a:extLst>
          </p:cNvPr>
          <p:cNvSpPr>
            <a:spLocks noChangeAspect="1"/>
          </p:cNvSpPr>
          <p:nvPr/>
        </p:nvSpPr>
        <p:spPr>
          <a:xfrm>
            <a:off x="3487640" y="6146937"/>
            <a:ext cx="468000" cy="46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5" name="楕円 4">
            <a:extLst>
              <a:ext uri="{FF2B5EF4-FFF2-40B4-BE49-F238E27FC236}">
                <a16:creationId xmlns:a16="http://schemas.microsoft.com/office/drawing/2014/main" id="{4937551A-22A4-8991-42E6-3363730790C0}"/>
              </a:ext>
            </a:extLst>
          </p:cNvPr>
          <p:cNvSpPr/>
          <p:nvPr/>
        </p:nvSpPr>
        <p:spPr>
          <a:xfrm>
            <a:off x="6764068" y="5677007"/>
            <a:ext cx="482974" cy="89142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58" name="楕円 57">
            <a:extLst>
              <a:ext uri="{FF2B5EF4-FFF2-40B4-BE49-F238E27FC236}">
                <a16:creationId xmlns:a16="http://schemas.microsoft.com/office/drawing/2014/main" id="{344093B5-45C1-E6EA-08ED-E4786D6EA13A}"/>
              </a:ext>
            </a:extLst>
          </p:cNvPr>
          <p:cNvSpPr>
            <a:spLocks noChangeAspect="1"/>
          </p:cNvSpPr>
          <p:nvPr/>
        </p:nvSpPr>
        <p:spPr>
          <a:xfrm>
            <a:off x="6795163" y="6180943"/>
            <a:ext cx="468000" cy="46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11" name="楕円 10">
            <a:extLst>
              <a:ext uri="{FF2B5EF4-FFF2-40B4-BE49-F238E27FC236}">
                <a16:creationId xmlns:a16="http://schemas.microsoft.com/office/drawing/2014/main" id="{C386FEC3-9115-5729-D489-54870F01EF7F}"/>
              </a:ext>
            </a:extLst>
          </p:cNvPr>
          <p:cNvSpPr/>
          <p:nvPr/>
        </p:nvSpPr>
        <p:spPr>
          <a:xfrm>
            <a:off x="9958937" y="5628144"/>
            <a:ext cx="482974" cy="89142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62" name="楕円 61">
            <a:extLst>
              <a:ext uri="{FF2B5EF4-FFF2-40B4-BE49-F238E27FC236}">
                <a16:creationId xmlns:a16="http://schemas.microsoft.com/office/drawing/2014/main" id="{61E12B42-7D5A-4565-D553-DDD57C014A09}"/>
              </a:ext>
            </a:extLst>
          </p:cNvPr>
          <p:cNvSpPr>
            <a:spLocks noChangeAspect="1"/>
          </p:cNvSpPr>
          <p:nvPr/>
        </p:nvSpPr>
        <p:spPr>
          <a:xfrm>
            <a:off x="9978330" y="6145442"/>
            <a:ext cx="468000" cy="46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計画書</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88" name="楕円 87">
            <a:extLst>
              <a:ext uri="{FF2B5EF4-FFF2-40B4-BE49-F238E27FC236}">
                <a16:creationId xmlns:a16="http://schemas.microsoft.com/office/drawing/2014/main" id="{F5723A7E-63C1-E5DF-5068-645F262F8115}"/>
              </a:ext>
            </a:extLst>
          </p:cNvPr>
          <p:cNvSpPr>
            <a:spLocks noChangeAspect="1"/>
          </p:cNvSpPr>
          <p:nvPr/>
        </p:nvSpPr>
        <p:spPr>
          <a:xfrm>
            <a:off x="9978330" y="5658080"/>
            <a:ext cx="468000" cy="46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a:solidFill>
                  <a:schemeClr val="tx1"/>
                </a:solidFill>
                <a:latin typeface="游ゴシック" panose="020B0400000000000000" pitchFamily="50" charset="-128"/>
                <a:ea typeface="游ゴシック" panose="020B0400000000000000" pitchFamily="50" charset="-128"/>
              </a:rPr>
              <a:t>11</a:t>
            </a:r>
            <a:r>
              <a:rPr lang="ja-JP" altLang="en-US" sz="1000" b="1">
                <a:solidFill>
                  <a:schemeClr val="tx1"/>
                </a:solidFill>
                <a:latin typeface="游ゴシック" panose="020B0400000000000000" pitchFamily="50" charset="-128"/>
                <a:ea typeface="游ゴシック" panose="020B0400000000000000" pitchFamily="50" charset="-128"/>
              </a:rPr>
              <a:t>月分</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データ提出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grpSp>
        <p:nvGrpSpPr>
          <p:cNvPr id="48" name="グループ化 47">
            <a:extLst>
              <a:ext uri="{FF2B5EF4-FFF2-40B4-BE49-F238E27FC236}">
                <a16:creationId xmlns:a16="http://schemas.microsoft.com/office/drawing/2014/main" id="{421A99FB-CCB4-E280-B0DF-5F2F61C6522D}"/>
              </a:ext>
            </a:extLst>
          </p:cNvPr>
          <p:cNvGrpSpPr/>
          <p:nvPr/>
        </p:nvGrpSpPr>
        <p:grpSpPr>
          <a:xfrm>
            <a:off x="1779731" y="4092628"/>
            <a:ext cx="895149" cy="346509"/>
            <a:chOff x="-2034648" y="3594886"/>
            <a:chExt cx="895149" cy="346509"/>
          </a:xfrm>
        </p:grpSpPr>
        <p:sp>
          <p:nvSpPr>
            <p:cNvPr id="49" name="二等辺三角形 48">
              <a:extLst>
                <a:ext uri="{FF2B5EF4-FFF2-40B4-BE49-F238E27FC236}">
                  <a16:creationId xmlns:a16="http://schemas.microsoft.com/office/drawing/2014/main" id="{6C54CF71-F73E-4BB2-9E77-084CD1D86D4C}"/>
                </a:ext>
              </a:extLst>
            </p:cNvPr>
            <p:cNvSpPr/>
            <p:nvPr/>
          </p:nvSpPr>
          <p:spPr>
            <a:xfrm rot="10800000">
              <a:off x="-1781696" y="3594886"/>
              <a:ext cx="446351" cy="346509"/>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50" name="テキスト ボックス 49">
              <a:extLst>
                <a:ext uri="{FF2B5EF4-FFF2-40B4-BE49-F238E27FC236}">
                  <a16:creationId xmlns:a16="http://schemas.microsoft.com/office/drawing/2014/main" id="{923EB9FC-528D-E604-D52E-0DF93BF4A664}"/>
                </a:ext>
              </a:extLst>
            </p:cNvPr>
            <p:cNvSpPr txBox="1"/>
            <p:nvPr/>
          </p:nvSpPr>
          <p:spPr>
            <a:xfrm>
              <a:off x="-2034648" y="3637335"/>
              <a:ext cx="895149" cy="215444"/>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grpSp>
        <p:nvGrpSpPr>
          <p:cNvPr id="52" name="グループ化 51">
            <a:extLst>
              <a:ext uri="{FF2B5EF4-FFF2-40B4-BE49-F238E27FC236}">
                <a16:creationId xmlns:a16="http://schemas.microsoft.com/office/drawing/2014/main" id="{9CE801EC-61C0-A311-328F-9894A28D2F51}"/>
              </a:ext>
            </a:extLst>
          </p:cNvPr>
          <p:cNvGrpSpPr/>
          <p:nvPr/>
        </p:nvGrpSpPr>
        <p:grpSpPr>
          <a:xfrm>
            <a:off x="2930537" y="4631100"/>
            <a:ext cx="895149" cy="346509"/>
            <a:chOff x="-2034648" y="3594886"/>
            <a:chExt cx="895149" cy="346509"/>
          </a:xfrm>
        </p:grpSpPr>
        <p:sp>
          <p:nvSpPr>
            <p:cNvPr id="54" name="二等辺三角形 53">
              <a:extLst>
                <a:ext uri="{FF2B5EF4-FFF2-40B4-BE49-F238E27FC236}">
                  <a16:creationId xmlns:a16="http://schemas.microsoft.com/office/drawing/2014/main" id="{F60D255A-A541-90E3-E519-A5993D6328A9}"/>
                </a:ext>
              </a:extLst>
            </p:cNvPr>
            <p:cNvSpPr/>
            <p:nvPr/>
          </p:nvSpPr>
          <p:spPr>
            <a:xfrm rot="10800000">
              <a:off x="-1781696" y="3594886"/>
              <a:ext cx="446351" cy="346509"/>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55" name="テキスト ボックス 54">
              <a:extLst>
                <a:ext uri="{FF2B5EF4-FFF2-40B4-BE49-F238E27FC236}">
                  <a16:creationId xmlns:a16="http://schemas.microsoft.com/office/drawing/2014/main" id="{DA8293D4-3297-FCF6-A889-15F97A922512}"/>
                </a:ext>
              </a:extLst>
            </p:cNvPr>
            <p:cNvSpPr txBox="1"/>
            <p:nvPr/>
          </p:nvSpPr>
          <p:spPr>
            <a:xfrm>
              <a:off x="-2034648" y="3637335"/>
              <a:ext cx="895149" cy="215444"/>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grpSp>
        <p:nvGrpSpPr>
          <p:cNvPr id="56" name="グループ化 55">
            <a:extLst>
              <a:ext uri="{FF2B5EF4-FFF2-40B4-BE49-F238E27FC236}">
                <a16:creationId xmlns:a16="http://schemas.microsoft.com/office/drawing/2014/main" id="{24FDD163-9751-BA49-9D04-95D03D919FBB}"/>
              </a:ext>
            </a:extLst>
          </p:cNvPr>
          <p:cNvGrpSpPr/>
          <p:nvPr/>
        </p:nvGrpSpPr>
        <p:grpSpPr>
          <a:xfrm>
            <a:off x="6071143" y="4626504"/>
            <a:ext cx="895149" cy="346509"/>
            <a:chOff x="-2034648" y="3594886"/>
            <a:chExt cx="895149" cy="346509"/>
          </a:xfrm>
        </p:grpSpPr>
        <p:sp>
          <p:nvSpPr>
            <p:cNvPr id="57" name="二等辺三角形 56">
              <a:extLst>
                <a:ext uri="{FF2B5EF4-FFF2-40B4-BE49-F238E27FC236}">
                  <a16:creationId xmlns:a16="http://schemas.microsoft.com/office/drawing/2014/main" id="{163CC63F-0424-EB81-95CA-895C4660A3AF}"/>
                </a:ext>
              </a:extLst>
            </p:cNvPr>
            <p:cNvSpPr/>
            <p:nvPr/>
          </p:nvSpPr>
          <p:spPr>
            <a:xfrm rot="10800000">
              <a:off x="-1781696" y="3594886"/>
              <a:ext cx="446351" cy="346509"/>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59" name="テキスト ボックス 58">
              <a:extLst>
                <a:ext uri="{FF2B5EF4-FFF2-40B4-BE49-F238E27FC236}">
                  <a16:creationId xmlns:a16="http://schemas.microsoft.com/office/drawing/2014/main" id="{1E3260AF-1B40-9E16-9783-25F4718DDAEA}"/>
                </a:ext>
              </a:extLst>
            </p:cNvPr>
            <p:cNvSpPr txBox="1"/>
            <p:nvPr/>
          </p:nvSpPr>
          <p:spPr>
            <a:xfrm>
              <a:off x="-2034648" y="3637335"/>
              <a:ext cx="895149" cy="215444"/>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grpSp>
        <p:nvGrpSpPr>
          <p:cNvPr id="60" name="グループ化 59">
            <a:extLst>
              <a:ext uri="{FF2B5EF4-FFF2-40B4-BE49-F238E27FC236}">
                <a16:creationId xmlns:a16="http://schemas.microsoft.com/office/drawing/2014/main" id="{4E4E0E50-A44A-B735-5DEA-8BF727C594E7}"/>
              </a:ext>
            </a:extLst>
          </p:cNvPr>
          <p:cNvGrpSpPr/>
          <p:nvPr/>
        </p:nvGrpSpPr>
        <p:grpSpPr>
          <a:xfrm>
            <a:off x="8050474" y="4143551"/>
            <a:ext cx="895149" cy="346509"/>
            <a:chOff x="-2034648" y="3594886"/>
            <a:chExt cx="895149" cy="346509"/>
          </a:xfrm>
        </p:grpSpPr>
        <p:sp>
          <p:nvSpPr>
            <p:cNvPr id="61" name="二等辺三角形 60">
              <a:extLst>
                <a:ext uri="{FF2B5EF4-FFF2-40B4-BE49-F238E27FC236}">
                  <a16:creationId xmlns:a16="http://schemas.microsoft.com/office/drawing/2014/main" id="{A42014FA-C1A0-6854-C1CB-DF59F61C8D35}"/>
                </a:ext>
              </a:extLst>
            </p:cNvPr>
            <p:cNvSpPr/>
            <p:nvPr/>
          </p:nvSpPr>
          <p:spPr>
            <a:xfrm rot="10800000">
              <a:off x="-1781696" y="3594886"/>
              <a:ext cx="446351" cy="346509"/>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63" name="テキスト ボックス 62">
              <a:extLst>
                <a:ext uri="{FF2B5EF4-FFF2-40B4-BE49-F238E27FC236}">
                  <a16:creationId xmlns:a16="http://schemas.microsoft.com/office/drawing/2014/main" id="{381C6BCB-6DB4-2C57-4979-A09E3EC67BAC}"/>
                </a:ext>
              </a:extLst>
            </p:cNvPr>
            <p:cNvSpPr txBox="1"/>
            <p:nvPr/>
          </p:nvSpPr>
          <p:spPr>
            <a:xfrm>
              <a:off x="-2034648" y="3637335"/>
              <a:ext cx="895149" cy="215444"/>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grpSp>
        <p:nvGrpSpPr>
          <p:cNvPr id="65" name="グループ化 64">
            <a:extLst>
              <a:ext uri="{FF2B5EF4-FFF2-40B4-BE49-F238E27FC236}">
                <a16:creationId xmlns:a16="http://schemas.microsoft.com/office/drawing/2014/main" id="{FA8F7824-0531-4933-0F79-EE87DC3739B5}"/>
              </a:ext>
            </a:extLst>
          </p:cNvPr>
          <p:cNvGrpSpPr/>
          <p:nvPr/>
        </p:nvGrpSpPr>
        <p:grpSpPr>
          <a:xfrm>
            <a:off x="9280023" y="4666493"/>
            <a:ext cx="895149" cy="346509"/>
            <a:chOff x="-2034648" y="3594886"/>
            <a:chExt cx="895149" cy="346509"/>
          </a:xfrm>
        </p:grpSpPr>
        <p:sp>
          <p:nvSpPr>
            <p:cNvPr id="66" name="二等辺三角形 65">
              <a:extLst>
                <a:ext uri="{FF2B5EF4-FFF2-40B4-BE49-F238E27FC236}">
                  <a16:creationId xmlns:a16="http://schemas.microsoft.com/office/drawing/2014/main" id="{CD34B499-359E-8958-CEF2-C99F3CECEF48}"/>
                </a:ext>
              </a:extLst>
            </p:cNvPr>
            <p:cNvSpPr/>
            <p:nvPr/>
          </p:nvSpPr>
          <p:spPr>
            <a:xfrm rot="10800000">
              <a:off x="-1781696" y="3594886"/>
              <a:ext cx="446351" cy="346509"/>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68" name="テキスト ボックス 67">
              <a:extLst>
                <a:ext uri="{FF2B5EF4-FFF2-40B4-BE49-F238E27FC236}">
                  <a16:creationId xmlns:a16="http://schemas.microsoft.com/office/drawing/2014/main" id="{CF9B7663-0E2D-D2FD-12DF-0BC551B537C6}"/>
                </a:ext>
              </a:extLst>
            </p:cNvPr>
            <p:cNvSpPr txBox="1"/>
            <p:nvPr/>
          </p:nvSpPr>
          <p:spPr>
            <a:xfrm>
              <a:off x="-2034648" y="3637335"/>
              <a:ext cx="895149" cy="215444"/>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grpSp>
        <p:nvGrpSpPr>
          <p:cNvPr id="72" name="グループ化 71">
            <a:extLst>
              <a:ext uri="{FF2B5EF4-FFF2-40B4-BE49-F238E27FC236}">
                <a16:creationId xmlns:a16="http://schemas.microsoft.com/office/drawing/2014/main" id="{B046CC4A-1032-1300-BD40-AB56FB42CA7A}"/>
              </a:ext>
            </a:extLst>
          </p:cNvPr>
          <p:cNvGrpSpPr/>
          <p:nvPr/>
        </p:nvGrpSpPr>
        <p:grpSpPr>
          <a:xfrm>
            <a:off x="1877928" y="5501197"/>
            <a:ext cx="895149" cy="1056642"/>
            <a:chOff x="-1492175" y="3702613"/>
            <a:chExt cx="895149" cy="735516"/>
          </a:xfrm>
        </p:grpSpPr>
        <p:sp>
          <p:nvSpPr>
            <p:cNvPr id="70" name="二等辺三角形 69">
              <a:extLst>
                <a:ext uri="{FF2B5EF4-FFF2-40B4-BE49-F238E27FC236}">
                  <a16:creationId xmlns:a16="http://schemas.microsoft.com/office/drawing/2014/main" id="{615E9A2C-85D5-2CA1-8DF5-A36EF47C6646}"/>
                </a:ext>
              </a:extLst>
            </p:cNvPr>
            <p:cNvSpPr/>
            <p:nvPr/>
          </p:nvSpPr>
          <p:spPr>
            <a:xfrm rot="10800000">
              <a:off x="-1267777" y="3702613"/>
              <a:ext cx="443935" cy="735516"/>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71" name="テキスト ボックス 70">
              <a:extLst>
                <a:ext uri="{FF2B5EF4-FFF2-40B4-BE49-F238E27FC236}">
                  <a16:creationId xmlns:a16="http://schemas.microsoft.com/office/drawing/2014/main" id="{DEA68FF6-B681-181F-D41B-D8201CC4E2E8}"/>
                </a:ext>
              </a:extLst>
            </p:cNvPr>
            <p:cNvSpPr txBox="1"/>
            <p:nvPr/>
          </p:nvSpPr>
          <p:spPr>
            <a:xfrm>
              <a:off x="-1492175" y="3745063"/>
              <a:ext cx="895149" cy="149968"/>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grpSp>
        <p:nvGrpSpPr>
          <p:cNvPr id="82" name="グループ化 81">
            <a:extLst>
              <a:ext uri="{FF2B5EF4-FFF2-40B4-BE49-F238E27FC236}">
                <a16:creationId xmlns:a16="http://schemas.microsoft.com/office/drawing/2014/main" id="{4F0E44B6-13F2-E93D-13C9-4DC6E587A909}"/>
              </a:ext>
            </a:extLst>
          </p:cNvPr>
          <p:cNvGrpSpPr/>
          <p:nvPr/>
        </p:nvGrpSpPr>
        <p:grpSpPr>
          <a:xfrm>
            <a:off x="6146839" y="5497937"/>
            <a:ext cx="895149" cy="995751"/>
            <a:chOff x="-1492175" y="3702613"/>
            <a:chExt cx="895149" cy="735516"/>
          </a:xfrm>
        </p:grpSpPr>
        <p:sp>
          <p:nvSpPr>
            <p:cNvPr id="83" name="二等辺三角形 82">
              <a:extLst>
                <a:ext uri="{FF2B5EF4-FFF2-40B4-BE49-F238E27FC236}">
                  <a16:creationId xmlns:a16="http://schemas.microsoft.com/office/drawing/2014/main" id="{88DF30DB-8BC5-3B7A-3198-31FD0E2B3187}"/>
                </a:ext>
              </a:extLst>
            </p:cNvPr>
            <p:cNvSpPr/>
            <p:nvPr/>
          </p:nvSpPr>
          <p:spPr>
            <a:xfrm rot="10800000">
              <a:off x="-1267777" y="3702613"/>
              <a:ext cx="443935" cy="735516"/>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84" name="テキスト ボックス 83">
              <a:extLst>
                <a:ext uri="{FF2B5EF4-FFF2-40B4-BE49-F238E27FC236}">
                  <a16:creationId xmlns:a16="http://schemas.microsoft.com/office/drawing/2014/main" id="{5FDE1DCE-15A4-2EF0-BD10-FDB78F4D7BCB}"/>
                </a:ext>
              </a:extLst>
            </p:cNvPr>
            <p:cNvSpPr txBox="1"/>
            <p:nvPr/>
          </p:nvSpPr>
          <p:spPr>
            <a:xfrm>
              <a:off x="-1492175" y="3745063"/>
              <a:ext cx="895149" cy="159139"/>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grpSp>
        <p:nvGrpSpPr>
          <p:cNvPr id="85" name="グループ化 84">
            <a:extLst>
              <a:ext uri="{FF2B5EF4-FFF2-40B4-BE49-F238E27FC236}">
                <a16:creationId xmlns:a16="http://schemas.microsoft.com/office/drawing/2014/main" id="{DCADF933-83FF-80FB-E72F-54F5879F591A}"/>
              </a:ext>
            </a:extLst>
          </p:cNvPr>
          <p:cNvGrpSpPr/>
          <p:nvPr/>
        </p:nvGrpSpPr>
        <p:grpSpPr>
          <a:xfrm>
            <a:off x="9261684" y="5495842"/>
            <a:ext cx="895149" cy="997846"/>
            <a:chOff x="-1492175" y="3702613"/>
            <a:chExt cx="895149" cy="735516"/>
          </a:xfrm>
        </p:grpSpPr>
        <p:sp>
          <p:nvSpPr>
            <p:cNvPr id="86" name="二等辺三角形 85">
              <a:extLst>
                <a:ext uri="{FF2B5EF4-FFF2-40B4-BE49-F238E27FC236}">
                  <a16:creationId xmlns:a16="http://schemas.microsoft.com/office/drawing/2014/main" id="{E3114F92-235B-D68B-732D-A554DE34A8D6}"/>
                </a:ext>
              </a:extLst>
            </p:cNvPr>
            <p:cNvSpPr/>
            <p:nvPr/>
          </p:nvSpPr>
          <p:spPr>
            <a:xfrm rot="10800000">
              <a:off x="-1267777" y="3702613"/>
              <a:ext cx="443935" cy="735516"/>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a:solidFill>
                  <a:srgbClr val="0070C0"/>
                </a:solidFill>
              </a:endParaRPr>
            </a:p>
          </p:txBody>
        </p:sp>
        <p:sp>
          <p:nvSpPr>
            <p:cNvPr id="89" name="テキスト ボックス 88">
              <a:extLst>
                <a:ext uri="{FF2B5EF4-FFF2-40B4-BE49-F238E27FC236}">
                  <a16:creationId xmlns:a16="http://schemas.microsoft.com/office/drawing/2014/main" id="{119D0BB8-7E21-1D00-D278-F95B5C2BE941}"/>
                </a:ext>
              </a:extLst>
            </p:cNvPr>
            <p:cNvSpPr txBox="1"/>
            <p:nvPr/>
          </p:nvSpPr>
          <p:spPr>
            <a:xfrm>
              <a:off x="-1492175" y="3745063"/>
              <a:ext cx="895149" cy="158805"/>
            </a:xfrm>
            <a:prstGeom prst="rect">
              <a:avLst/>
            </a:prstGeom>
            <a:noFill/>
          </p:spPr>
          <p:txBody>
            <a:bodyPr wrap="square" rtlCol="0">
              <a:spAutoFit/>
            </a:bodyPr>
            <a:lstStyle/>
            <a:p>
              <a:pPr algn="ctr"/>
              <a:r>
                <a:rPr lang="en-US" altLang="ja-JP" sz="800" b="1">
                  <a:latin typeface="游ゴシック" panose="020B0400000000000000" pitchFamily="50" charset="-128"/>
                  <a:ea typeface="游ゴシック" panose="020B0400000000000000" pitchFamily="50" charset="-128"/>
                </a:rPr>
                <a:t>ADL</a:t>
              </a:r>
              <a:r>
                <a:rPr lang="ja-JP" altLang="en-US" sz="800" b="1">
                  <a:latin typeface="游ゴシック" panose="020B0400000000000000" pitchFamily="50" charset="-128"/>
                  <a:ea typeface="游ゴシック" panose="020B0400000000000000" pitchFamily="50" charset="-128"/>
                </a:rPr>
                <a:t>評価</a:t>
              </a:r>
            </a:p>
          </p:txBody>
        </p:sp>
      </p:grpSp>
      <p:sp>
        <p:nvSpPr>
          <p:cNvPr id="20" name="テキスト ボックス 19">
            <a:extLst>
              <a:ext uri="{FF2B5EF4-FFF2-40B4-BE49-F238E27FC236}">
                <a16:creationId xmlns:a16="http://schemas.microsoft.com/office/drawing/2014/main" id="{6C48D51E-CB3C-7CD0-027D-04461405E786}"/>
              </a:ext>
            </a:extLst>
          </p:cNvPr>
          <p:cNvSpPr txBox="1"/>
          <p:nvPr/>
        </p:nvSpPr>
        <p:spPr>
          <a:xfrm>
            <a:off x="1205192" y="6636702"/>
            <a:ext cx="9731900" cy="230832"/>
          </a:xfrm>
          <a:prstGeom prst="rect">
            <a:avLst/>
          </a:prstGeom>
          <a:noFill/>
        </p:spPr>
        <p:txBody>
          <a:bodyPr wrap="square" rtlCol="0">
            <a:spAutoFit/>
          </a:bodyPr>
          <a:lstStyle/>
          <a:p>
            <a:r>
              <a:rPr lang="ja-JP" altLang="en-US" sz="900">
                <a:solidFill>
                  <a:srgbClr val="FF0000"/>
                </a:solidFill>
                <a:latin typeface="游ゴシック" panose="020B0400000000000000" pitchFamily="50" charset="-128"/>
                <a:ea typeface="游ゴシック" panose="020B0400000000000000" pitchFamily="50" charset="-128"/>
              </a:rPr>
              <a:t>（</a:t>
            </a:r>
            <a:r>
              <a:rPr lang="en-US" altLang="ja-JP" sz="900">
                <a:solidFill>
                  <a:srgbClr val="FF0000"/>
                </a:solidFill>
                <a:latin typeface="游ゴシック" panose="020B0400000000000000" pitchFamily="50" charset="-128"/>
                <a:ea typeface="游ゴシック" panose="020B0400000000000000" pitchFamily="50" charset="-128"/>
              </a:rPr>
              <a:t>※</a:t>
            </a:r>
            <a:r>
              <a:rPr lang="ja-JP" altLang="en-US" sz="900">
                <a:solidFill>
                  <a:srgbClr val="FF0000"/>
                </a:solidFill>
                <a:latin typeface="游ゴシック" panose="020B0400000000000000" pitchFamily="50" charset="-128"/>
                <a:ea typeface="游ゴシック" panose="020B0400000000000000" pitchFamily="50" charset="-128"/>
              </a:rPr>
              <a:t>）一定の条件の下で、サービス利用開始翌月までにデータ提出することとしても差し支えない。ただし、その場合は利用開始月は該当の加算は算定できないこととする。</a:t>
            </a:r>
          </a:p>
        </p:txBody>
      </p:sp>
      <p:sp>
        <p:nvSpPr>
          <p:cNvPr id="51" name="楕円 50">
            <a:extLst>
              <a:ext uri="{FF2B5EF4-FFF2-40B4-BE49-F238E27FC236}">
                <a16:creationId xmlns:a16="http://schemas.microsoft.com/office/drawing/2014/main" id="{4B444FE4-2CAC-7747-5C21-4753A9087B66}"/>
              </a:ext>
            </a:extLst>
          </p:cNvPr>
          <p:cNvSpPr>
            <a:spLocks noChangeAspect="1"/>
          </p:cNvSpPr>
          <p:nvPr/>
        </p:nvSpPr>
        <p:spPr>
          <a:xfrm>
            <a:off x="3472665" y="5635613"/>
            <a:ext cx="468450" cy="4684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５月分</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データ提出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87" name="楕円 86">
            <a:extLst>
              <a:ext uri="{FF2B5EF4-FFF2-40B4-BE49-F238E27FC236}">
                <a16:creationId xmlns:a16="http://schemas.microsoft.com/office/drawing/2014/main" id="{79E20F25-6544-C52D-312A-15012D894885}"/>
              </a:ext>
            </a:extLst>
          </p:cNvPr>
          <p:cNvSpPr>
            <a:spLocks noChangeAspect="1"/>
          </p:cNvSpPr>
          <p:nvPr/>
        </p:nvSpPr>
        <p:spPr>
          <a:xfrm>
            <a:off x="6781987" y="5644869"/>
            <a:ext cx="468000" cy="46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00" b="1">
                <a:solidFill>
                  <a:schemeClr val="tx1"/>
                </a:solidFill>
                <a:latin typeface="游ゴシック" panose="020B0400000000000000" pitchFamily="50" charset="-128"/>
                <a:ea typeface="游ゴシック" panose="020B0400000000000000" pitchFamily="50" charset="-128"/>
              </a:rPr>
              <a:t>８月分</a:t>
            </a:r>
            <a:endParaRPr lang="en-US" altLang="ja-JP" sz="1000" b="1">
              <a:solidFill>
                <a:schemeClr val="tx1"/>
              </a:solidFill>
              <a:latin typeface="游ゴシック" panose="020B0400000000000000" pitchFamily="50" charset="-128"/>
              <a:ea typeface="游ゴシック" panose="020B0400000000000000" pitchFamily="50" charset="-128"/>
            </a:endParaRPr>
          </a:p>
          <a:p>
            <a:pPr algn="ctr"/>
            <a:r>
              <a:rPr lang="ja-JP" altLang="en-US" sz="1000" b="1">
                <a:solidFill>
                  <a:schemeClr val="tx1"/>
                </a:solidFill>
                <a:latin typeface="游ゴシック" panose="020B0400000000000000" pitchFamily="50" charset="-128"/>
                <a:ea typeface="游ゴシック" panose="020B0400000000000000" pitchFamily="50" charset="-128"/>
              </a:rPr>
              <a:t>データ提出</a:t>
            </a:r>
            <a:endParaRPr lang="en-US" altLang="ja-JP" sz="1000" b="1">
              <a:solidFill>
                <a:schemeClr val="tx1"/>
              </a:solidFill>
              <a:latin typeface="游ゴシック" panose="020B0400000000000000" pitchFamily="50" charset="-128"/>
              <a:ea typeface="游ゴシック" panose="020B0400000000000000" pitchFamily="50" charset="-128"/>
            </a:endParaRPr>
          </a:p>
        </p:txBody>
      </p:sp>
      <p:sp>
        <p:nvSpPr>
          <p:cNvPr id="64" name="矢印: 左右 63">
            <a:extLst>
              <a:ext uri="{FF2B5EF4-FFF2-40B4-BE49-F238E27FC236}">
                <a16:creationId xmlns:a16="http://schemas.microsoft.com/office/drawing/2014/main" id="{ECFC4AAF-2276-A841-7ED9-70CF4A0C6A23}"/>
              </a:ext>
            </a:extLst>
          </p:cNvPr>
          <p:cNvSpPr/>
          <p:nvPr/>
        </p:nvSpPr>
        <p:spPr>
          <a:xfrm>
            <a:off x="2613270" y="5716935"/>
            <a:ext cx="798207" cy="301989"/>
          </a:xfrm>
          <a:prstGeom prst="leftRightArrow">
            <a:avLst>
              <a:gd name="adj1" fmla="val 43839"/>
              <a:gd name="adj2" fmla="val 50000"/>
            </a:avLst>
          </a:prstGeom>
          <a:solidFill>
            <a:srgbClr val="FFE5FF">
              <a:alpha val="56863"/>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900" b="1">
                <a:solidFill>
                  <a:srgbClr val="FF0000"/>
                </a:solidFill>
                <a:latin typeface="游ゴシック" panose="020B0400000000000000" pitchFamily="50" charset="-128"/>
                <a:ea typeface="游ゴシック" panose="020B0400000000000000" pitchFamily="50" charset="-128"/>
              </a:rPr>
              <a:t>※</a:t>
            </a:r>
            <a:r>
              <a:rPr lang="ja-JP" altLang="en-US" sz="900" b="1">
                <a:solidFill>
                  <a:srgbClr val="FF0000"/>
                </a:solidFill>
                <a:latin typeface="游ゴシック" panose="020B0400000000000000" pitchFamily="50" charset="-128"/>
                <a:ea typeface="游ゴシック" panose="020B0400000000000000" pitchFamily="50" charset="-128"/>
              </a:rPr>
              <a:t>猶予期間</a:t>
            </a:r>
          </a:p>
        </p:txBody>
      </p:sp>
      <p:sp>
        <p:nvSpPr>
          <p:cNvPr id="9" name="テキスト ボックス 8">
            <a:extLst>
              <a:ext uri="{FF2B5EF4-FFF2-40B4-BE49-F238E27FC236}">
                <a16:creationId xmlns:a16="http://schemas.microsoft.com/office/drawing/2014/main" id="{91E53FA3-3213-9B5D-2DF4-A34F3285DC56}"/>
              </a:ext>
            </a:extLst>
          </p:cNvPr>
          <p:cNvSpPr txBox="1"/>
          <p:nvPr/>
        </p:nvSpPr>
        <p:spPr>
          <a:xfrm>
            <a:off x="8778631" y="49574"/>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8070882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3"/>
          <p:cNvSpPr txBox="1">
            <a:spLocks noChangeArrowheads="1"/>
          </p:cNvSpPr>
          <p:nvPr/>
        </p:nvSpPr>
        <p:spPr bwMode="auto">
          <a:xfrm>
            <a:off x="1143000" y="72000"/>
            <a:ext cx="9906000" cy="395020"/>
          </a:xfrm>
          <a:prstGeom prst="rect">
            <a:avLst/>
          </a:prstGeom>
          <a:noFill/>
          <a:ln w="9525">
            <a:noFill/>
            <a:miter lim="800000"/>
            <a:headEnd/>
            <a:tailEnd/>
          </a:ln>
          <a:effectLst/>
        </p:spPr>
        <p:txBody>
          <a:bodyPr wrap="square" lIns="83077" tIns="43200" rIns="83077" bIns="43200" anchor="ctr" anchorCtr="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612879" eaLnBrk="1" fontAlgn="base" hangingPunct="1">
              <a:spcBef>
                <a:spcPct val="0"/>
              </a:spcBef>
              <a:spcAft>
                <a:spcPct val="0"/>
              </a:spcAft>
              <a:defRPr/>
            </a:pPr>
            <a:r>
              <a:rPr lang="en-US" altLang="ja-JP" sz="2000" b="1" dirty="0">
                <a:solidFill>
                  <a:prstClr val="black"/>
                </a:solidFill>
                <a:latin typeface="游ゴシック" panose="020B0400000000000000" pitchFamily="50" charset="-128"/>
                <a:ea typeface="游ゴシック" panose="020B0400000000000000" pitchFamily="50" charset="-128"/>
              </a:rPr>
              <a:t>LIFE</a:t>
            </a:r>
            <a:r>
              <a:rPr lang="ja-JP" altLang="en-US" sz="2000" b="1" dirty="0">
                <a:solidFill>
                  <a:prstClr val="black"/>
                </a:solidFill>
                <a:latin typeface="游ゴシック" panose="020B0400000000000000" pitchFamily="50" charset="-128"/>
                <a:ea typeface="游ゴシック" panose="020B0400000000000000" pitchFamily="50" charset="-128"/>
              </a:rPr>
              <a:t>のフィードバック見直しイメージ（事業所フィードバック）</a:t>
            </a:r>
            <a:endParaRPr lang="en-US" altLang="ja-JP" sz="2000" b="1" dirty="0">
              <a:solidFill>
                <a:prstClr val="black"/>
              </a:solidFill>
              <a:latin typeface="游ゴシック" panose="020B0400000000000000" pitchFamily="50" charset="-128"/>
              <a:ea typeface="游ゴシック" panose="020B0400000000000000" pitchFamily="50" charset="-128"/>
            </a:endParaRPr>
          </a:p>
        </p:txBody>
      </p:sp>
      <p:cxnSp>
        <p:nvCxnSpPr>
          <p:cNvPr id="3" name="直線コネクタ 2">
            <a:extLst>
              <a:ext uri="{FF2B5EF4-FFF2-40B4-BE49-F238E27FC236}">
                <a16:creationId xmlns:a16="http://schemas.microsoft.com/office/drawing/2014/main" id="{B741B9C5-2D63-FA7E-6493-7726261960D9}"/>
              </a:ext>
            </a:extLst>
          </p:cNvPr>
          <p:cNvCxnSpPr>
            <a:cxnSpLocks/>
          </p:cNvCxnSpPr>
          <p:nvPr/>
        </p:nvCxnSpPr>
        <p:spPr>
          <a:xfrm>
            <a:off x="783000" y="540000"/>
            <a:ext cx="10620000" cy="0"/>
          </a:xfrm>
          <a:prstGeom prst="line">
            <a:avLst/>
          </a:prstGeom>
          <a:ln w="38100">
            <a:solidFill>
              <a:srgbClr val="005CAF"/>
            </a:solidFill>
          </a:ln>
        </p:spPr>
        <p:style>
          <a:lnRef idx="1">
            <a:schemeClr val="accent1"/>
          </a:lnRef>
          <a:fillRef idx="0">
            <a:schemeClr val="accent1"/>
          </a:fillRef>
          <a:effectRef idx="0">
            <a:schemeClr val="accent1"/>
          </a:effectRef>
          <a:fontRef idx="minor">
            <a:schemeClr val="tx1"/>
          </a:fontRef>
        </p:style>
      </p:cxnSp>
      <p:grpSp>
        <p:nvGrpSpPr>
          <p:cNvPr id="379" name="グループ化 378">
            <a:extLst>
              <a:ext uri="{FF2B5EF4-FFF2-40B4-BE49-F238E27FC236}">
                <a16:creationId xmlns:a16="http://schemas.microsoft.com/office/drawing/2014/main" id="{A44418A5-4A0C-A1CD-B65A-29E64E9D5436}"/>
              </a:ext>
            </a:extLst>
          </p:cNvPr>
          <p:cNvGrpSpPr/>
          <p:nvPr/>
        </p:nvGrpSpPr>
        <p:grpSpPr>
          <a:xfrm>
            <a:off x="1304218" y="718748"/>
            <a:ext cx="9527005" cy="6067252"/>
            <a:chOff x="273666" y="867859"/>
            <a:chExt cx="9387825" cy="5922283"/>
          </a:xfrm>
        </p:grpSpPr>
        <p:sp>
          <p:nvSpPr>
            <p:cNvPr id="195" name="正方形/長方形 194">
              <a:extLst>
                <a:ext uri="{FF2B5EF4-FFF2-40B4-BE49-F238E27FC236}">
                  <a16:creationId xmlns:a16="http://schemas.microsoft.com/office/drawing/2014/main" id="{113E0D26-C205-79AC-ADEF-50663E42B7B1}"/>
                </a:ext>
              </a:extLst>
            </p:cNvPr>
            <p:cNvSpPr/>
            <p:nvPr/>
          </p:nvSpPr>
          <p:spPr>
            <a:xfrm>
              <a:off x="273666" y="867859"/>
              <a:ext cx="9332088" cy="5202741"/>
            </a:xfrm>
            <a:prstGeom prst="rect">
              <a:avLst/>
            </a:prstGeom>
            <a:solidFill>
              <a:srgbClr val="FFFFFF">
                <a:lumMod val="9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96" name="正方形/長方形 195">
              <a:extLst>
                <a:ext uri="{FF2B5EF4-FFF2-40B4-BE49-F238E27FC236}">
                  <a16:creationId xmlns:a16="http://schemas.microsoft.com/office/drawing/2014/main" id="{A9E0F60A-8726-F141-9AFB-057C5802C133}"/>
                </a:ext>
              </a:extLst>
            </p:cNvPr>
            <p:cNvSpPr/>
            <p:nvPr/>
          </p:nvSpPr>
          <p:spPr>
            <a:xfrm>
              <a:off x="2509582" y="1251168"/>
              <a:ext cx="1635681" cy="42320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97" name="正方形/長方形 196">
              <a:extLst>
                <a:ext uri="{FF2B5EF4-FFF2-40B4-BE49-F238E27FC236}">
                  <a16:creationId xmlns:a16="http://schemas.microsoft.com/office/drawing/2014/main" id="{13F51C51-DC31-9660-D206-D6B543ABFB4B}"/>
                </a:ext>
              </a:extLst>
            </p:cNvPr>
            <p:cNvSpPr/>
            <p:nvPr/>
          </p:nvSpPr>
          <p:spPr>
            <a:xfrm>
              <a:off x="461443" y="954071"/>
              <a:ext cx="3708000" cy="216000"/>
            </a:xfrm>
            <a:prstGeom prst="rect">
              <a:avLst/>
            </a:prstGeom>
            <a:solidFill>
              <a:srgbClr val="005CAF"/>
            </a:solidFill>
            <a:ln w="12700" cap="flat" cmpd="sng" algn="ctr">
              <a:noFill/>
              <a:prstDash val="solid"/>
              <a:miter lim="800000"/>
            </a:ln>
            <a:effectLst/>
          </p:spPr>
          <p:txBody>
            <a:bodyPr rtlCol="0" anchor="ctr"/>
            <a:lstStyle/>
            <a:p>
              <a:pPr algn="ctr" defTabSz="457200">
                <a:defRPr/>
              </a:pPr>
              <a:r>
                <a:rPr kumimoji="0" lang="ja-JP" altLang="en-US" sz="1200" b="1" kern="0">
                  <a:solidFill>
                    <a:srgbClr val="FFFFFF"/>
                  </a:solidFill>
                  <a:latin typeface="Segoe UI"/>
                  <a:ea typeface="メイリオ"/>
                </a:rPr>
                <a:t>基本情報</a:t>
              </a:r>
            </a:p>
          </p:txBody>
        </p:sp>
        <p:sp>
          <p:nvSpPr>
            <p:cNvPr id="198" name="矢印: 下 197">
              <a:extLst>
                <a:ext uri="{FF2B5EF4-FFF2-40B4-BE49-F238E27FC236}">
                  <a16:creationId xmlns:a16="http://schemas.microsoft.com/office/drawing/2014/main" id="{348510F7-73C0-167C-89DE-CC4B74F991ED}"/>
                </a:ext>
              </a:extLst>
            </p:cNvPr>
            <p:cNvSpPr/>
            <p:nvPr/>
          </p:nvSpPr>
          <p:spPr>
            <a:xfrm>
              <a:off x="4401573" y="6080425"/>
              <a:ext cx="1187745" cy="222437"/>
            </a:xfrm>
            <a:prstGeom prst="downArrow">
              <a:avLst/>
            </a:prstGeom>
            <a:solidFill>
              <a:srgbClr val="000000">
                <a:lumMod val="50000"/>
                <a:lumOff val="50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99" name="正方形/長方形 198">
              <a:extLst>
                <a:ext uri="{FF2B5EF4-FFF2-40B4-BE49-F238E27FC236}">
                  <a16:creationId xmlns:a16="http://schemas.microsoft.com/office/drawing/2014/main" id="{36FF4993-6042-8355-650D-1B26BD3FA5B2}"/>
                </a:ext>
              </a:extLst>
            </p:cNvPr>
            <p:cNvSpPr/>
            <p:nvPr/>
          </p:nvSpPr>
          <p:spPr>
            <a:xfrm>
              <a:off x="329403" y="6322142"/>
              <a:ext cx="9332088" cy="468000"/>
            </a:xfrm>
            <a:prstGeom prst="rect">
              <a:avLst/>
            </a:prstGeom>
            <a:solidFill>
              <a:srgbClr val="FFFFFF"/>
            </a:solidFill>
            <a:ln w="19050" cap="flat" cmpd="sng" algn="ctr">
              <a:solidFill>
                <a:srgbClr val="005CAF"/>
              </a:solidFill>
              <a:prstDash val="solid"/>
              <a:miter lim="800000"/>
            </a:ln>
            <a:effectLst/>
          </p:spPr>
          <p:txBody>
            <a:bodyPr rtlCol="0" anchor="ctr"/>
            <a:lstStyle/>
            <a:p>
              <a:pPr algn="ctr" defTabSz="457200">
                <a:defRPr/>
              </a:pPr>
              <a:r>
                <a:rPr kumimoji="0" lang="ja-JP" altLang="en-US" sz="1200" kern="0">
                  <a:solidFill>
                    <a:srgbClr val="005CAF"/>
                  </a:solidFill>
                  <a:latin typeface="Segoe UI"/>
                  <a:ea typeface="メイリオ"/>
                </a:rPr>
                <a:t>各施設・事業所において実施した取組と、</a:t>
              </a:r>
              <a:r>
                <a:rPr kumimoji="0" lang="en-US" altLang="ja-JP" sz="1200" kern="0">
                  <a:solidFill>
                    <a:srgbClr val="005CAF"/>
                  </a:solidFill>
                  <a:latin typeface="Segoe UI"/>
                  <a:ea typeface="メイリオ"/>
                </a:rPr>
                <a:t>LIFE</a:t>
              </a:r>
              <a:r>
                <a:rPr kumimoji="0" lang="ja-JP" altLang="en-US" sz="1200" kern="0">
                  <a:solidFill>
                    <a:srgbClr val="005CAF"/>
                  </a:solidFill>
                  <a:latin typeface="Segoe UI"/>
                  <a:ea typeface="メイリオ"/>
                </a:rPr>
                <a:t>データの時系列変化や全国の同じような利用者との比較を組み合わせて検討することで、</a:t>
              </a:r>
              <a:endParaRPr kumimoji="0" lang="en-US" altLang="ja-JP" sz="1200" kern="0">
                <a:solidFill>
                  <a:srgbClr val="005CAF"/>
                </a:solidFill>
                <a:latin typeface="Segoe UI"/>
                <a:ea typeface="メイリオ"/>
              </a:endParaRPr>
            </a:p>
            <a:p>
              <a:pPr algn="ctr" defTabSz="457200">
                <a:defRPr/>
              </a:pPr>
              <a:r>
                <a:rPr kumimoji="0" lang="ja-JP" altLang="en-US" sz="1200" kern="0">
                  <a:solidFill>
                    <a:srgbClr val="005CAF"/>
                  </a:solidFill>
                  <a:latin typeface="Segoe UI"/>
                  <a:ea typeface="メイリオ"/>
                </a:rPr>
                <a:t>取組の効果や自施設・事業所の特徴の把握へ活用</a:t>
              </a:r>
            </a:p>
          </p:txBody>
        </p:sp>
        <p:sp>
          <p:nvSpPr>
            <p:cNvPr id="200" name="テキスト ボックス 199">
              <a:extLst>
                <a:ext uri="{FF2B5EF4-FFF2-40B4-BE49-F238E27FC236}">
                  <a16:creationId xmlns:a16="http://schemas.microsoft.com/office/drawing/2014/main" id="{BA5B21B6-E072-1EA0-D95A-6DFF2A712E43}"/>
                </a:ext>
              </a:extLst>
            </p:cNvPr>
            <p:cNvSpPr txBox="1"/>
            <p:nvPr/>
          </p:nvSpPr>
          <p:spPr>
            <a:xfrm flipH="1">
              <a:off x="2527165" y="1265838"/>
              <a:ext cx="1122333"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Meiryo UI" panose="020B0604030504040204" pitchFamily="50" charset="-128"/>
                  <a:ea typeface="Meiryo UI" panose="020B0604030504040204" pitchFamily="50" charset="-128"/>
                </a:rPr>
                <a:t>平均要介護度</a:t>
              </a:r>
            </a:p>
          </p:txBody>
        </p:sp>
        <p:sp>
          <p:nvSpPr>
            <p:cNvPr id="201" name="テキスト ボックス 200">
              <a:extLst>
                <a:ext uri="{FF2B5EF4-FFF2-40B4-BE49-F238E27FC236}">
                  <a16:creationId xmlns:a16="http://schemas.microsoft.com/office/drawing/2014/main" id="{A6AC7956-BDA4-5B83-3268-E4D696F2DBFF}"/>
                </a:ext>
              </a:extLst>
            </p:cNvPr>
            <p:cNvSpPr txBox="1"/>
            <p:nvPr/>
          </p:nvSpPr>
          <p:spPr>
            <a:xfrm flipH="1">
              <a:off x="3123250" y="1382336"/>
              <a:ext cx="1000281" cy="276999"/>
            </a:xfrm>
            <a:prstGeom prst="rect">
              <a:avLst/>
            </a:prstGeom>
            <a:noFill/>
          </p:spPr>
          <p:txBody>
            <a:bodyPr wrap="square" rtlCol="0">
              <a:spAutoFit/>
            </a:bodyPr>
            <a:lstStyle/>
            <a:p>
              <a:pPr algn="ctr" defTabSz="457200">
                <a:spcAft>
                  <a:spcPts val="600"/>
                </a:spcAft>
                <a:buClr>
                  <a:srgbClr val="103185"/>
                </a:buClr>
              </a:pPr>
              <a:r>
                <a:rPr lang="ja-JP" altLang="en-US" sz="1200">
                  <a:solidFill>
                    <a:srgbClr val="000000"/>
                  </a:solidFill>
                  <a:latin typeface="Segoe UI"/>
                  <a:ea typeface="メイリオ"/>
                </a:rPr>
                <a:t>４</a:t>
              </a:r>
              <a:r>
                <a:rPr lang="en-US" altLang="ja-JP" sz="1200">
                  <a:solidFill>
                    <a:srgbClr val="000000"/>
                  </a:solidFill>
                  <a:latin typeface="Segoe UI"/>
                  <a:ea typeface="メイリオ"/>
                </a:rPr>
                <a:t>.</a:t>
              </a:r>
              <a:r>
                <a:rPr lang="ja-JP" altLang="en-US" sz="1200">
                  <a:solidFill>
                    <a:srgbClr val="000000"/>
                  </a:solidFill>
                  <a:latin typeface="Segoe UI"/>
                  <a:ea typeface="メイリオ"/>
                </a:rPr>
                <a:t>２</a:t>
              </a:r>
              <a:endParaRPr lang="en-US" altLang="ja-JP" sz="1200">
                <a:solidFill>
                  <a:srgbClr val="000000"/>
                </a:solidFill>
                <a:latin typeface="Segoe UI"/>
                <a:ea typeface="メイリオ"/>
              </a:endParaRPr>
            </a:p>
          </p:txBody>
        </p:sp>
        <p:sp>
          <p:nvSpPr>
            <p:cNvPr id="202" name="正方形/長方形 201">
              <a:extLst>
                <a:ext uri="{FF2B5EF4-FFF2-40B4-BE49-F238E27FC236}">
                  <a16:creationId xmlns:a16="http://schemas.microsoft.com/office/drawing/2014/main" id="{3CF37BFB-A5A4-5B41-9B3F-1BD3CF9ACC7D}"/>
                </a:ext>
              </a:extLst>
            </p:cNvPr>
            <p:cNvSpPr/>
            <p:nvPr/>
          </p:nvSpPr>
          <p:spPr>
            <a:xfrm>
              <a:off x="461443" y="1251168"/>
              <a:ext cx="1991742" cy="42320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03" name="正方形/長方形 202">
              <a:extLst>
                <a:ext uri="{FF2B5EF4-FFF2-40B4-BE49-F238E27FC236}">
                  <a16:creationId xmlns:a16="http://schemas.microsoft.com/office/drawing/2014/main" id="{6A7209BC-0158-2CEA-6A51-6389EFA7AA48}"/>
                </a:ext>
              </a:extLst>
            </p:cNvPr>
            <p:cNvSpPr/>
            <p:nvPr/>
          </p:nvSpPr>
          <p:spPr>
            <a:xfrm>
              <a:off x="461443" y="1776787"/>
              <a:ext cx="8964000" cy="216000"/>
            </a:xfrm>
            <a:prstGeom prst="rect">
              <a:avLst/>
            </a:prstGeom>
            <a:solidFill>
              <a:srgbClr val="005CAF"/>
            </a:solidFill>
            <a:ln w="12700" cap="flat" cmpd="sng" algn="ctr">
              <a:noFill/>
              <a:prstDash val="solid"/>
              <a:miter lim="800000"/>
            </a:ln>
            <a:effectLst/>
          </p:spPr>
          <p:txBody>
            <a:bodyPr rtlCol="0" anchor="ctr"/>
            <a:lstStyle/>
            <a:p>
              <a:pPr algn="ctr" defTabSz="457200">
                <a:defRPr/>
              </a:pPr>
              <a:r>
                <a:rPr kumimoji="0" lang="en-US" altLang="ja-JP" sz="1200" b="1" kern="0">
                  <a:solidFill>
                    <a:srgbClr val="FFFFFF"/>
                  </a:solidFill>
                  <a:latin typeface="Segoe UI"/>
                  <a:ea typeface="メイリオ"/>
                </a:rPr>
                <a:t>ADL</a:t>
              </a:r>
              <a:r>
                <a:rPr kumimoji="0" lang="ja-JP" altLang="en-US" sz="1200" b="1" kern="0">
                  <a:solidFill>
                    <a:srgbClr val="FFFFFF"/>
                  </a:solidFill>
                  <a:latin typeface="Segoe UI"/>
                  <a:ea typeface="メイリオ"/>
                </a:rPr>
                <a:t>（</a:t>
              </a:r>
              <a:r>
                <a:rPr kumimoji="0" lang="en-US" altLang="ja-JP" sz="1200" b="1" kern="0">
                  <a:solidFill>
                    <a:srgbClr val="FFFFFF"/>
                  </a:solidFill>
                  <a:latin typeface="Segoe UI"/>
                  <a:ea typeface="メイリオ"/>
                </a:rPr>
                <a:t>Barthel Index</a:t>
              </a:r>
              <a:r>
                <a:rPr kumimoji="0" lang="ja-JP" altLang="en-US" sz="1200" b="1" kern="0">
                  <a:solidFill>
                    <a:srgbClr val="FFFFFF"/>
                  </a:solidFill>
                  <a:latin typeface="Segoe UI"/>
                  <a:ea typeface="メイリオ"/>
                </a:rPr>
                <a:t>）の状況</a:t>
              </a:r>
            </a:p>
          </p:txBody>
        </p:sp>
        <p:sp>
          <p:nvSpPr>
            <p:cNvPr id="204" name="正方形/長方形 203">
              <a:extLst>
                <a:ext uri="{FF2B5EF4-FFF2-40B4-BE49-F238E27FC236}">
                  <a16:creationId xmlns:a16="http://schemas.microsoft.com/office/drawing/2014/main" id="{F7393634-F309-5FFC-8240-AF79F49EEE15}"/>
                </a:ext>
              </a:extLst>
            </p:cNvPr>
            <p:cNvSpPr/>
            <p:nvPr/>
          </p:nvSpPr>
          <p:spPr>
            <a:xfrm>
              <a:off x="461444" y="2060922"/>
              <a:ext cx="4373018" cy="175185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05" name="テキスト ボックス 204">
              <a:extLst>
                <a:ext uri="{FF2B5EF4-FFF2-40B4-BE49-F238E27FC236}">
                  <a16:creationId xmlns:a16="http://schemas.microsoft.com/office/drawing/2014/main" id="{B48BCFF7-E8AE-D954-8B64-42ABCCBD42D9}"/>
                </a:ext>
              </a:extLst>
            </p:cNvPr>
            <p:cNvSpPr txBox="1"/>
            <p:nvPr/>
          </p:nvSpPr>
          <p:spPr>
            <a:xfrm flipH="1">
              <a:off x="479027" y="2075592"/>
              <a:ext cx="900000" cy="225317"/>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Segoe UI"/>
                  <a:ea typeface="メイリオ"/>
                </a:rPr>
                <a:t>合計点の推移</a:t>
              </a:r>
              <a:endParaRPr lang="ja-JP" altLang="en-US" sz="900">
                <a:solidFill>
                  <a:srgbClr val="000000"/>
                </a:solidFill>
                <a:latin typeface="Meiryo UI" panose="020B0604030504040204" pitchFamily="50" charset="-128"/>
                <a:ea typeface="Meiryo UI" panose="020B0604030504040204" pitchFamily="50" charset="-128"/>
              </a:endParaRPr>
            </a:p>
          </p:txBody>
        </p:sp>
        <p:pic>
          <p:nvPicPr>
            <p:cNvPr id="206" name="図 205">
              <a:extLst>
                <a:ext uri="{FF2B5EF4-FFF2-40B4-BE49-F238E27FC236}">
                  <a16:creationId xmlns:a16="http://schemas.microsoft.com/office/drawing/2014/main" id="{0AC20C89-A024-8038-F7A1-CBBBE830FD75}"/>
                </a:ext>
              </a:extLst>
            </p:cNvPr>
            <p:cNvPicPr>
              <a:picLocks noChangeAspect="1"/>
            </p:cNvPicPr>
            <p:nvPr/>
          </p:nvPicPr>
          <p:blipFill rotWithShape="1">
            <a:blip r:embed="rId2"/>
            <a:srcRect t="7119"/>
            <a:stretch/>
          </p:blipFill>
          <p:spPr>
            <a:xfrm>
              <a:off x="664188" y="2300341"/>
              <a:ext cx="2865872" cy="1380775"/>
            </a:xfrm>
            <a:prstGeom prst="rect">
              <a:avLst/>
            </a:prstGeom>
          </p:spPr>
        </p:pic>
        <p:sp>
          <p:nvSpPr>
            <p:cNvPr id="207" name="正方形/長方形 206">
              <a:extLst>
                <a:ext uri="{FF2B5EF4-FFF2-40B4-BE49-F238E27FC236}">
                  <a16:creationId xmlns:a16="http://schemas.microsoft.com/office/drawing/2014/main" id="{D3B9ADCE-0718-8898-54F7-A4AB993BA0B5}"/>
                </a:ext>
              </a:extLst>
            </p:cNvPr>
            <p:cNvSpPr/>
            <p:nvPr/>
          </p:nvSpPr>
          <p:spPr>
            <a:xfrm>
              <a:off x="1827102" y="2300341"/>
              <a:ext cx="270022" cy="9511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08" name="正方形/長方形 207">
              <a:extLst>
                <a:ext uri="{FF2B5EF4-FFF2-40B4-BE49-F238E27FC236}">
                  <a16:creationId xmlns:a16="http://schemas.microsoft.com/office/drawing/2014/main" id="{FD811B46-70CA-FE47-0DCF-C87A4E7D8D0E}"/>
                </a:ext>
              </a:extLst>
            </p:cNvPr>
            <p:cNvSpPr/>
            <p:nvPr/>
          </p:nvSpPr>
          <p:spPr>
            <a:xfrm>
              <a:off x="2352735" y="2300341"/>
              <a:ext cx="270022" cy="9511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09" name="テキスト ボックス 208">
              <a:extLst>
                <a:ext uri="{FF2B5EF4-FFF2-40B4-BE49-F238E27FC236}">
                  <a16:creationId xmlns:a16="http://schemas.microsoft.com/office/drawing/2014/main" id="{6D6D1437-1CDC-3577-07EE-EBA664543F83}"/>
                </a:ext>
              </a:extLst>
            </p:cNvPr>
            <p:cNvSpPr txBox="1"/>
            <p:nvPr/>
          </p:nvSpPr>
          <p:spPr>
            <a:xfrm>
              <a:off x="1890286" y="2177252"/>
              <a:ext cx="721506"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全国（平均値）</a:t>
              </a:r>
            </a:p>
          </p:txBody>
        </p:sp>
        <p:sp>
          <p:nvSpPr>
            <p:cNvPr id="210" name="テキスト ボックス 209">
              <a:extLst>
                <a:ext uri="{FF2B5EF4-FFF2-40B4-BE49-F238E27FC236}">
                  <a16:creationId xmlns:a16="http://schemas.microsoft.com/office/drawing/2014/main" id="{C6886B9F-37D1-FA8A-8F6E-53EA3A2DCB6B}"/>
                </a:ext>
              </a:extLst>
            </p:cNvPr>
            <p:cNvSpPr txBox="1"/>
            <p:nvPr/>
          </p:nvSpPr>
          <p:spPr>
            <a:xfrm>
              <a:off x="1354901" y="2187266"/>
              <a:ext cx="721506"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自施設・事業所</a:t>
              </a:r>
            </a:p>
          </p:txBody>
        </p:sp>
        <p:sp>
          <p:nvSpPr>
            <p:cNvPr id="211" name="テキスト ボックス 210">
              <a:extLst>
                <a:ext uri="{FF2B5EF4-FFF2-40B4-BE49-F238E27FC236}">
                  <a16:creationId xmlns:a16="http://schemas.microsoft.com/office/drawing/2014/main" id="{658DE17F-2FF5-BC68-F281-1309956C82DD}"/>
                </a:ext>
              </a:extLst>
            </p:cNvPr>
            <p:cNvSpPr txBox="1"/>
            <p:nvPr/>
          </p:nvSpPr>
          <p:spPr>
            <a:xfrm>
              <a:off x="3597999" y="2565949"/>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都道府県</a:t>
              </a:r>
            </a:p>
          </p:txBody>
        </p:sp>
        <p:grpSp>
          <p:nvGrpSpPr>
            <p:cNvPr id="212" name="グループ化 211">
              <a:extLst>
                <a:ext uri="{FF2B5EF4-FFF2-40B4-BE49-F238E27FC236}">
                  <a16:creationId xmlns:a16="http://schemas.microsoft.com/office/drawing/2014/main" id="{1674B651-BA41-D37A-775C-EBEA476E2746}"/>
                </a:ext>
              </a:extLst>
            </p:cNvPr>
            <p:cNvGrpSpPr/>
            <p:nvPr/>
          </p:nvGrpSpPr>
          <p:grpSpPr>
            <a:xfrm>
              <a:off x="3795581" y="2753979"/>
              <a:ext cx="687291" cy="124620"/>
              <a:chOff x="6110654" y="3449320"/>
              <a:chExt cx="1283677" cy="232757"/>
            </a:xfrm>
          </p:grpSpPr>
          <p:sp>
            <p:nvSpPr>
              <p:cNvPr id="213" name="正方形/長方形 212">
                <a:extLst>
                  <a:ext uri="{FF2B5EF4-FFF2-40B4-BE49-F238E27FC236}">
                    <a16:creationId xmlns:a16="http://schemas.microsoft.com/office/drawing/2014/main" id="{7877B03E-A37A-8C78-30F7-386C5FD3753A}"/>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14" name="二等辺三角形 213">
                <a:extLst>
                  <a:ext uri="{FF2B5EF4-FFF2-40B4-BE49-F238E27FC236}">
                    <a16:creationId xmlns:a16="http://schemas.microsoft.com/office/drawing/2014/main" id="{662BBCE5-5FA2-8C1E-FCC4-3CECAE5E151A}"/>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15" name="テキスト ボックス 214">
              <a:extLst>
                <a:ext uri="{FF2B5EF4-FFF2-40B4-BE49-F238E27FC236}">
                  <a16:creationId xmlns:a16="http://schemas.microsoft.com/office/drawing/2014/main" id="{35AD3B09-ED26-7015-E95C-E80DA7F772EA}"/>
                </a:ext>
              </a:extLst>
            </p:cNvPr>
            <p:cNvSpPr txBox="1"/>
            <p:nvPr/>
          </p:nvSpPr>
          <p:spPr>
            <a:xfrm>
              <a:off x="3597999" y="2921170"/>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事業所規模</a:t>
              </a:r>
            </a:p>
          </p:txBody>
        </p:sp>
        <p:grpSp>
          <p:nvGrpSpPr>
            <p:cNvPr id="216" name="グループ化 215">
              <a:extLst>
                <a:ext uri="{FF2B5EF4-FFF2-40B4-BE49-F238E27FC236}">
                  <a16:creationId xmlns:a16="http://schemas.microsoft.com/office/drawing/2014/main" id="{526F84BE-E4C0-117B-9CC5-BAAA4FA59116}"/>
                </a:ext>
              </a:extLst>
            </p:cNvPr>
            <p:cNvGrpSpPr/>
            <p:nvPr/>
          </p:nvGrpSpPr>
          <p:grpSpPr>
            <a:xfrm>
              <a:off x="3795581" y="3109200"/>
              <a:ext cx="687291" cy="124620"/>
              <a:chOff x="6110654" y="3449320"/>
              <a:chExt cx="1283677" cy="232757"/>
            </a:xfrm>
          </p:grpSpPr>
          <p:sp>
            <p:nvSpPr>
              <p:cNvPr id="217" name="正方形/長方形 216">
                <a:extLst>
                  <a:ext uri="{FF2B5EF4-FFF2-40B4-BE49-F238E27FC236}">
                    <a16:creationId xmlns:a16="http://schemas.microsoft.com/office/drawing/2014/main" id="{BEE17AB3-97E2-58BE-F5D9-D1E2C8790FA8}"/>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18" name="二等辺三角形 217">
                <a:extLst>
                  <a:ext uri="{FF2B5EF4-FFF2-40B4-BE49-F238E27FC236}">
                    <a16:creationId xmlns:a16="http://schemas.microsoft.com/office/drawing/2014/main" id="{6673BBE5-7535-8A0A-06E7-B30BCB6814C0}"/>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19" name="テキスト ボックス 218">
              <a:extLst>
                <a:ext uri="{FF2B5EF4-FFF2-40B4-BE49-F238E27FC236}">
                  <a16:creationId xmlns:a16="http://schemas.microsoft.com/office/drawing/2014/main" id="{A6BD16A6-A79F-19B4-E15E-4FBABE486E9B}"/>
                </a:ext>
              </a:extLst>
            </p:cNvPr>
            <p:cNvSpPr txBox="1"/>
            <p:nvPr/>
          </p:nvSpPr>
          <p:spPr>
            <a:xfrm>
              <a:off x="3597999" y="3322508"/>
              <a:ext cx="117980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平均要介護度</a:t>
              </a:r>
            </a:p>
          </p:txBody>
        </p:sp>
        <p:grpSp>
          <p:nvGrpSpPr>
            <p:cNvPr id="220" name="グループ化 219">
              <a:extLst>
                <a:ext uri="{FF2B5EF4-FFF2-40B4-BE49-F238E27FC236}">
                  <a16:creationId xmlns:a16="http://schemas.microsoft.com/office/drawing/2014/main" id="{30CA623F-A752-89F6-0BD3-4EA435963CE5}"/>
                </a:ext>
              </a:extLst>
            </p:cNvPr>
            <p:cNvGrpSpPr/>
            <p:nvPr/>
          </p:nvGrpSpPr>
          <p:grpSpPr>
            <a:xfrm>
              <a:off x="3795581" y="3510538"/>
              <a:ext cx="687291" cy="124620"/>
              <a:chOff x="6110654" y="3449320"/>
              <a:chExt cx="1283677" cy="232757"/>
            </a:xfrm>
          </p:grpSpPr>
          <p:sp>
            <p:nvSpPr>
              <p:cNvPr id="221" name="正方形/長方形 220">
                <a:extLst>
                  <a:ext uri="{FF2B5EF4-FFF2-40B4-BE49-F238E27FC236}">
                    <a16:creationId xmlns:a16="http://schemas.microsoft.com/office/drawing/2014/main" id="{0B02E1E7-B96F-E4EB-E226-A3B2DBDD84EA}"/>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22" name="二等辺三角形 221">
                <a:extLst>
                  <a:ext uri="{FF2B5EF4-FFF2-40B4-BE49-F238E27FC236}">
                    <a16:creationId xmlns:a16="http://schemas.microsoft.com/office/drawing/2014/main" id="{2749C301-491D-5D91-BCB0-802375AE1C51}"/>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23" name="正方形/長方形 222">
              <a:extLst>
                <a:ext uri="{FF2B5EF4-FFF2-40B4-BE49-F238E27FC236}">
                  <a16:creationId xmlns:a16="http://schemas.microsoft.com/office/drawing/2014/main" id="{7995D484-084A-F7D6-9B3D-7E48490654E4}"/>
                </a:ext>
              </a:extLst>
            </p:cNvPr>
            <p:cNvSpPr/>
            <p:nvPr/>
          </p:nvSpPr>
          <p:spPr>
            <a:xfrm>
              <a:off x="5033599" y="2060922"/>
              <a:ext cx="4373018" cy="175185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24" name="テキスト ボックス 223">
              <a:extLst>
                <a:ext uri="{FF2B5EF4-FFF2-40B4-BE49-F238E27FC236}">
                  <a16:creationId xmlns:a16="http://schemas.microsoft.com/office/drawing/2014/main" id="{3447064B-EAAE-02D7-D5E4-982AB847086A}"/>
                </a:ext>
              </a:extLst>
            </p:cNvPr>
            <p:cNvSpPr txBox="1"/>
            <p:nvPr/>
          </p:nvSpPr>
          <p:spPr>
            <a:xfrm flipH="1">
              <a:off x="5051182" y="2075592"/>
              <a:ext cx="1188000" cy="225317"/>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Segoe UI"/>
                  <a:ea typeface="メイリオ"/>
                </a:rPr>
                <a:t>合計点の位置比較</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225" name="正方形/長方形 224">
              <a:extLst>
                <a:ext uri="{FF2B5EF4-FFF2-40B4-BE49-F238E27FC236}">
                  <a16:creationId xmlns:a16="http://schemas.microsoft.com/office/drawing/2014/main" id="{8F6D27D5-4F33-1806-7CD3-46D879596F09}"/>
                </a:ext>
              </a:extLst>
            </p:cNvPr>
            <p:cNvSpPr/>
            <p:nvPr/>
          </p:nvSpPr>
          <p:spPr>
            <a:xfrm>
              <a:off x="6399257" y="2300341"/>
              <a:ext cx="270022" cy="9511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26" name="正方形/長方形 225">
              <a:extLst>
                <a:ext uri="{FF2B5EF4-FFF2-40B4-BE49-F238E27FC236}">
                  <a16:creationId xmlns:a16="http://schemas.microsoft.com/office/drawing/2014/main" id="{73F4E80D-7C8D-D42B-06A6-57BD2C754D04}"/>
                </a:ext>
              </a:extLst>
            </p:cNvPr>
            <p:cNvSpPr/>
            <p:nvPr/>
          </p:nvSpPr>
          <p:spPr>
            <a:xfrm>
              <a:off x="6924890" y="2300341"/>
              <a:ext cx="270022" cy="9511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27" name="テキスト ボックス 226">
              <a:extLst>
                <a:ext uri="{FF2B5EF4-FFF2-40B4-BE49-F238E27FC236}">
                  <a16:creationId xmlns:a16="http://schemas.microsoft.com/office/drawing/2014/main" id="{90699A4A-C6B5-61A6-317F-F5AF77A47F9F}"/>
                </a:ext>
              </a:extLst>
            </p:cNvPr>
            <p:cNvSpPr txBox="1"/>
            <p:nvPr/>
          </p:nvSpPr>
          <p:spPr>
            <a:xfrm>
              <a:off x="6497377" y="2100946"/>
              <a:ext cx="1020262"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自施設・事業所の位置</a:t>
              </a:r>
            </a:p>
          </p:txBody>
        </p:sp>
        <p:pic>
          <p:nvPicPr>
            <p:cNvPr id="228" name="図 227">
              <a:extLst>
                <a:ext uri="{FF2B5EF4-FFF2-40B4-BE49-F238E27FC236}">
                  <a16:creationId xmlns:a16="http://schemas.microsoft.com/office/drawing/2014/main" id="{724D7D9A-8D0C-D334-F4FC-B07966DB54B6}"/>
                </a:ext>
              </a:extLst>
            </p:cNvPr>
            <p:cNvPicPr>
              <a:picLocks noChangeAspect="1"/>
            </p:cNvPicPr>
            <p:nvPr/>
          </p:nvPicPr>
          <p:blipFill>
            <a:blip r:embed="rId3"/>
            <a:stretch>
              <a:fillRect/>
            </a:stretch>
          </p:blipFill>
          <p:spPr>
            <a:xfrm>
              <a:off x="5286952" y="2242736"/>
              <a:ext cx="2726836" cy="1494688"/>
            </a:xfrm>
            <a:prstGeom prst="rect">
              <a:avLst/>
            </a:prstGeom>
          </p:spPr>
        </p:pic>
        <p:sp>
          <p:nvSpPr>
            <p:cNvPr id="229" name="正方形/長方形 228">
              <a:extLst>
                <a:ext uri="{FF2B5EF4-FFF2-40B4-BE49-F238E27FC236}">
                  <a16:creationId xmlns:a16="http://schemas.microsoft.com/office/drawing/2014/main" id="{5225E927-56AB-55B3-0929-71A204143E43}"/>
                </a:ext>
              </a:extLst>
            </p:cNvPr>
            <p:cNvSpPr/>
            <p:nvPr/>
          </p:nvSpPr>
          <p:spPr>
            <a:xfrm>
              <a:off x="6386453" y="3356082"/>
              <a:ext cx="147815" cy="240147"/>
            </a:xfrm>
            <a:prstGeom prst="rect">
              <a:avLst/>
            </a:prstGeom>
            <a:solidFill>
              <a:srgbClr val="DB4D6D"/>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30" name="正方形/長方形 229">
              <a:extLst>
                <a:ext uri="{FF2B5EF4-FFF2-40B4-BE49-F238E27FC236}">
                  <a16:creationId xmlns:a16="http://schemas.microsoft.com/office/drawing/2014/main" id="{AC770B64-B2E8-F5E1-3DA7-2F960D2928FC}"/>
                </a:ext>
              </a:extLst>
            </p:cNvPr>
            <p:cNvSpPr/>
            <p:nvPr/>
          </p:nvSpPr>
          <p:spPr>
            <a:xfrm>
              <a:off x="6386453" y="2156592"/>
              <a:ext cx="252000" cy="54000"/>
            </a:xfrm>
            <a:prstGeom prst="rect">
              <a:avLst/>
            </a:prstGeom>
            <a:solidFill>
              <a:srgbClr val="FFFFFF"/>
            </a:solidFill>
            <a:ln w="19050" cap="flat" cmpd="sng" algn="ctr">
              <a:solidFill>
                <a:srgbClr val="DB4D6D"/>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31" name="正方形/長方形 230">
              <a:extLst>
                <a:ext uri="{FF2B5EF4-FFF2-40B4-BE49-F238E27FC236}">
                  <a16:creationId xmlns:a16="http://schemas.microsoft.com/office/drawing/2014/main" id="{E54C9A25-4AA6-55D4-E880-2D530F0903CC}"/>
                </a:ext>
              </a:extLst>
            </p:cNvPr>
            <p:cNvSpPr/>
            <p:nvPr/>
          </p:nvSpPr>
          <p:spPr>
            <a:xfrm>
              <a:off x="461443" y="3889020"/>
              <a:ext cx="5184000" cy="216000"/>
            </a:xfrm>
            <a:prstGeom prst="rect">
              <a:avLst/>
            </a:prstGeom>
            <a:solidFill>
              <a:srgbClr val="005CAF"/>
            </a:solidFill>
            <a:ln w="12700" cap="flat" cmpd="sng" algn="ctr">
              <a:noFill/>
              <a:prstDash val="solid"/>
              <a:miter lim="800000"/>
            </a:ln>
            <a:effectLst/>
          </p:spPr>
          <p:txBody>
            <a:bodyPr rtlCol="0" anchor="ctr"/>
            <a:lstStyle/>
            <a:p>
              <a:pPr algn="ctr" defTabSz="457200">
                <a:defRPr/>
              </a:pPr>
              <a:r>
                <a:rPr kumimoji="0" lang="ja-JP" altLang="en-US" sz="1200" b="1" kern="0">
                  <a:solidFill>
                    <a:srgbClr val="FFFFFF"/>
                  </a:solidFill>
                  <a:latin typeface="Segoe UI"/>
                  <a:ea typeface="メイリオ"/>
                </a:rPr>
                <a:t>栄養状態</a:t>
              </a:r>
            </a:p>
          </p:txBody>
        </p:sp>
        <p:sp>
          <p:nvSpPr>
            <p:cNvPr id="232" name="正方形/長方形 231">
              <a:extLst>
                <a:ext uri="{FF2B5EF4-FFF2-40B4-BE49-F238E27FC236}">
                  <a16:creationId xmlns:a16="http://schemas.microsoft.com/office/drawing/2014/main" id="{F4F2F22E-3668-FDB9-D964-1BFA2C22CB8C}"/>
                </a:ext>
              </a:extLst>
            </p:cNvPr>
            <p:cNvSpPr/>
            <p:nvPr/>
          </p:nvSpPr>
          <p:spPr>
            <a:xfrm>
              <a:off x="607325" y="2318817"/>
              <a:ext cx="371622" cy="1258603"/>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33" name="テキスト ボックス 232">
              <a:extLst>
                <a:ext uri="{FF2B5EF4-FFF2-40B4-BE49-F238E27FC236}">
                  <a16:creationId xmlns:a16="http://schemas.microsoft.com/office/drawing/2014/main" id="{74D134D6-3855-8E24-3023-805529970CA7}"/>
                </a:ext>
              </a:extLst>
            </p:cNvPr>
            <p:cNvSpPr txBox="1"/>
            <p:nvPr/>
          </p:nvSpPr>
          <p:spPr>
            <a:xfrm>
              <a:off x="723717" y="2305229"/>
              <a:ext cx="339736" cy="192873"/>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FFFFFF">
                      <a:lumMod val="65000"/>
                    </a:srgbClr>
                  </a:solidFill>
                  <a:latin typeface="Segoe UI"/>
                  <a:ea typeface="メイリオ"/>
                </a:rPr>
                <a:t>100</a:t>
              </a:r>
              <a:endParaRPr lang="ja-JP" altLang="en-US" sz="600">
                <a:solidFill>
                  <a:srgbClr val="FFFFFF">
                    <a:lumMod val="65000"/>
                  </a:srgbClr>
                </a:solidFill>
                <a:latin typeface="Segoe UI"/>
                <a:ea typeface="メイリオ"/>
              </a:endParaRPr>
            </a:p>
          </p:txBody>
        </p:sp>
        <p:sp>
          <p:nvSpPr>
            <p:cNvPr id="234" name="テキスト ボックス 233">
              <a:extLst>
                <a:ext uri="{FF2B5EF4-FFF2-40B4-BE49-F238E27FC236}">
                  <a16:creationId xmlns:a16="http://schemas.microsoft.com/office/drawing/2014/main" id="{CE6C759F-9E02-80D0-C8C8-0A0919258A1B}"/>
                </a:ext>
              </a:extLst>
            </p:cNvPr>
            <p:cNvSpPr txBox="1"/>
            <p:nvPr/>
          </p:nvSpPr>
          <p:spPr>
            <a:xfrm>
              <a:off x="723717" y="2646797"/>
              <a:ext cx="339736" cy="192873"/>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FFFFFF">
                      <a:lumMod val="65000"/>
                    </a:srgbClr>
                  </a:solidFill>
                  <a:latin typeface="Segoe UI"/>
                  <a:ea typeface="メイリオ"/>
                </a:rPr>
                <a:t>75</a:t>
              </a:r>
              <a:endParaRPr lang="ja-JP" altLang="en-US" sz="600">
                <a:solidFill>
                  <a:srgbClr val="FFFFFF">
                    <a:lumMod val="65000"/>
                  </a:srgbClr>
                </a:solidFill>
                <a:latin typeface="Segoe UI"/>
                <a:ea typeface="メイリオ"/>
              </a:endParaRPr>
            </a:p>
          </p:txBody>
        </p:sp>
        <p:sp>
          <p:nvSpPr>
            <p:cNvPr id="235" name="テキスト ボックス 234">
              <a:extLst>
                <a:ext uri="{FF2B5EF4-FFF2-40B4-BE49-F238E27FC236}">
                  <a16:creationId xmlns:a16="http://schemas.microsoft.com/office/drawing/2014/main" id="{7A39DE73-14D0-0CF2-FDDF-90537DE4A301}"/>
                </a:ext>
              </a:extLst>
            </p:cNvPr>
            <p:cNvSpPr txBox="1"/>
            <p:nvPr/>
          </p:nvSpPr>
          <p:spPr>
            <a:xfrm>
              <a:off x="723717" y="2988365"/>
              <a:ext cx="339736" cy="192873"/>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FFFFFF">
                      <a:lumMod val="65000"/>
                    </a:srgbClr>
                  </a:solidFill>
                  <a:latin typeface="Segoe UI"/>
                  <a:ea typeface="メイリオ"/>
                </a:rPr>
                <a:t>50</a:t>
              </a:r>
              <a:endParaRPr lang="ja-JP" altLang="en-US" sz="600">
                <a:solidFill>
                  <a:srgbClr val="FFFFFF">
                    <a:lumMod val="65000"/>
                  </a:srgbClr>
                </a:solidFill>
                <a:latin typeface="Segoe UI"/>
                <a:ea typeface="メイリオ"/>
              </a:endParaRPr>
            </a:p>
          </p:txBody>
        </p:sp>
        <p:grpSp>
          <p:nvGrpSpPr>
            <p:cNvPr id="236" name="グループ化 235">
              <a:extLst>
                <a:ext uri="{FF2B5EF4-FFF2-40B4-BE49-F238E27FC236}">
                  <a16:creationId xmlns:a16="http://schemas.microsoft.com/office/drawing/2014/main" id="{C1461C9C-398D-257F-F10F-FD720D29519D}"/>
                </a:ext>
              </a:extLst>
            </p:cNvPr>
            <p:cNvGrpSpPr/>
            <p:nvPr/>
          </p:nvGrpSpPr>
          <p:grpSpPr>
            <a:xfrm>
              <a:off x="8395325" y="2227165"/>
              <a:ext cx="687291" cy="124620"/>
              <a:chOff x="6110654" y="3449320"/>
              <a:chExt cx="1283677" cy="232757"/>
            </a:xfrm>
          </p:grpSpPr>
          <p:sp>
            <p:nvSpPr>
              <p:cNvPr id="237" name="正方形/長方形 236">
                <a:extLst>
                  <a:ext uri="{FF2B5EF4-FFF2-40B4-BE49-F238E27FC236}">
                    <a16:creationId xmlns:a16="http://schemas.microsoft.com/office/drawing/2014/main" id="{042BFFCD-BF36-CE74-0EC3-DEB9EAF25CCB}"/>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38" name="二等辺三角形 237">
                <a:extLst>
                  <a:ext uri="{FF2B5EF4-FFF2-40B4-BE49-F238E27FC236}">
                    <a16:creationId xmlns:a16="http://schemas.microsoft.com/office/drawing/2014/main" id="{CD9C102C-5403-69E8-0FB2-28DFA8BE7C5F}"/>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39" name="テキスト ボックス 238">
              <a:extLst>
                <a:ext uri="{FF2B5EF4-FFF2-40B4-BE49-F238E27FC236}">
                  <a16:creationId xmlns:a16="http://schemas.microsoft.com/office/drawing/2014/main" id="{7FE09DF5-990F-8CD4-7551-811F0135A1C6}"/>
                </a:ext>
              </a:extLst>
            </p:cNvPr>
            <p:cNvSpPr txBox="1"/>
            <p:nvPr/>
          </p:nvSpPr>
          <p:spPr>
            <a:xfrm>
              <a:off x="8205469" y="2068147"/>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表示時点</a:t>
              </a:r>
            </a:p>
          </p:txBody>
        </p:sp>
        <p:sp>
          <p:nvSpPr>
            <p:cNvPr id="240" name="吹き出し: 角を丸めた四角形 239">
              <a:extLst>
                <a:ext uri="{FF2B5EF4-FFF2-40B4-BE49-F238E27FC236}">
                  <a16:creationId xmlns:a16="http://schemas.microsoft.com/office/drawing/2014/main" id="{37959454-DED4-1CB8-DDB6-096F42626F62}"/>
                </a:ext>
              </a:extLst>
            </p:cNvPr>
            <p:cNvSpPr/>
            <p:nvPr/>
          </p:nvSpPr>
          <p:spPr>
            <a:xfrm>
              <a:off x="4370498" y="970973"/>
              <a:ext cx="3221743" cy="459700"/>
            </a:xfrm>
            <a:prstGeom prst="wedgeRoundRectCallout">
              <a:avLst>
                <a:gd name="adj1" fmla="val -38022"/>
                <a:gd name="adj2" fmla="val 72952"/>
                <a:gd name="adj3" fmla="val 16667"/>
              </a:avLst>
            </a:prstGeom>
            <a:solidFill>
              <a:srgbClr val="FFFFFF"/>
            </a:solidFill>
            <a:ln w="19050" cap="flat" cmpd="sng" algn="ctr">
              <a:solidFill>
                <a:srgbClr val="DB4D6D"/>
              </a:solidFill>
              <a:prstDash val="solid"/>
              <a:miter lim="800000"/>
            </a:ln>
            <a:effectLst/>
          </p:spPr>
          <p:txBody>
            <a:bodyPr wrap="square" rtlCol="0" anchor="ctr">
              <a:spAutoFit/>
            </a:bodyPr>
            <a:lstStyle/>
            <a:p>
              <a:pPr algn="ctr" defTabSz="457200">
                <a:defRPr/>
              </a:pPr>
              <a:r>
                <a:rPr kumimoji="0" lang="en-US" altLang="ja-JP" sz="1050" kern="0">
                  <a:solidFill>
                    <a:srgbClr val="DB4D6D"/>
                  </a:solidFill>
                  <a:latin typeface="Segoe UI"/>
                  <a:ea typeface="メイリオ"/>
                </a:rPr>
                <a:t>Excel</a:t>
              </a:r>
              <a:r>
                <a:rPr kumimoji="0" lang="ja-JP" altLang="en-US" sz="1050" kern="0">
                  <a:solidFill>
                    <a:srgbClr val="DB4D6D"/>
                  </a:solidFill>
                  <a:latin typeface="Segoe UI"/>
                  <a:ea typeface="メイリオ"/>
                </a:rPr>
                <a:t>形式ではなく、ブラウザ上で層別化等の</a:t>
              </a:r>
              <a:br>
                <a:rPr kumimoji="0" lang="en-US" altLang="ja-JP" sz="1050" kern="0">
                  <a:solidFill>
                    <a:srgbClr val="DB4D6D"/>
                  </a:solidFill>
                  <a:latin typeface="Segoe UI"/>
                  <a:ea typeface="メイリオ"/>
                </a:rPr>
              </a:br>
              <a:r>
                <a:rPr kumimoji="0" lang="ja-JP" altLang="en-US" sz="1050" kern="0">
                  <a:solidFill>
                    <a:srgbClr val="DB4D6D"/>
                  </a:solidFill>
                  <a:latin typeface="Segoe UI"/>
                  <a:ea typeface="メイリオ"/>
                </a:rPr>
                <a:t>設定を可能とすることで、操作性・視認性を向上</a:t>
              </a:r>
            </a:p>
          </p:txBody>
        </p:sp>
        <p:sp>
          <p:nvSpPr>
            <p:cNvPr id="241" name="テキスト ボックス 240">
              <a:extLst>
                <a:ext uri="{FF2B5EF4-FFF2-40B4-BE49-F238E27FC236}">
                  <a16:creationId xmlns:a16="http://schemas.microsoft.com/office/drawing/2014/main" id="{29965DA0-6195-3179-5057-EB845C489AC8}"/>
                </a:ext>
              </a:extLst>
            </p:cNvPr>
            <p:cNvSpPr txBox="1"/>
            <p:nvPr/>
          </p:nvSpPr>
          <p:spPr>
            <a:xfrm flipH="1">
              <a:off x="472793" y="1257281"/>
              <a:ext cx="799482"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Segoe UI"/>
                  <a:ea typeface="メイリオ"/>
                </a:rPr>
                <a:t>サービス</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242" name="正方形/長方形 241">
              <a:extLst>
                <a:ext uri="{FF2B5EF4-FFF2-40B4-BE49-F238E27FC236}">
                  <a16:creationId xmlns:a16="http://schemas.microsoft.com/office/drawing/2014/main" id="{2386156D-7B4D-6A77-13D1-15D50E9DB277}"/>
                </a:ext>
              </a:extLst>
            </p:cNvPr>
            <p:cNvSpPr/>
            <p:nvPr/>
          </p:nvSpPr>
          <p:spPr>
            <a:xfrm>
              <a:off x="461760" y="4187125"/>
              <a:ext cx="5183295" cy="1814128"/>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43" name="テキスト ボックス 242">
              <a:extLst>
                <a:ext uri="{FF2B5EF4-FFF2-40B4-BE49-F238E27FC236}">
                  <a16:creationId xmlns:a16="http://schemas.microsoft.com/office/drawing/2014/main" id="{EFDA986D-EE9A-D455-87CA-0B9ED1D50AA3}"/>
                </a:ext>
              </a:extLst>
            </p:cNvPr>
            <p:cNvSpPr txBox="1"/>
            <p:nvPr/>
          </p:nvSpPr>
          <p:spPr>
            <a:xfrm flipH="1">
              <a:off x="479342" y="4201795"/>
              <a:ext cx="1410944"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Meiryo UI" panose="020B0604030504040204" pitchFamily="50" charset="-128"/>
                  <a:ea typeface="Meiryo UI" panose="020B0604030504040204" pitchFamily="50" charset="-128"/>
                </a:rPr>
                <a:t>低栄養状態のリスクレベル</a:t>
              </a:r>
            </a:p>
          </p:txBody>
        </p:sp>
        <p:sp>
          <p:nvSpPr>
            <p:cNvPr id="244" name="テキスト ボックス 243">
              <a:extLst>
                <a:ext uri="{FF2B5EF4-FFF2-40B4-BE49-F238E27FC236}">
                  <a16:creationId xmlns:a16="http://schemas.microsoft.com/office/drawing/2014/main" id="{37F50682-D027-DF17-9F23-1346C1E214DB}"/>
                </a:ext>
              </a:extLst>
            </p:cNvPr>
            <p:cNvSpPr txBox="1"/>
            <p:nvPr/>
          </p:nvSpPr>
          <p:spPr>
            <a:xfrm rot="16200000">
              <a:off x="184929" y="5386763"/>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600">
                  <a:solidFill>
                    <a:srgbClr val="000000"/>
                  </a:solidFill>
                  <a:latin typeface="Segoe UI"/>
                  <a:ea typeface="メイリオ"/>
                </a:rPr>
                <a:t>全国</a:t>
              </a:r>
            </a:p>
          </p:txBody>
        </p:sp>
        <p:sp>
          <p:nvSpPr>
            <p:cNvPr id="245" name="テキスト ボックス 244">
              <a:extLst>
                <a:ext uri="{FF2B5EF4-FFF2-40B4-BE49-F238E27FC236}">
                  <a16:creationId xmlns:a16="http://schemas.microsoft.com/office/drawing/2014/main" id="{35546AD6-6F26-8D31-061D-5BF2177BBEE0}"/>
                </a:ext>
              </a:extLst>
            </p:cNvPr>
            <p:cNvSpPr txBox="1"/>
            <p:nvPr/>
          </p:nvSpPr>
          <p:spPr>
            <a:xfrm>
              <a:off x="484387" y="4549838"/>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4</a:t>
              </a:r>
              <a:r>
                <a:rPr lang="ja-JP" altLang="en-US" sz="600">
                  <a:solidFill>
                    <a:srgbClr val="000000"/>
                  </a:solidFill>
                  <a:latin typeface="Segoe UI"/>
                  <a:ea typeface="メイリオ"/>
                </a:rPr>
                <a:t>月</a:t>
              </a:r>
            </a:p>
          </p:txBody>
        </p:sp>
        <p:sp>
          <p:nvSpPr>
            <p:cNvPr id="246" name="テキスト ボックス 245">
              <a:extLst>
                <a:ext uri="{FF2B5EF4-FFF2-40B4-BE49-F238E27FC236}">
                  <a16:creationId xmlns:a16="http://schemas.microsoft.com/office/drawing/2014/main" id="{A519BD94-C7E1-336D-2269-2A5A10087F34}"/>
                </a:ext>
              </a:extLst>
            </p:cNvPr>
            <p:cNvSpPr txBox="1"/>
            <p:nvPr/>
          </p:nvSpPr>
          <p:spPr>
            <a:xfrm>
              <a:off x="484387" y="4757088"/>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7</a:t>
              </a:r>
              <a:r>
                <a:rPr lang="ja-JP" altLang="en-US" sz="600">
                  <a:solidFill>
                    <a:srgbClr val="000000"/>
                  </a:solidFill>
                  <a:latin typeface="Segoe UI"/>
                  <a:ea typeface="メイリオ"/>
                </a:rPr>
                <a:t>月</a:t>
              </a:r>
            </a:p>
          </p:txBody>
        </p:sp>
        <p:sp>
          <p:nvSpPr>
            <p:cNvPr id="247" name="テキスト ボックス 246">
              <a:extLst>
                <a:ext uri="{FF2B5EF4-FFF2-40B4-BE49-F238E27FC236}">
                  <a16:creationId xmlns:a16="http://schemas.microsoft.com/office/drawing/2014/main" id="{14A43C8E-FB94-1DCA-D034-0D11DA07BB14}"/>
                </a:ext>
              </a:extLst>
            </p:cNvPr>
            <p:cNvSpPr txBox="1"/>
            <p:nvPr/>
          </p:nvSpPr>
          <p:spPr>
            <a:xfrm rot="16200000">
              <a:off x="184929" y="4759696"/>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600">
                  <a:solidFill>
                    <a:srgbClr val="000000"/>
                  </a:solidFill>
                  <a:latin typeface="Segoe UI"/>
                  <a:ea typeface="メイリオ"/>
                </a:rPr>
                <a:t>自施設・事業所</a:t>
              </a:r>
            </a:p>
          </p:txBody>
        </p:sp>
        <p:sp>
          <p:nvSpPr>
            <p:cNvPr id="248" name="テキスト ボックス 247">
              <a:extLst>
                <a:ext uri="{FF2B5EF4-FFF2-40B4-BE49-F238E27FC236}">
                  <a16:creationId xmlns:a16="http://schemas.microsoft.com/office/drawing/2014/main" id="{54D2F601-FD2D-4BE6-AD12-2C928D3BFE08}"/>
                </a:ext>
              </a:extLst>
            </p:cNvPr>
            <p:cNvSpPr txBox="1"/>
            <p:nvPr/>
          </p:nvSpPr>
          <p:spPr>
            <a:xfrm>
              <a:off x="3431648" y="2435587"/>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全国値</a:t>
              </a:r>
            </a:p>
          </p:txBody>
        </p:sp>
        <p:sp>
          <p:nvSpPr>
            <p:cNvPr id="249" name="テキスト ボックス 248">
              <a:extLst>
                <a:ext uri="{FF2B5EF4-FFF2-40B4-BE49-F238E27FC236}">
                  <a16:creationId xmlns:a16="http://schemas.microsoft.com/office/drawing/2014/main" id="{6997F843-8C34-DF41-2061-745E3D01D491}"/>
                </a:ext>
              </a:extLst>
            </p:cNvPr>
            <p:cNvSpPr txBox="1"/>
            <p:nvPr/>
          </p:nvSpPr>
          <p:spPr>
            <a:xfrm>
              <a:off x="8199333" y="2596829"/>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都道府県</a:t>
              </a:r>
            </a:p>
          </p:txBody>
        </p:sp>
        <p:grpSp>
          <p:nvGrpSpPr>
            <p:cNvPr id="250" name="グループ化 249">
              <a:extLst>
                <a:ext uri="{FF2B5EF4-FFF2-40B4-BE49-F238E27FC236}">
                  <a16:creationId xmlns:a16="http://schemas.microsoft.com/office/drawing/2014/main" id="{9F644FD0-1C72-B2EB-CF05-8AC97B8ABF32}"/>
                </a:ext>
              </a:extLst>
            </p:cNvPr>
            <p:cNvGrpSpPr/>
            <p:nvPr/>
          </p:nvGrpSpPr>
          <p:grpSpPr>
            <a:xfrm>
              <a:off x="8395325" y="2767814"/>
              <a:ext cx="687291" cy="124620"/>
              <a:chOff x="6110654" y="3449320"/>
              <a:chExt cx="1283677" cy="232757"/>
            </a:xfrm>
          </p:grpSpPr>
          <p:sp>
            <p:nvSpPr>
              <p:cNvPr id="251" name="正方形/長方形 250">
                <a:extLst>
                  <a:ext uri="{FF2B5EF4-FFF2-40B4-BE49-F238E27FC236}">
                    <a16:creationId xmlns:a16="http://schemas.microsoft.com/office/drawing/2014/main" id="{C4EC7688-2006-3C52-BDAA-08D125056868}"/>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52" name="二等辺三角形 251">
                <a:extLst>
                  <a:ext uri="{FF2B5EF4-FFF2-40B4-BE49-F238E27FC236}">
                    <a16:creationId xmlns:a16="http://schemas.microsoft.com/office/drawing/2014/main" id="{0C5B7FD9-75CC-5BA4-E832-5B25175EF599}"/>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53" name="テキスト ボックス 252">
              <a:extLst>
                <a:ext uri="{FF2B5EF4-FFF2-40B4-BE49-F238E27FC236}">
                  <a16:creationId xmlns:a16="http://schemas.microsoft.com/office/drawing/2014/main" id="{30EDAEC5-CAA5-2997-287A-45F35D3B6701}"/>
                </a:ext>
              </a:extLst>
            </p:cNvPr>
            <p:cNvSpPr txBox="1"/>
            <p:nvPr/>
          </p:nvSpPr>
          <p:spPr>
            <a:xfrm>
              <a:off x="8199333" y="2896014"/>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事業所規模</a:t>
              </a:r>
            </a:p>
          </p:txBody>
        </p:sp>
        <p:grpSp>
          <p:nvGrpSpPr>
            <p:cNvPr id="254" name="グループ化 253">
              <a:extLst>
                <a:ext uri="{FF2B5EF4-FFF2-40B4-BE49-F238E27FC236}">
                  <a16:creationId xmlns:a16="http://schemas.microsoft.com/office/drawing/2014/main" id="{60966DC8-2808-76D3-60A7-828F0FFB6161}"/>
                </a:ext>
              </a:extLst>
            </p:cNvPr>
            <p:cNvGrpSpPr/>
            <p:nvPr/>
          </p:nvGrpSpPr>
          <p:grpSpPr>
            <a:xfrm>
              <a:off x="8395325" y="3084044"/>
              <a:ext cx="687291" cy="124620"/>
              <a:chOff x="6110654" y="3449320"/>
              <a:chExt cx="1283677" cy="232757"/>
            </a:xfrm>
          </p:grpSpPr>
          <p:sp>
            <p:nvSpPr>
              <p:cNvPr id="255" name="正方形/長方形 254">
                <a:extLst>
                  <a:ext uri="{FF2B5EF4-FFF2-40B4-BE49-F238E27FC236}">
                    <a16:creationId xmlns:a16="http://schemas.microsoft.com/office/drawing/2014/main" id="{801DFE62-D009-2B53-2436-6C429F1F0810}"/>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56" name="二等辺三角形 255">
                <a:extLst>
                  <a:ext uri="{FF2B5EF4-FFF2-40B4-BE49-F238E27FC236}">
                    <a16:creationId xmlns:a16="http://schemas.microsoft.com/office/drawing/2014/main" id="{3C9C358F-272C-DCBE-DF81-A0D40045A616}"/>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57" name="テキスト ボックス 256">
              <a:extLst>
                <a:ext uri="{FF2B5EF4-FFF2-40B4-BE49-F238E27FC236}">
                  <a16:creationId xmlns:a16="http://schemas.microsoft.com/office/drawing/2014/main" id="{97FD15BC-75DD-9C9C-0D7E-F3D8ACAF23A2}"/>
                </a:ext>
              </a:extLst>
            </p:cNvPr>
            <p:cNvSpPr txBox="1"/>
            <p:nvPr/>
          </p:nvSpPr>
          <p:spPr>
            <a:xfrm>
              <a:off x="8199333" y="3212357"/>
              <a:ext cx="117980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平均要介護度</a:t>
              </a:r>
            </a:p>
          </p:txBody>
        </p:sp>
        <p:grpSp>
          <p:nvGrpSpPr>
            <p:cNvPr id="258" name="グループ化 257">
              <a:extLst>
                <a:ext uri="{FF2B5EF4-FFF2-40B4-BE49-F238E27FC236}">
                  <a16:creationId xmlns:a16="http://schemas.microsoft.com/office/drawing/2014/main" id="{38884BD8-51D0-D502-027F-50F8EC53AF43}"/>
                </a:ext>
              </a:extLst>
            </p:cNvPr>
            <p:cNvGrpSpPr/>
            <p:nvPr/>
          </p:nvGrpSpPr>
          <p:grpSpPr>
            <a:xfrm>
              <a:off x="8395325" y="3400387"/>
              <a:ext cx="687291" cy="124620"/>
              <a:chOff x="6110654" y="3449320"/>
              <a:chExt cx="1283677" cy="232757"/>
            </a:xfrm>
          </p:grpSpPr>
          <p:sp>
            <p:nvSpPr>
              <p:cNvPr id="259" name="正方形/長方形 258">
                <a:extLst>
                  <a:ext uri="{FF2B5EF4-FFF2-40B4-BE49-F238E27FC236}">
                    <a16:creationId xmlns:a16="http://schemas.microsoft.com/office/drawing/2014/main" id="{0FB96137-1D58-CBBA-6C8C-14763396BFC8}"/>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60" name="二等辺三角形 259">
                <a:extLst>
                  <a:ext uri="{FF2B5EF4-FFF2-40B4-BE49-F238E27FC236}">
                    <a16:creationId xmlns:a16="http://schemas.microsoft.com/office/drawing/2014/main" id="{F24AF06E-0710-6700-5837-C74654E1E93C}"/>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61" name="テキスト ボックス 260">
              <a:extLst>
                <a:ext uri="{FF2B5EF4-FFF2-40B4-BE49-F238E27FC236}">
                  <a16:creationId xmlns:a16="http://schemas.microsoft.com/office/drawing/2014/main" id="{0D453C9F-8D07-57CD-2C7D-39DF9EBC9200}"/>
                </a:ext>
              </a:extLst>
            </p:cNvPr>
            <p:cNvSpPr txBox="1"/>
            <p:nvPr/>
          </p:nvSpPr>
          <p:spPr>
            <a:xfrm>
              <a:off x="8025355" y="2392941"/>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全国値</a:t>
              </a:r>
            </a:p>
          </p:txBody>
        </p:sp>
        <p:grpSp>
          <p:nvGrpSpPr>
            <p:cNvPr id="262" name="グループ化 261">
              <a:extLst>
                <a:ext uri="{FF2B5EF4-FFF2-40B4-BE49-F238E27FC236}">
                  <a16:creationId xmlns:a16="http://schemas.microsoft.com/office/drawing/2014/main" id="{8B4A50D1-E2E3-5A76-BB8A-7804137FDEA5}"/>
                </a:ext>
              </a:extLst>
            </p:cNvPr>
            <p:cNvGrpSpPr/>
            <p:nvPr/>
          </p:nvGrpSpPr>
          <p:grpSpPr>
            <a:xfrm>
              <a:off x="4786396" y="4926163"/>
              <a:ext cx="687291" cy="124620"/>
              <a:chOff x="6110654" y="3449320"/>
              <a:chExt cx="1283677" cy="232757"/>
            </a:xfrm>
          </p:grpSpPr>
          <p:sp>
            <p:nvSpPr>
              <p:cNvPr id="263" name="正方形/長方形 262">
                <a:extLst>
                  <a:ext uri="{FF2B5EF4-FFF2-40B4-BE49-F238E27FC236}">
                    <a16:creationId xmlns:a16="http://schemas.microsoft.com/office/drawing/2014/main" id="{25BF2D63-3DE5-8CD3-C13F-310587E970EE}"/>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64" name="二等辺三角形 263">
                <a:extLst>
                  <a:ext uri="{FF2B5EF4-FFF2-40B4-BE49-F238E27FC236}">
                    <a16:creationId xmlns:a16="http://schemas.microsoft.com/office/drawing/2014/main" id="{5E613624-E206-2A6B-8F40-9B067381CB11}"/>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nvGrpSpPr>
            <p:cNvPr id="265" name="グループ化 264">
              <a:extLst>
                <a:ext uri="{FF2B5EF4-FFF2-40B4-BE49-F238E27FC236}">
                  <a16:creationId xmlns:a16="http://schemas.microsoft.com/office/drawing/2014/main" id="{8F755789-2B20-2E11-3163-2D86AD33119C}"/>
                </a:ext>
              </a:extLst>
            </p:cNvPr>
            <p:cNvGrpSpPr/>
            <p:nvPr/>
          </p:nvGrpSpPr>
          <p:grpSpPr>
            <a:xfrm>
              <a:off x="4786396" y="5242393"/>
              <a:ext cx="687291" cy="124620"/>
              <a:chOff x="6110654" y="3449320"/>
              <a:chExt cx="1283677" cy="232757"/>
            </a:xfrm>
          </p:grpSpPr>
          <p:sp>
            <p:nvSpPr>
              <p:cNvPr id="266" name="正方形/長方形 265">
                <a:extLst>
                  <a:ext uri="{FF2B5EF4-FFF2-40B4-BE49-F238E27FC236}">
                    <a16:creationId xmlns:a16="http://schemas.microsoft.com/office/drawing/2014/main" id="{48C31EC2-223D-2460-019C-3111FCC8C8A7}"/>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67" name="二等辺三角形 266">
                <a:extLst>
                  <a:ext uri="{FF2B5EF4-FFF2-40B4-BE49-F238E27FC236}">
                    <a16:creationId xmlns:a16="http://schemas.microsoft.com/office/drawing/2014/main" id="{5AD8A204-1ABE-F059-1AE8-27674177A7F7}"/>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nvGrpSpPr>
            <p:cNvPr id="268" name="グループ化 267">
              <a:extLst>
                <a:ext uri="{FF2B5EF4-FFF2-40B4-BE49-F238E27FC236}">
                  <a16:creationId xmlns:a16="http://schemas.microsoft.com/office/drawing/2014/main" id="{998BFBAF-D189-3772-C02A-D796E9034EE7}"/>
                </a:ext>
              </a:extLst>
            </p:cNvPr>
            <p:cNvGrpSpPr/>
            <p:nvPr/>
          </p:nvGrpSpPr>
          <p:grpSpPr>
            <a:xfrm>
              <a:off x="4786396" y="5558736"/>
              <a:ext cx="687291" cy="124620"/>
              <a:chOff x="6110654" y="3449320"/>
              <a:chExt cx="1283677" cy="232757"/>
            </a:xfrm>
          </p:grpSpPr>
          <p:sp>
            <p:nvSpPr>
              <p:cNvPr id="269" name="正方形/長方形 268">
                <a:extLst>
                  <a:ext uri="{FF2B5EF4-FFF2-40B4-BE49-F238E27FC236}">
                    <a16:creationId xmlns:a16="http://schemas.microsoft.com/office/drawing/2014/main" id="{E64DBE9E-BD6C-DF4A-D69A-C70392A446A3}"/>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70" name="二等辺三角形 269">
                <a:extLst>
                  <a:ext uri="{FF2B5EF4-FFF2-40B4-BE49-F238E27FC236}">
                    <a16:creationId xmlns:a16="http://schemas.microsoft.com/office/drawing/2014/main" id="{3794C282-19C4-DAAB-A0DC-45DE169F53B3}"/>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71" name="吹き出し: 角を丸めた四角形 270">
              <a:extLst>
                <a:ext uri="{FF2B5EF4-FFF2-40B4-BE49-F238E27FC236}">
                  <a16:creationId xmlns:a16="http://schemas.microsoft.com/office/drawing/2014/main" id="{99473833-3DD3-B0CE-9311-C3E782EFD692}"/>
                </a:ext>
              </a:extLst>
            </p:cNvPr>
            <p:cNvSpPr/>
            <p:nvPr/>
          </p:nvSpPr>
          <p:spPr>
            <a:xfrm>
              <a:off x="6367645" y="1639201"/>
              <a:ext cx="3178182" cy="280928"/>
            </a:xfrm>
            <a:prstGeom prst="wedgeRoundRectCallout">
              <a:avLst>
                <a:gd name="adj1" fmla="val 3375"/>
                <a:gd name="adj2" fmla="val 86328"/>
                <a:gd name="adj3" fmla="val 16667"/>
              </a:avLst>
            </a:prstGeom>
            <a:solidFill>
              <a:srgbClr val="FFFFFF"/>
            </a:solidFill>
            <a:ln w="19050" cap="flat" cmpd="sng" algn="ctr">
              <a:solidFill>
                <a:srgbClr val="DB4D6D"/>
              </a:solidFill>
              <a:prstDash val="solid"/>
              <a:miter lim="800000"/>
            </a:ln>
            <a:effectLst/>
          </p:spPr>
          <p:txBody>
            <a:bodyPr wrap="square" rtlCol="0" anchor="ctr">
              <a:spAutoFit/>
            </a:bodyPr>
            <a:lstStyle/>
            <a:p>
              <a:pPr algn="ctr" defTabSz="457200">
                <a:defRPr/>
              </a:pPr>
              <a:r>
                <a:rPr kumimoji="0" lang="ja-JP" altLang="en-US" sz="1050" kern="0">
                  <a:solidFill>
                    <a:srgbClr val="DB4D6D"/>
                  </a:solidFill>
                  <a:latin typeface="Segoe UI"/>
                  <a:ea typeface="メイリオ"/>
                </a:rPr>
                <a:t>全国値に対する自施設・事業所の位置を参照可能</a:t>
              </a:r>
            </a:p>
          </p:txBody>
        </p:sp>
        <p:sp>
          <p:nvSpPr>
            <p:cNvPr id="272" name="テキスト ボックス 271">
              <a:extLst>
                <a:ext uri="{FF2B5EF4-FFF2-40B4-BE49-F238E27FC236}">
                  <a16:creationId xmlns:a16="http://schemas.microsoft.com/office/drawing/2014/main" id="{3A49D298-3AF7-806B-2241-A8ABB8B8DE62}"/>
                </a:ext>
              </a:extLst>
            </p:cNvPr>
            <p:cNvSpPr txBox="1"/>
            <p:nvPr/>
          </p:nvSpPr>
          <p:spPr>
            <a:xfrm>
              <a:off x="3523586" y="4319347"/>
              <a:ext cx="33833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低</a:t>
              </a:r>
            </a:p>
          </p:txBody>
        </p:sp>
        <p:sp>
          <p:nvSpPr>
            <p:cNvPr id="273" name="テキスト ボックス 272">
              <a:extLst>
                <a:ext uri="{FF2B5EF4-FFF2-40B4-BE49-F238E27FC236}">
                  <a16:creationId xmlns:a16="http://schemas.microsoft.com/office/drawing/2014/main" id="{58E26E5B-3A1C-7E4C-4175-93954313D389}"/>
                </a:ext>
              </a:extLst>
            </p:cNvPr>
            <p:cNvSpPr txBox="1"/>
            <p:nvPr/>
          </p:nvSpPr>
          <p:spPr>
            <a:xfrm>
              <a:off x="3908095" y="4319347"/>
              <a:ext cx="305201"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中</a:t>
              </a:r>
            </a:p>
          </p:txBody>
        </p:sp>
        <p:sp>
          <p:nvSpPr>
            <p:cNvPr id="274" name="テキスト ボックス 273">
              <a:extLst>
                <a:ext uri="{FF2B5EF4-FFF2-40B4-BE49-F238E27FC236}">
                  <a16:creationId xmlns:a16="http://schemas.microsoft.com/office/drawing/2014/main" id="{36B42963-EDC8-B9E4-F86B-34F2804130D4}"/>
                </a:ext>
              </a:extLst>
            </p:cNvPr>
            <p:cNvSpPr txBox="1"/>
            <p:nvPr/>
          </p:nvSpPr>
          <p:spPr>
            <a:xfrm>
              <a:off x="4288766" y="4319347"/>
              <a:ext cx="29279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高</a:t>
              </a:r>
            </a:p>
          </p:txBody>
        </p:sp>
        <p:sp>
          <p:nvSpPr>
            <p:cNvPr id="275" name="正方形/長方形 274">
              <a:extLst>
                <a:ext uri="{FF2B5EF4-FFF2-40B4-BE49-F238E27FC236}">
                  <a16:creationId xmlns:a16="http://schemas.microsoft.com/office/drawing/2014/main" id="{C8696F84-DFA4-9488-C6B5-AA7DF1FF9B8C}"/>
                </a:ext>
              </a:extLst>
            </p:cNvPr>
            <p:cNvSpPr/>
            <p:nvPr/>
          </p:nvSpPr>
          <p:spPr>
            <a:xfrm>
              <a:off x="3794105" y="4364605"/>
              <a:ext cx="108000" cy="108000"/>
            </a:xfrm>
            <a:prstGeom prst="rect">
              <a:avLst/>
            </a:prstGeom>
            <a:solidFill>
              <a:srgbClr val="F28D2A"/>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76" name="正方形/長方形 275">
              <a:extLst>
                <a:ext uri="{FF2B5EF4-FFF2-40B4-BE49-F238E27FC236}">
                  <a16:creationId xmlns:a16="http://schemas.microsoft.com/office/drawing/2014/main" id="{2E19C76D-B219-EDF3-CAF5-F4498E93441C}"/>
                </a:ext>
              </a:extLst>
            </p:cNvPr>
            <p:cNvSpPr/>
            <p:nvPr/>
          </p:nvSpPr>
          <p:spPr>
            <a:xfrm>
              <a:off x="4168575" y="4364605"/>
              <a:ext cx="108000" cy="108000"/>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77" name="正方形/長方形 276">
              <a:extLst>
                <a:ext uri="{FF2B5EF4-FFF2-40B4-BE49-F238E27FC236}">
                  <a16:creationId xmlns:a16="http://schemas.microsoft.com/office/drawing/2014/main" id="{26F8DFCE-CC46-FF7B-A4E7-AEFDCC9DBBFA}"/>
                </a:ext>
              </a:extLst>
            </p:cNvPr>
            <p:cNvSpPr/>
            <p:nvPr/>
          </p:nvSpPr>
          <p:spPr>
            <a:xfrm>
              <a:off x="3426163" y="4364605"/>
              <a:ext cx="108000" cy="108000"/>
            </a:xfrm>
            <a:prstGeom prst="rect">
              <a:avLst/>
            </a:prstGeom>
            <a:solidFill>
              <a:srgbClr val="4C77A6"/>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nvGrpSpPr>
            <p:cNvPr id="278" name="グループ化 277">
              <a:extLst>
                <a:ext uri="{FF2B5EF4-FFF2-40B4-BE49-F238E27FC236}">
                  <a16:creationId xmlns:a16="http://schemas.microsoft.com/office/drawing/2014/main" id="{0BBA95E2-1F80-8B2C-3867-AA2FBEACA13F}"/>
                </a:ext>
              </a:extLst>
            </p:cNvPr>
            <p:cNvGrpSpPr>
              <a:grpSpLocks noChangeAspect="1"/>
            </p:cNvGrpSpPr>
            <p:nvPr/>
          </p:nvGrpSpPr>
          <p:grpSpPr>
            <a:xfrm>
              <a:off x="1099518" y="1362319"/>
              <a:ext cx="1296000" cy="234990"/>
              <a:chOff x="6110654" y="3449320"/>
              <a:chExt cx="1283677" cy="232757"/>
            </a:xfrm>
          </p:grpSpPr>
          <p:sp>
            <p:nvSpPr>
              <p:cNvPr id="279" name="正方形/長方形 278">
                <a:extLst>
                  <a:ext uri="{FF2B5EF4-FFF2-40B4-BE49-F238E27FC236}">
                    <a16:creationId xmlns:a16="http://schemas.microsoft.com/office/drawing/2014/main" id="{428ECD9C-E6E9-9BBA-8E38-E156591DAA44}"/>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80" name="二等辺三角形 279">
                <a:extLst>
                  <a:ext uri="{FF2B5EF4-FFF2-40B4-BE49-F238E27FC236}">
                    <a16:creationId xmlns:a16="http://schemas.microsoft.com/office/drawing/2014/main" id="{1CED5EC0-B2EF-2E23-0880-73CD508F57FA}"/>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81" name="テキスト ボックス 280">
              <a:extLst>
                <a:ext uri="{FF2B5EF4-FFF2-40B4-BE49-F238E27FC236}">
                  <a16:creationId xmlns:a16="http://schemas.microsoft.com/office/drawing/2014/main" id="{CD7CBD78-1A80-3098-3AB7-734E21F515AC}"/>
                </a:ext>
              </a:extLst>
            </p:cNvPr>
            <p:cNvSpPr txBox="1"/>
            <p:nvPr/>
          </p:nvSpPr>
          <p:spPr>
            <a:xfrm flipH="1">
              <a:off x="1010442" y="1365644"/>
              <a:ext cx="1314674" cy="246221"/>
            </a:xfrm>
            <a:prstGeom prst="rect">
              <a:avLst/>
            </a:prstGeom>
            <a:noFill/>
          </p:spPr>
          <p:txBody>
            <a:bodyPr wrap="square" rtlCol="0">
              <a:spAutoFit/>
            </a:bodyPr>
            <a:lstStyle/>
            <a:p>
              <a:pPr algn="ctr" defTabSz="457200">
                <a:spcAft>
                  <a:spcPts val="600"/>
                </a:spcAft>
                <a:buClr>
                  <a:srgbClr val="103185"/>
                </a:buClr>
              </a:pPr>
              <a:r>
                <a:rPr lang="ja-JP" altLang="en-US" sz="1000">
                  <a:solidFill>
                    <a:srgbClr val="000000"/>
                  </a:solidFill>
                  <a:latin typeface="Segoe UI"/>
                  <a:ea typeface="メイリオ"/>
                </a:rPr>
                <a:t>介護老人福祉施設</a:t>
              </a:r>
              <a:endParaRPr lang="en-US" altLang="ja-JP" sz="1000">
                <a:solidFill>
                  <a:srgbClr val="000000"/>
                </a:solidFill>
                <a:latin typeface="Segoe UI"/>
                <a:ea typeface="メイリオ"/>
              </a:endParaRPr>
            </a:p>
          </p:txBody>
        </p:sp>
        <p:grpSp>
          <p:nvGrpSpPr>
            <p:cNvPr id="282" name="グループ化 281">
              <a:extLst>
                <a:ext uri="{FF2B5EF4-FFF2-40B4-BE49-F238E27FC236}">
                  <a16:creationId xmlns:a16="http://schemas.microsoft.com/office/drawing/2014/main" id="{552FABF3-660F-BC53-8AA0-FBF530F655F1}"/>
                </a:ext>
              </a:extLst>
            </p:cNvPr>
            <p:cNvGrpSpPr/>
            <p:nvPr/>
          </p:nvGrpSpPr>
          <p:grpSpPr>
            <a:xfrm>
              <a:off x="4758799" y="4348402"/>
              <a:ext cx="687291" cy="124620"/>
              <a:chOff x="6110654" y="3449320"/>
              <a:chExt cx="1283677" cy="232757"/>
            </a:xfrm>
          </p:grpSpPr>
          <p:sp>
            <p:nvSpPr>
              <p:cNvPr id="283" name="正方形/長方形 282">
                <a:extLst>
                  <a:ext uri="{FF2B5EF4-FFF2-40B4-BE49-F238E27FC236}">
                    <a16:creationId xmlns:a16="http://schemas.microsoft.com/office/drawing/2014/main" id="{0903B28D-F52A-324D-3E4D-9CDA47465044}"/>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84" name="二等辺三角形 283">
                <a:extLst>
                  <a:ext uri="{FF2B5EF4-FFF2-40B4-BE49-F238E27FC236}">
                    <a16:creationId xmlns:a16="http://schemas.microsoft.com/office/drawing/2014/main" id="{81C2CAA5-6287-982F-C450-05BAA50AD641}"/>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285" name="テキスト ボックス 284">
              <a:extLst>
                <a:ext uri="{FF2B5EF4-FFF2-40B4-BE49-F238E27FC236}">
                  <a16:creationId xmlns:a16="http://schemas.microsoft.com/office/drawing/2014/main" id="{D297D992-6F6E-9B8A-ED37-9B641D487BEC}"/>
                </a:ext>
              </a:extLst>
            </p:cNvPr>
            <p:cNvSpPr txBox="1"/>
            <p:nvPr/>
          </p:nvSpPr>
          <p:spPr>
            <a:xfrm>
              <a:off x="4568943" y="4189384"/>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表示時点</a:t>
              </a:r>
            </a:p>
          </p:txBody>
        </p:sp>
        <p:sp>
          <p:nvSpPr>
            <p:cNvPr id="286" name="正方形/長方形 285">
              <a:extLst>
                <a:ext uri="{FF2B5EF4-FFF2-40B4-BE49-F238E27FC236}">
                  <a16:creationId xmlns:a16="http://schemas.microsoft.com/office/drawing/2014/main" id="{4C0196AD-04CF-E800-AB73-949FF0AA2E42}"/>
                </a:ext>
              </a:extLst>
            </p:cNvPr>
            <p:cNvSpPr/>
            <p:nvPr/>
          </p:nvSpPr>
          <p:spPr>
            <a:xfrm>
              <a:off x="5768618" y="3889020"/>
              <a:ext cx="3636000" cy="216000"/>
            </a:xfrm>
            <a:prstGeom prst="rect">
              <a:avLst/>
            </a:prstGeom>
            <a:solidFill>
              <a:srgbClr val="005CAF"/>
            </a:solidFill>
            <a:ln w="12700" cap="flat" cmpd="sng" algn="ctr">
              <a:noFill/>
              <a:prstDash val="solid"/>
              <a:miter lim="800000"/>
            </a:ln>
            <a:effectLst/>
          </p:spPr>
          <p:txBody>
            <a:bodyPr rtlCol="0" anchor="ctr"/>
            <a:lstStyle/>
            <a:p>
              <a:pPr algn="ctr" defTabSz="457200">
                <a:defRPr/>
              </a:pPr>
              <a:r>
                <a:rPr kumimoji="0" lang="ja-JP" altLang="en-US" sz="1200" b="1" kern="0">
                  <a:solidFill>
                    <a:srgbClr val="FFFFFF"/>
                  </a:solidFill>
                  <a:latin typeface="Segoe UI"/>
                  <a:ea typeface="メイリオ"/>
                </a:rPr>
                <a:t>口腔の健康状態</a:t>
              </a:r>
            </a:p>
          </p:txBody>
        </p:sp>
        <p:sp>
          <p:nvSpPr>
            <p:cNvPr id="287" name="正方形/長方形 286">
              <a:extLst>
                <a:ext uri="{FF2B5EF4-FFF2-40B4-BE49-F238E27FC236}">
                  <a16:creationId xmlns:a16="http://schemas.microsoft.com/office/drawing/2014/main" id="{178C746D-4B65-3AD1-7706-87E28B9D6BD5}"/>
                </a:ext>
              </a:extLst>
            </p:cNvPr>
            <p:cNvSpPr/>
            <p:nvPr/>
          </p:nvSpPr>
          <p:spPr>
            <a:xfrm>
              <a:off x="5766754" y="4187124"/>
              <a:ext cx="3660174" cy="1818203"/>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nvGrpSpPr>
            <p:cNvPr id="288" name="グループ化 287">
              <a:extLst>
                <a:ext uri="{FF2B5EF4-FFF2-40B4-BE49-F238E27FC236}">
                  <a16:creationId xmlns:a16="http://schemas.microsoft.com/office/drawing/2014/main" id="{0BBB1832-96F5-BBDB-C257-3E91418D138D}"/>
                </a:ext>
              </a:extLst>
            </p:cNvPr>
            <p:cNvGrpSpPr/>
            <p:nvPr/>
          </p:nvGrpSpPr>
          <p:grpSpPr>
            <a:xfrm>
              <a:off x="5763918" y="4282055"/>
              <a:ext cx="2830750" cy="1723272"/>
              <a:chOff x="5950057" y="4224692"/>
              <a:chExt cx="2830750" cy="1723272"/>
            </a:xfrm>
          </p:grpSpPr>
          <p:pic>
            <p:nvPicPr>
              <p:cNvPr id="289" name="図 288">
                <a:extLst>
                  <a:ext uri="{FF2B5EF4-FFF2-40B4-BE49-F238E27FC236}">
                    <a16:creationId xmlns:a16="http://schemas.microsoft.com/office/drawing/2014/main" id="{FDA9235E-516B-8990-3CCF-F6CB2E258EA6}"/>
                  </a:ext>
                </a:extLst>
              </p:cNvPr>
              <p:cNvPicPr>
                <a:picLocks noChangeAspect="1"/>
              </p:cNvPicPr>
              <p:nvPr/>
            </p:nvPicPr>
            <p:blipFill rotWithShape="1">
              <a:blip r:embed="rId4"/>
              <a:srcRect l="41883" t="38615" r="46127" b="28139"/>
              <a:stretch/>
            </p:blipFill>
            <p:spPr>
              <a:xfrm>
                <a:off x="6407655" y="4353239"/>
                <a:ext cx="2120562" cy="1317883"/>
              </a:xfrm>
              <a:prstGeom prst="rect">
                <a:avLst/>
              </a:prstGeom>
            </p:spPr>
          </p:pic>
          <p:cxnSp>
            <p:nvCxnSpPr>
              <p:cNvPr id="290" name="直線コネクタ 289">
                <a:extLst>
                  <a:ext uri="{FF2B5EF4-FFF2-40B4-BE49-F238E27FC236}">
                    <a16:creationId xmlns:a16="http://schemas.microsoft.com/office/drawing/2014/main" id="{4E8359F0-A51B-76CE-9350-E6FA55621DB4}"/>
                  </a:ext>
                </a:extLst>
              </p:cNvPr>
              <p:cNvCxnSpPr>
                <a:cxnSpLocks/>
              </p:cNvCxnSpPr>
              <p:nvPr/>
            </p:nvCxnSpPr>
            <p:spPr>
              <a:xfrm>
                <a:off x="6290108" y="4327969"/>
                <a:ext cx="0" cy="1311632"/>
              </a:xfrm>
              <a:prstGeom prst="line">
                <a:avLst/>
              </a:prstGeom>
              <a:noFill/>
              <a:ln w="12700" cap="flat" cmpd="sng" algn="ctr">
                <a:solidFill>
                  <a:srgbClr val="FFFFFF">
                    <a:lumMod val="65000"/>
                  </a:srgbClr>
                </a:solidFill>
                <a:prstDash val="solid"/>
                <a:miter lim="800000"/>
              </a:ln>
              <a:effectLst/>
            </p:spPr>
          </p:cxnSp>
          <p:cxnSp>
            <p:nvCxnSpPr>
              <p:cNvPr id="291" name="直線コネクタ 290">
                <a:extLst>
                  <a:ext uri="{FF2B5EF4-FFF2-40B4-BE49-F238E27FC236}">
                    <a16:creationId xmlns:a16="http://schemas.microsoft.com/office/drawing/2014/main" id="{0F13D348-F07A-8053-5860-5A8586333F84}"/>
                  </a:ext>
                </a:extLst>
              </p:cNvPr>
              <p:cNvCxnSpPr>
                <a:cxnSpLocks/>
              </p:cNvCxnSpPr>
              <p:nvPr/>
            </p:nvCxnSpPr>
            <p:spPr>
              <a:xfrm>
                <a:off x="6290108" y="5618815"/>
                <a:ext cx="2461488" cy="0"/>
              </a:xfrm>
              <a:prstGeom prst="line">
                <a:avLst/>
              </a:prstGeom>
              <a:noFill/>
              <a:ln w="12700" cap="flat" cmpd="sng" algn="ctr">
                <a:solidFill>
                  <a:srgbClr val="FFFFFF">
                    <a:lumMod val="65000"/>
                  </a:srgbClr>
                </a:solidFill>
                <a:prstDash val="solid"/>
                <a:miter lim="800000"/>
              </a:ln>
              <a:effectLst/>
            </p:spPr>
          </p:cxnSp>
          <p:sp>
            <p:nvSpPr>
              <p:cNvPr id="292" name="正方形/長方形 291">
                <a:extLst>
                  <a:ext uri="{FF2B5EF4-FFF2-40B4-BE49-F238E27FC236}">
                    <a16:creationId xmlns:a16="http://schemas.microsoft.com/office/drawing/2014/main" id="{10DF3FC9-FABF-96E6-EEBC-2A069B7747A0}"/>
                  </a:ext>
                </a:extLst>
              </p:cNvPr>
              <p:cNvSpPr/>
              <p:nvPr/>
            </p:nvSpPr>
            <p:spPr>
              <a:xfrm>
                <a:off x="7854403" y="4339065"/>
                <a:ext cx="367422" cy="730443"/>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93" name="正方形/長方形 292">
                <a:extLst>
                  <a:ext uri="{FF2B5EF4-FFF2-40B4-BE49-F238E27FC236}">
                    <a16:creationId xmlns:a16="http://schemas.microsoft.com/office/drawing/2014/main" id="{FA15DF88-EAB1-ACAD-F311-D78734D6B229}"/>
                  </a:ext>
                </a:extLst>
              </p:cNvPr>
              <p:cNvSpPr/>
              <p:nvPr/>
            </p:nvSpPr>
            <p:spPr>
              <a:xfrm>
                <a:off x="6318656" y="4386794"/>
                <a:ext cx="508819" cy="62538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94" name="正方形/長方形 293">
                <a:extLst>
                  <a:ext uri="{FF2B5EF4-FFF2-40B4-BE49-F238E27FC236}">
                    <a16:creationId xmlns:a16="http://schemas.microsoft.com/office/drawing/2014/main" id="{DCE0B7C2-BF77-FEF5-653A-E8E50896F0AA}"/>
                  </a:ext>
                </a:extLst>
              </p:cNvPr>
              <p:cNvSpPr/>
              <p:nvPr/>
            </p:nvSpPr>
            <p:spPr>
              <a:xfrm>
                <a:off x="6793783" y="4986493"/>
                <a:ext cx="292151" cy="630390"/>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95" name="正方形/長方形 294">
                <a:extLst>
                  <a:ext uri="{FF2B5EF4-FFF2-40B4-BE49-F238E27FC236}">
                    <a16:creationId xmlns:a16="http://schemas.microsoft.com/office/drawing/2014/main" id="{3F09F0A3-074E-EA99-EE2D-ABD98B408DBC}"/>
                  </a:ext>
                </a:extLst>
              </p:cNvPr>
              <p:cNvSpPr/>
              <p:nvPr/>
            </p:nvSpPr>
            <p:spPr>
              <a:xfrm>
                <a:off x="6430723" y="5153886"/>
                <a:ext cx="274452" cy="458218"/>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96" name="正方形/長方形 295">
                <a:extLst>
                  <a:ext uri="{FF2B5EF4-FFF2-40B4-BE49-F238E27FC236}">
                    <a16:creationId xmlns:a16="http://schemas.microsoft.com/office/drawing/2014/main" id="{6358AD99-05B1-4BC4-D571-C1CC36680B12}"/>
                  </a:ext>
                </a:extLst>
              </p:cNvPr>
              <p:cNvSpPr/>
              <p:nvPr/>
            </p:nvSpPr>
            <p:spPr>
              <a:xfrm>
                <a:off x="7160280" y="4881659"/>
                <a:ext cx="274452" cy="730446"/>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97" name="正方形/長方形 296">
                <a:extLst>
                  <a:ext uri="{FF2B5EF4-FFF2-40B4-BE49-F238E27FC236}">
                    <a16:creationId xmlns:a16="http://schemas.microsoft.com/office/drawing/2014/main" id="{BFEE0A6B-CCBB-A387-B907-106ECFABEEC1}"/>
                  </a:ext>
                </a:extLst>
              </p:cNvPr>
              <p:cNvSpPr/>
              <p:nvPr/>
            </p:nvSpPr>
            <p:spPr>
              <a:xfrm>
                <a:off x="7877470" y="5071508"/>
                <a:ext cx="274452" cy="540595"/>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98" name="正方形/長方形 297">
                <a:extLst>
                  <a:ext uri="{FF2B5EF4-FFF2-40B4-BE49-F238E27FC236}">
                    <a16:creationId xmlns:a16="http://schemas.microsoft.com/office/drawing/2014/main" id="{C9B7A932-0B6E-A085-0963-A1F814EB2CAD}"/>
                  </a:ext>
                </a:extLst>
              </p:cNvPr>
              <p:cNvSpPr/>
              <p:nvPr/>
            </p:nvSpPr>
            <p:spPr>
              <a:xfrm>
                <a:off x="6328389" y="4873798"/>
                <a:ext cx="461155" cy="280088"/>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299" name="正方形/長方形 298">
                <a:extLst>
                  <a:ext uri="{FF2B5EF4-FFF2-40B4-BE49-F238E27FC236}">
                    <a16:creationId xmlns:a16="http://schemas.microsoft.com/office/drawing/2014/main" id="{9E47CD72-5ACC-E83F-2D3F-5CA99385AACE}"/>
                  </a:ext>
                </a:extLst>
              </p:cNvPr>
              <p:cNvSpPr/>
              <p:nvPr/>
            </p:nvSpPr>
            <p:spPr>
              <a:xfrm>
                <a:off x="7521461" y="4986493"/>
                <a:ext cx="285224" cy="630390"/>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00" name="正方形/長方形 299">
                <a:extLst>
                  <a:ext uri="{FF2B5EF4-FFF2-40B4-BE49-F238E27FC236}">
                    <a16:creationId xmlns:a16="http://schemas.microsoft.com/office/drawing/2014/main" id="{0B666A91-64BE-E00E-00C6-8D1CC32190FA}"/>
                  </a:ext>
                </a:extLst>
              </p:cNvPr>
              <p:cNvSpPr/>
              <p:nvPr/>
            </p:nvSpPr>
            <p:spPr>
              <a:xfrm>
                <a:off x="8238651" y="4986493"/>
                <a:ext cx="285224" cy="630390"/>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01" name="テキスト ボックス 300">
                <a:extLst>
                  <a:ext uri="{FF2B5EF4-FFF2-40B4-BE49-F238E27FC236}">
                    <a16:creationId xmlns:a16="http://schemas.microsoft.com/office/drawing/2014/main" id="{30D3BF7E-65EE-08BC-8197-70D2C1A16F75}"/>
                  </a:ext>
                </a:extLst>
              </p:cNvPr>
              <p:cNvSpPr txBox="1"/>
              <p:nvPr/>
            </p:nvSpPr>
            <p:spPr>
              <a:xfrm>
                <a:off x="6058057" y="5538344"/>
                <a:ext cx="288000" cy="188265"/>
              </a:xfrm>
              <a:prstGeom prst="rect">
                <a:avLst/>
              </a:prstGeom>
              <a:noFill/>
            </p:spPr>
            <p:txBody>
              <a:bodyPr wrap="square" rtlCol="0">
                <a:spAutoFit/>
              </a:bodyPr>
              <a:lstStyle/>
              <a:p>
                <a:pPr algn="r" defTabSz="457200">
                  <a:lnSpc>
                    <a:spcPct val="120000"/>
                  </a:lnSpc>
                  <a:spcAft>
                    <a:spcPts val="600"/>
                  </a:spcAft>
                  <a:buClr>
                    <a:srgbClr val="103185"/>
                  </a:buClr>
                  <a:defRPr/>
                </a:pPr>
                <a:r>
                  <a:rPr kumimoji="0" lang="en-US" altLang="ja-JP" sz="600" kern="0">
                    <a:solidFill>
                      <a:srgbClr val="000000"/>
                    </a:solidFill>
                    <a:latin typeface="Segoe UI"/>
                    <a:ea typeface="メイリオ"/>
                  </a:rPr>
                  <a:t>0%</a:t>
                </a:r>
                <a:endParaRPr kumimoji="0" lang="ja-JP" altLang="en-US" sz="600" kern="0">
                  <a:solidFill>
                    <a:srgbClr val="000000"/>
                  </a:solidFill>
                  <a:latin typeface="Segoe UI"/>
                  <a:ea typeface="メイリオ"/>
                </a:endParaRPr>
              </a:p>
            </p:txBody>
          </p:sp>
          <p:sp>
            <p:nvSpPr>
              <p:cNvPr id="302" name="テキスト ボックス 301">
                <a:extLst>
                  <a:ext uri="{FF2B5EF4-FFF2-40B4-BE49-F238E27FC236}">
                    <a16:creationId xmlns:a16="http://schemas.microsoft.com/office/drawing/2014/main" id="{E7CDD488-B713-0330-1EFF-CE6B13DBAC83}"/>
                  </a:ext>
                </a:extLst>
              </p:cNvPr>
              <p:cNvSpPr txBox="1"/>
              <p:nvPr/>
            </p:nvSpPr>
            <p:spPr>
              <a:xfrm>
                <a:off x="5950057" y="4234682"/>
                <a:ext cx="396000" cy="188265"/>
              </a:xfrm>
              <a:prstGeom prst="rect">
                <a:avLst/>
              </a:prstGeom>
              <a:noFill/>
            </p:spPr>
            <p:txBody>
              <a:bodyPr wrap="square" rtlCol="0">
                <a:spAutoFit/>
              </a:bodyPr>
              <a:lstStyle/>
              <a:p>
                <a:pPr algn="r" defTabSz="457200">
                  <a:lnSpc>
                    <a:spcPct val="120000"/>
                  </a:lnSpc>
                  <a:spcAft>
                    <a:spcPts val="600"/>
                  </a:spcAft>
                  <a:buClr>
                    <a:srgbClr val="103185"/>
                  </a:buClr>
                  <a:defRPr/>
                </a:pPr>
                <a:r>
                  <a:rPr kumimoji="0" lang="en-US" altLang="ja-JP" sz="600" kern="0">
                    <a:solidFill>
                      <a:srgbClr val="000000"/>
                    </a:solidFill>
                    <a:latin typeface="Segoe UI"/>
                    <a:ea typeface="メイリオ"/>
                  </a:rPr>
                  <a:t>100%</a:t>
                </a:r>
                <a:endParaRPr kumimoji="0" lang="ja-JP" altLang="en-US" sz="600" kern="0">
                  <a:solidFill>
                    <a:srgbClr val="000000"/>
                  </a:solidFill>
                  <a:latin typeface="Segoe UI"/>
                  <a:ea typeface="メイリオ"/>
                </a:endParaRPr>
              </a:p>
            </p:txBody>
          </p:sp>
          <p:sp>
            <p:nvSpPr>
              <p:cNvPr id="303" name="テキスト ボックス 302">
                <a:extLst>
                  <a:ext uri="{FF2B5EF4-FFF2-40B4-BE49-F238E27FC236}">
                    <a16:creationId xmlns:a16="http://schemas.microsoft.com/office/drawing/2014/main" id="{0C876286-B2E0-B55B-C540-296478F95737}"/>
                  </a:ext>
                </a:extLst>
              </p:cNvPr>
              <p:cNvSpPr txBox="1"/>
              <p:nvPr/>
            </p:nvSpPr>
            <p:spPr>
              <a:xfrm>
                <a:off x="5994156" y="4886513"/>
                <a:ext cx="351901" cy="188265"/>
              </a:xfrm>
              <a:prstGeom prst="rect">
                <a:avLst/>
              </a:prstGeom>
              <a:noFill/>
            </p:spPr>
            <p:txBody>
              <a:bodyPr wrap="square" rtlCol="0">
                <a:spAutoFit/>
              </a:bodyPr>
              <a:lstStyle/>
              <a:p>
                <a:pPr algn="r" defTabSz="457200">
                  <a:lnSpc>
                    <a:spcPct val="120000"/>
                  </a:lnSpc>
                  <a:spcAft>
                    <a:spcPts val="600"/>
                  </a:spcAft>
                  <a:buClr>
                    <a:srgbClr val="103185"/>
                  </a:buClr>
                  <a:defRPr/>
                </a:pPr>
                <a:r>
                  <a:rPr kumimoji="0" lang="en-US" altLang="ja-JP" sz="600" kern="0">
                    <a:solidFill>
                      <a:srgbClr val="000000"/>
                    </a:solidFill>
                    <a:latin typeface="Segoe UI"/>
                    <a:ea typeface="メイリオ"/>
                  </a:rPr>
                  <a:t>50%</a:t>
                </a:r>
                <a:endParaRPr kumimoji="0" lang="ja-JP" altLang="en-US" sz="600" kern="0">
                  <a:solidFill>
                    <a:srgbClr val="000000"/>
                  </a:solidFill>
                  <a:latin typeface="Segoe UI"/>
                  <a:ea typeface="メイリオ"/>
                </a:endParaRPr>
              </a:p>
            </p:txBody>
          </p:sp>
          <p:sp>
            <p:nvSpPr>
              <p:cNvPr id="304" name="テキスト ボックス 303">
                <a:extLst>
                  <a:ext uri="{FF2B5EF4-FFF2-40B4-BE49-F238E27FC236}">
                    <a16:creationId xmlns:a16="http://schemas.microsoft.com/office/drawing/2014/main" id="{45C359D5-C145-B143-4A5F-677C80BBA647}"/>
                  </a:ext>
                </a:extLst>
              </p:cNvPr>
              <p:cNvSpPr txBox="1"/>
              <p:nvPr/>
            </p:nvSpPr>
            <p:spPr>
              <a:xfrm>
                <a:off x="5994156" y="5212428"/>
                <a:ext cx="351901" cy="188265"/>
              </a:xfrm>
              <a:prstGeom prst="rect">
                <a:avLst/>
              </a:prstGeom>
              <a:noFill/>
            </p:spPr>
            <p:txBody>
              <a:bodyPr wrap="square" rtlCol="0">
                <a:spAutoFit/>
              </a:bodyPr>
              <a:lstStyle/>
              <a:p>
                <a:pPr algn="r" defTabSz="457200">
                  <a:lnSpc>
                    <a:spcPct val="120000"/>
                  </a:lnSpc>
                  <a:spcAft>
                    <a:spcPts val="600"/>
                  </a:spcAft>
                  <a:buClr>
                    <a:srgbClr val="103185"/>
                  </a:buClr>
                  <a:defRPr/>
                </a:pPr>
                <a:r>
                  <a:rPr kumimoji="0" lang="en-US" altLang="ja-JP" sz="600" kern="0">
                    <a:solidFill>
                      <a:srgbClr val="000000"/>
                    </a:solidFill>
                    <a:latin typeface="Segoe UI"/>
                    <a:ea typeface="メイリオ"/>
                  </a:rPr>
                  <a:t>25%</a:t>
                </a:r>
                <a:endParaRPr kumimoji="0" lang="ja-JP" altLang="en-US" sz="600" kern="0">
                  <a:solidFill>
                    <a:srgbClr val="000000"/>
                  </a:solidFill>
                  <a:latin typeface="Segoe UI"/>
                  <a:ea typeface="メイリオ"/>
                </a:endParaRPr>
              </a:p>
            </p:txBody>
          </p:sp>
          <p:sp>
            <p:nvSpPr>
              <p:cNvPr id="305" name="テキスト ボックス 304">
                <a:extLst>
                  <a:ext uri="{FF2B5EF4-FFF2-40B4-BE49-F238E27FC236}">
                    <a16:creationId xmlns:a16="http://schemas.microsoft.com/office/drawing/2014/main" id="{D024F4EB-2EB6-9876-05CB-04EA00AFB598}"/>
                  </a:ext>
                </a:extLst>
              </p:cNvPr>
              <p:cNvSpPr txBox="1"/>
              <p:nvPr/>
            </p:nvSpPr>
            <p:spPr>
              <a:xfrm>
                <a:off x="5994156" y="4560598"/>
                <a:ext cx="351901" cy="188265"/>
              </a:xfrm>
              <a:prstGeom prst="rect">
                <a:avLst/>
              </a:prstGeom>
              <a:noFill/>
            </p:spPr>
            <p:txBody>
              <a:bodyPr wrap="square" rtlCol="0">
                <a:spAutoFit/>
              </a:bodyPr>
              <a:lstStyle/>
              <a:p>
                <a:pPr algn="r" defTabSz="457200">
                  <a:lnSpc>
                    <a:spcPct val="120000"/>
                  </a:lnSpc>
                  <a:spcAft>
                    <a:spcPts val="600"/>
                  </a:spcAft>
                  <a:buClr>
                    <a:srgbClr val="103185"/>
                  </a:buClr>
                  <a:defRPr/>
                </a:pPr>
                <a:r>
                  <a:rPr kumimoji="0" lang="en-US" altLang="ja-JP" sz="600" kern="0">
                    <a:solidFill>
                      <a:srgbClr val="000000"/>
                    </a:solidFill>
                    <a:latin typeface="Segoe UI"/>
                    <a:ea typeface="メイリオ"/>
                  </a:rPr>
                  <a:t>75%</a:t>
                </a:r>
                <a:endParaRPr kumimoji="0" lang="ja-JP" altLang="en-US" sz="600" kern="0">
                  <a:solidFill>
                    <a:srgbClr val="000000"/>
                  </a:solidFill>
                  <a:latin typeface="Segoe UI"/>
                  <a:ea typeface="メイリオ"/>
                </a:endParaRPr>
              </a:p>
            </p:txBody>
          </p:sp>
          <p:sp>
            <p:nvSpPr>
              <p:cNvPr id="306" name="テキスト ボックス 305">
                <a:extLst>
                  <a:ext uri="{FF2B5EF4-FFF2-40B4-BE49-F238E27FC236}">
                    <a16:creationId xmlns:a16="http://schemas.microsoft.com/office/drawing/2014/main" id="{F292EAFF-15B7-9E3B-3340-C8AD7462CDDB}"/>
                  </a:ext>
                </a:extLst>
              </p:cNvPr>
              <p:cNvSpPr txBox="1"/>
              <p:nvPr/>
            </p:nvSpPr>
            <p:spPr>
              <a:xfrm>
                <a:off x="6426999" y="5638649"/>
                <a:ext cx="668768" cy="309315"/>
              </a:xfrm>
              <a:prstGeom prst="rect">
                <a:avLst/>
              </a:prstGeom>
              <a:noFill/>
            </p:spPr>
            <p:txBody>
              <a:bodyPr wrap="square" rtlCol="0">
                <a:spAutoFit/>
              </a:bodyPr>
              <a:lstStyle/>
              <a:p>
                <a:pPr defTabSz="457200">
                  <a:lnSpc>
                    <a:spcPct val="120000"/>
                  </a:lnSpc>
                  <a:spcAft>
                    <a:spcPts val="600"/>
                  </a:spcAft>
                  <a:buClr>
                    <a:srgbClr val="103185"/>
                  </a:buClr>
                  <a:defRPr/>
                </a:pPr>
                <a:r>
                  <a:rPr kumimoji="0" lang="ja-JP" altLang="en-US" sz="600" kern="0">
                    <a:solidFill>
                      <a:srgbClr val="000000"/>
                    </a:solidFill>
                    <a:latin typeface="Segoe UI"/>
                    <a:ea typeface="メイリオ"/>
                  </a:rPr>
                  <a:t>歯・入れ歯が汚れている</a:t>
                </a:r>
                <a:endParaRPr kumimoji="0" lang="en-US" altLang="ja-JP" sz="600" kern="0">
                  <a:solidFill>
                    <a:srgbClr val="000000"/>
                  </a:solidFill>
                  <a:latin typeface="Segoe UI"/>
                  <a:ea typeface="メイリオ"/>
                </a:endParaRPr>
              </a:p>
            </p:txBody>
          </p:sp>
          <p:sp>
            <p:nvSpPr>
              <p:cNvPr id="307" name="テキスト ボックス 306">
                <a:extLst>
                  <a:ext uri="{FF2B5EF4-FFF2-40B4-BE49-F238E27FC236}">
                    <a16:creationId xmlns:a16="http://schemas.microsoft.com/office/drawing/2014/main" id="{CAD91EB2-63FB-B33A-91A9-1BF350AE9AEE}"/>
                  </a:ext>
                </a:extLst>
              </p:cNvPr>
              <p:cNvSpPr txBox="1"/>
              <p:nvPr/>
            </p:nvSpPr>
            <p:spPr>
              <a:xfrm>
                <a:off x="7015402" y="5638649"/>
                <a:ext cx="972698" cy="309315"/>
              </a:xfrm>
              <a:prstGeom prst="rect">
                <a:avLst/>
              </a:prstGeom>
              <a:noFill/>
            </p:spPr>
            <p:txBody>
              <a:bodyPr wrap="square" rtlCol="0">
                <a:spAutoFit/>
              </a:bodyPr>
              <a:lstStyle/>
              <a:p>
                <a:pPr defTabSz="457200">
                  <a:lnSpc>
                    <a:spcPct val="120000"/>
                  </a:lnSpc>
                  <a:spcAft>
                    <a:spcPts val="600"/>
                  </a:spcAft>
                  <a:buClr>
                    <a:srgbClr val="103185"/>
                  </a:buClr>
                  <a:defRPr/>
                </a:pPr>
                <a:r>
                  <a:rPr kumimoji="0" lang="ja-JP" altLang="en-US" sz="600" kern="0">
                    <a:solidFill>
                      <a:srgbClr val="000000"/>
                    </a:solidFill>
                    <a:latin typeface="Segoe UI"/>
                    <a:ea typeface="メイリオ"/>
                  </a:rPr>
                  <a:t>歯が少ないのに入れ歯を使っていない</a:t>
                </a:r>
                <a:endParaRPr kumimoji="0" lang="en-US" altLang="ja-JP" sz="600" kern="0">
                  <a:solidFill>
                    <a:srgbClr val="000000"/>
                  </a:solidFill>
                  <a:latin typeface="Segoe UI"/>
                  <a:ea typeface="メイリオ"/>
                </a:endParaRPr>
              </a:p>
            </p:txBody>
          </p:sp>
          <p:sp>
            <p:nvSpPr>
              <p:cNvPr id="308" name="テキスト ボックス 307">
                <a:extLst>
                  <a:ext uri="{FF2B5EF4-FFF2-40B4-BE49-F238E27FC236}">
                    <a16:creationId xmlns:a16="http://schemas.microsoft.com/office/drawing/2014/main" id="{7652F3AD-92D3-51CF-8ECB-8F008BE40D69}"/>
                  </a:ext>
                </a:extLst>
              </p:cNvPr>
              <p:cNvSpPr txBox="1"/>
              <p:nvPr/>
            </p:nvSpPr>
            <p:spPr>
              <a:xfrm>
                <a:off x="7912436" y="5694048"/>
                <a:ext cx="618777" cy="198516"/>
              </a:xfrm>
              <a:prstGeom prst="rect">
                <a:avLst/>
              </a:prstGeom>
              <a:noFill/>
            </p:spPr>
            <p:txBody>
              <a:bodyPr wrap="square" rtlCol="0">
                <a:spAutoFit/>
              </a:bodyPr>
              <a:lstStyle/>
              <a:p>
                <a:pPr algn="ctr" defTabSz="457200">
                  <a:lnSpc>
                    <a:spcPct val="120000"/>
                  </a:lnSpc>
                  <a:spcAft>
                    <a:spcPts val="600"/>
                  </a:spcAft>
                  <a:buClr>
                    <a:srgbClr val="103185"/>
                  </a:buClr>
                  <a:defRPr/>
                </a:pPr>
                <a:r>
                  <a:rPr kumimoji="0" lang="ja-JP" altLang="en-US" sz="600" kern="0">
                    <a:solidFill>
                      <a:srgbClr val="000000"/>
                    </a:solidFill>
                    <a:latin typeface="Segoe UI"/>
                    <a:ea typeface="メイリオ"/>
                  </a:rPr>
                  <a:t>むせやすい</a:t>
                </a:r>
                <a:endParaRPr kumimoji="0" lang="en-US" altLang="ja-JP" sz="600" kern="0">
                  <a:solidFill>
                    <a:srgbClr val="000000"/>
                  </a:solidFill>
                  <a:latin typeface="Segoe UI"/>
                  <a:ea typeface="メイリオ"/>
                </a:endParaRPr>
              </a:p>
            </p:txBody>
          </p:sp>
          <p:sp>
            <p:nvSpPr>
              <p:cNvPr id="309" name="テキスト ボックス 308">
                <a:extLst>
                  <a:ext uri="{FF2B5EF4-FFF2-40B4-BE49-F238E27FC236}">
                    <a16:creationId xmlns:a16="http://schemas.microsoft.com/office/drawing/2014/main" id="{656B3F5C-1661-A449-34DA-BFB046F24804}"/>
                  </a:ext>
                </a:extLst>
              </p:cNvPr>
              <p:cNvSpPr txBox="1"/>
              <p:nvPr/>
            </p:nvSpPr>
            <p:spPr>
              <a:xfrm>
                <a:off x="7990137" y="4374443"/>
                <a:ext cx="754496" cy="198516"/>
              </a:xfrm>
              <a:prstGeom prst="rect">
                <a:avLst/>
              </a:prstGeom>
              <a:noFill/>
            </p:spPr>
            <p:txBody>
              <a:bodyPr wrap="square" rtlCol="0">
                <a:spAutoFit/>
              </a:bodyPr>
              <a:lstStyle/>
              <a:p>
                <a:pPr defTabSz="457200">
                  <a:lnSpc>
                    <a:spcPct val="120000"/>
                  </a:lnSpc>
                  <a:spcAft>
                    <a:spcPts val="600"/>
                  </a:spcAft>
                  <a:buClr>
                    <a:srgbClr val="103185"/>
                  </a:buClr>
                  <a:defRPr/>
                </a:pPr>
                <a:r>
                  <a:rPr kumimoji="0" lang="ja-JP" altLang="en-US" sz="600" kern="0">
                    <a:solidFill>
                      <a:srgbClr val="000000"/>
                    </a:solidFill>
                    <a:latin typeface="Segoe UI"/>
                    <a:ea typeface="メイリオ"/>
                  </a:rPr>
                  <a:t>全国（平均値）</a:t>
                </a:r>
              </a:p>
            </p:txBody>
          </p:sp>
          <p:sp>
            <p:nvSpPr>
              <p:cNvPr id="310" name="テキスト ボックス 309">
                <a:extLst>
                  <a:ext uri="{FF2B5EF4-FFF2-40B4-BE49-F238E27FC236}">
                    <a16:creationId xmlns:a16="http://schemas.microsoft.com/office/drawing/2014/main" id="{7E6DB492-3FC6-1E06-456C-A02426B028C5}"/>
                  </a:ext>
                </a:extLst>
              </p:cNvPr>
              <p:cNvSpPr txBox="1"/>
              <p:nvPr/>
            </p:nvSpPr>
            <p:spPr>
              <a:xfrm>
                <a:off x="7990137" y="4224692"/>
                <a:ext cx="790670" cy="198516"/>
              </a:xfrm>
              <a:prstGeom prst="rect">
                <a:avLst/>
              </a:prstGeom>
              <a:noFill/>
            </p:spPr>
            <p:txBody>
              <a:bodyPr wrap="square" rtlCol="0">
                <a:spAutoFit/>
              </a:bodyPr>
              <a:lstStyle/>
              <a:p>
                <a:pPr defTabSz="457200">
                  <a:lnSpc>
                    <a:spcPct val="120000"/>
                  </a:lnSpc>
                  <a:spcAft>
                    <a:spcPts val="600"/>
                  </a:spcAft>
                  <a:buClr>
                    <a:srgbClr val="103185"/>
                  </a:buClr>
                  <a:defRPr/>
                </a:pPr>
                <a:r>
                  <a:rPr kumimoji="0" lang="ja-JP" altLang="en-US" sz="600" kern="0">
                    <a:solidFill>
                      <a:srgbClr val="000000"/>
                    </a:solidFill>
                    <a:latin typeface="Segoe UI"/>
                    <a:ea typeface="メイリオ"/>
                  </a:rPr>
                  <a:t>自施設・事業所</a:t>
                </a:r>
              </a:p>
            </p:txBody>
          </p:sp>
          <p:sp>
            <p:nvSpPr>
              <p:cNvPr id="311" name="正方形/長方形 310">
                <a:extLst>
                  <a:ext uri="{FF2B5EF4-FFF2-40B4-BE49-F238E27FC236}">
                    <a16:creationId xmlns:a16="http://schemas.microsoft.com/office/drawing/2014/main" id="{D54E2A8C-2675-D8E3-C824-A22220B4F782}"/>
                  </a:ext>
                </a:extLst>
              </p:cNvPr>
              <p:cNvSpPr/>
              <p:nvPr/>
            </p:nvSpPr>
            <p:spPr>
              <a:xfrm>
                <a:off x="7901317" y="4269950"/>
                <a:ext cx="108000" cy="108000"/>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12" name="正方形/長方形 311">
                <a:extLst>
                  <a:ext uri="{FF2B5EF4-FFF2-40B4-BE49-F238E27FC236}">
                    <a16:creationId xmlns:a16="http://schemas.microsoft.com/office/drawing/2014/main" id="{972EA33C-8891-C7DA-2E7A-F83905C46842}"/>
                  </a:ext>
                </a:extLst>
              </p:cNvPr>
              <p:cNvSpPr/>
              <p:nvPr/>
            </p:nvSpPr>
            <p:spPr>
              <a:xfrm>
                <a:off x="7899979" y="4417391"/>
                <a:ext cx="108000" cy="108000"/>
              </a:xfrm>
              <a:prstGeom prst="rect">
                <a:avLst/>
              </a:prstGeom>
              <a:solidFill>
                <a:srgbClr val="4C77A6"/>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313" name="テキスト ボックス 312">
              <a:extLst>
                <a:ext uri="{FF2B5EF4-FFF2-40B4-BE49-F238E27FC236}">
                  <a16:creationId xmlns:a16="http://schemas.microsoft.com/office/drawing/2014/main" id="{7BEA05BD-4957-8EEF-BD03-1E2F7B0E94EC}"/>
                </a:ext>
              </a:extLst>
            </p:cNvPr>
            <p:cNvSpPr txBox="1"/>
            <p:nvPr/>
          </p:nvSpPr>
          <p:spPr>
            <a:xfrm>
              <a:off x="8436294" y="4840448"/>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都道府県</a:t>
              </a:r>
            </a:p>
          </p:txBody>
        </p:sp>
        <p:grpSp>
          <p:nvGrpSpPr>
            <p:cNvPr id="314" name="グループ化 313">
              <a:extLst>
                <a:ext uri="{FF2B5EF4-FFF2-40B4-BE49-F238E27FC236}">
                  <a16:creationId xmlns:a16="http://schemas.microsoft.com/office/drawing/2014/main" id="{44DA421E-F271-FB70-F1C5-DFF594A69167}"/>
                </a:ext>
              </a:extLst>
            </p:cNvPr>
            <p:cNvGrpSpPr/>
            <p:nvPr/>
          </p:nvGrpSpPr>
          <p:grpSpPr>
            <a:xfrm>
              <a:off x="8633876" y="5011433"/>
              <a:ext cx="687291" cy="124620"/>
              <a:chOff x="6110654" y="3449320"/>
              <a:chExt cx="1283677" cy="232757"/>
            </a:xfrm>
          </p:grpSpPr>
          <p:sp>
            <p:nvSpPr>
              <p:cNvPr id="315" name="正方形/長方形 314">
                <a:extLst>
                  <a:ext uri="{FF2B5EF4-FFF2-40B4-BE49-F238E27FC236}">
                    <a16:creationId xmlns:a16="http://schemas.microsoft.com/office/drawing/2014/main" id="{DE2DE912-DEA4-B8D1-7B1D-A2B3EA451A8B}"/>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16" name="二等辺三角形 315">
                <a:extLst>
                  <a:ext uri="{FF2B5EF4-FFF2-40B4-BE49-F238E27FC236}">
                    <a16:creationId xmlns:a16="http://schemas.microsoft.com/office/drawing/2014/main" id="{E431B7D4-BB76-4AE9-CC5B-C0CEEE0E0806}"/>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317" name="テキスト ボックス 316">
              <a:extLst>
                <a:ext uri="{FF2B5EF4-FFF2-40B4-BE49-F238E27FC236}">
                  <a16:creationId xmlns:a16="http://schemas.microsoft.com/office/drawing/2014/main" id="{EFCB11E3-0325-9F5B-79C0-8C9482974117}"/>
                </a:ext>
              </a:extLst>
            </p:cNvPr>
            <p:cNvSpPr txBox="1"/>
            <p:nvPr/>
          </p:nvSpPr>
          <p:spPr>
            <a:xfrm>
              <a:off x="8436294" y="5139633"/>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事業所規模</a:t>
              </a:r>
            </a:p>
          </p:txBody>
        </p:sp>
        <p:grpSp>
          <p:nvGrpSpPr>
            <p:cNvPr id="318" name="グループ化 317">
              <a:extLst>
                <a:ext uri="{FF2B5EF4-FFF2-40B4-BE49-F238E27FC236}">
                  <a16:creationId xmlns:a16="http://schemas.microsoft.com/office/drawing/2014/main" id="{47B406B6-01F2-599D-69DF-20BC2B511E9C}"/>
                </a:ext>
              </a:extLst>
            </p:cNvPr>
            <p:cNvGrpSpPr/>
            <p:nvPr/>
          </p:nvGrpSpPr>
          <p:grpSpPr>
            <a:xfrm>
              <a:off x="8633876" y="5327663"/>
              <a:ext cx="687291" cy="124620"/>
              <a:chOff x="6110654" y="3449320"/>
              <a:chExt cx="1283677" cy="232757"/>
            </a:xfrm>
          </p:grpSpPr>
          <p:sp>
            <p:nvSpPr>
              <p:cNvPr id="319" name="正方形/長方形 318">
                <a:extLst>
                  <a:ext uri="{FF2B5EF4-FFF2-40B4-BE49-F238E27FC236}">
                    <a16:creationId xmlns:a16="http://schemas.microsoft.com/office/drawing/2014/main" id="{7E916DFD-94D9-BE00-5A00-9DB03E678EA3}"/>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20" name="二等辺三角形 319">
                <a:extLst>
                  <a:ext uri="{FF2B5EF4-FFF2-40B4-BE49-F238E27FC236}">
                    <a16:creationId xmlns:a16="http://schemas.microsoft.com/office/drawing/2014/main" id="{F16A7147-C2BF-EA2D-B845-7343D9F91B7D}"/>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321" name="テキスト ボックス 320">
              <a:extLst>
                <a:ext uri="{FF2B5EF4-FFF2-40B4-BE49-F238E27FC236}">
                  <a16:creationId xmlns:a16="http://schemas.microsoft.com/office/drawing/2014/main" id="{CF88A2BE-E646-41AD-9BC5-96EC8631CB02}"/>
                </a:ext>
              </a:extLst>
            </p:cNvPr>
            <p:cNvSpPr txBox="1"/>
            <p:nvPr/>
          </p:nvSpPr>
          <p:spPr>
            <a:xfrm>
              <a:off x="8436294" y="5455976"/>
              <a:ext cx="117980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平均要介護度</a:t>
              </a:r>
            </a:p>
          </p:txBody>
        </p:sp>
        <p:grpSp>
          <p:nvGrpSpPr>
            <p:cNvPr id="322" name="グループ化 321">
              <a:extLst>
                <a:ext uri="{FF2B5EF4-FFF2-40B4-BE49-F238E27FC236}">
                  <a16:creationId xmlns:a16="http://schemas.microsoft.com/office/drawing/2014/main" id="{1C9A6A42-80C1-31C0-5441-8BD2F6ED5DAC}"/>
                </a:ext>
              </a:extLst>
            </p:cNvPr>
            <p:cNvGrpSpPr/>
            <p:nvPr/>
          </p:nvGrpSpPr>
          <p:grpSpPr>
            <a:xfrm>
              <a:off x="8633876" y="5644006"/>
              <a:ext cx="687291" cy="124620"/>
              <a:chOff x="6110654" y="3449320"/>
              <a:chExt cx="1283677" cy="232757"/>
            </a:xfrm>
          </p:grpSpPr>
          <p:sp>
            <p:nvSpPr>
              <p:cNvPr id="323" name="正方形/長方形 322">
                <a:extLst>
                  <a:ext uri="{FF2B5EF4-FFF2-40B4-BE49-F238E27FC236}">
                    <a16:creationId xmlns:a16="http://schemas.microsoft.com/office/drawing/2014/main" id="{6E46AC71-EA57-EC42-24D7-039FA24184FB}"/>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24" name="二等辺三角形 323">
                <a:extLst>
                  <a:ext uri="{FF2B5EF4-FFF2-40B4-BE49-F238E27FC236}">
                    <a16:creationId xmlns:a16="http://schemas.microsoft.com/office/drawing/2014/main" id="{C0BF6E0A-0DAA-2763-6FC4-2A25C9A9AA85}"/>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325" name="テキスト ボックス 324">
              <a:extLst>
                <a:ext uri="{FF2B5EF4-FFF2-40B4-BE49-F238E27FC236}">
                  <a16:creationId xmlns:a16="http://schemas.microsoft.com/office/drawing/2014/main" id="{77BFEA12-CEE5-E3AC-A075-39DE71148849}"/>
                </a:ext>
              </a:extLst>
            </p:cNvPr>
            <p:cNvSpPr txBox="1"/>
            <p:nvPr/>
          </p:nvSpPr>
          <p:spPr>
            <a:xfrm>
              <a:off x="8380146" y="4692183"/>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全国値</a:t>
              </a:r>
            </a:p>
          </p:txBody>
        </p:sp>
        <p:grpSp>
          <p:nvGrpSpPr>
            <p:cNvPr id="326" name="グループ化 325">
              <a:extLst>
                <a:ext uri="{FF2B5EF4-FFF2-40B4-BE49-F238E27FC236}">
                  <a16:creationId xmlns:a16="http://schemas.microsoft.com/office/drawing/2014/main" id="{9235719F-66F5-CBC5-900D-C5C02C29F0D0}"/>
                </a:ext>
              </a:extLst>
            </p:cNvPr>
            <p:cNvGrpSpPr/>
            <p:nvPr/>
          </p:nvGrpSpPr>
          <p:grpSpPr>
            <a:xfrm>
              <a:off x="8606279" y="4433672"/>
              <a:ext cx="687291" cy="124620"/>
              <a:chOff x="6110654" y="3449320"/>
              <a:chExt cx="1283677" cy="232757"/>
            </a:xfrm>
          </p:grpSpPr>
          <p:sp>
            <p:nvSpPr>
              <p:cNvPr id="327" name="正方形/長方形 326">
                <a:extLst>
                  <a:ext uri="{FF2B5EF4-FFF2-40B4-BE49-F238E27FC236}">
                    <a16:creationId xmlns:a16="http://schemas.microsoft.com/office/drawing/2014/main" id="{F8D1AF23-F9C8-8B13-6100-59F2555B1A49}"/>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28" name="二等辺三角形 327">
                <a:extLst>
                  <a:ext uri="{FF2B5EF4-FFF2-40B4-BE49-F238E27FC236}">
                    <a16:creationId xmlns:a16="http://schemas.microsoft.com/office/drawing/2014/main" id="{4C4FEFDF-45C3-732E-A154-506A1AEFE872}"/>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329" name="テキスト ボックス 328">
              <a:extLst>
                <a:ext uri="{FF2B5EF4-FFF2-40B4-BE49-F238E27FC236}">
                  <a16:creationId xmlns:a16="http://schemas.microsoft.com/office/drawing/2014/main" id="{61520F7F-3B96-29F6-EE85-E0EEA8937B76}"/>
                </a:ext>
              </a:extLst>
            </p:cNvPr>
            <p:cNvSpPr txBox="1"/>
            <p:nvPr/>
          </p:nvSpPr>
          <p:spPr>
            <a:xfrm>
              <a:off x="8416423" y="4274654"/>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表示時点</a:t>
              </a:r>
            </a:p>
          </p:txBody>
        </p:sp>
        <p:sp>
          <p:nvSpPr>
            <p:cNvPr id="330" name="テキスト ボックス 329">
              <a:extLst>
                <a:ext uri="{FF2B5EF4-FFF2-40B4-BE49-F238E27FC236}">
                  <a16:creationId xmlns:a16="http://schemas.microsoft.com/office/drawing/2014/main" id="{CE22B1F6-BB88-1751-531F-09807718D2DA}"/>
                </a:ext>
              </a:extLst>
            </p:cNvPr>
            <p:cNvSpPr txBox="1"/>
            <p:nvPr/>
          </p:nvSpPr>
          <p:spPr>
            <a:xfrm flipH="1">
              <a:off x="6052439" y="4201795"/>
              <a:ext cx="1410944"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Meiryo UI" panose="020B0604030504040204" pitchFamily="50" charset="-128"/>
                  <a:ea typeface="Meiryo UI" panose="020B0604030504040204" pitchFamily="50" charset="-128"/>
                </a:rPr>
                <a:t>「あり」の割合</a:t>
              </a:r>
            </a:p>
          </p:txBody>
        </p:sp>
        <p:sp>
          <p:nvSpPr>
            <p:cNvPr id="331" name="吹き出し: 角を丸めた四角形 330">
              <a:extLst>
                <a:ext uri="{FF2B5EF4-FFF2-40B4-BE49-F238E27FC236}">
                  <a16:creationId xmlns:a16="http://schemas.microsoft.com/office/drawing/2014/main" id="{4FA6B824-0879-B70C-7D40-01AD2B2226BE}"/>
                </a:ext>
              </a:extLst>
            </p:cNvPr>
            <p:cNvSpPr/>
            <p:nvPr/>
          </p:nvSpPr>
          <p:spPr>
            <a:xfrm>
              <a:off x="602531" y="3521017"/>
              <a:ext cx="2609658" cy="280928"/>
            </a:xfrm>
            <a:prstGeom prst="wedgeRoundRectCallout">
              <a:avLst>
                <a:gd name="adj1" fmla="val 41180"/>
                <a:gd name="adj2" fmla="val -92953"/>
                <a:gd name="adj3" fmla="val 16667"/>
              </a:avLst>
            </a:prstGeom>
            <a:solidFill>
              <a:srgbClr val="FFFFFF"/>
            </a:solidFill>
            <a:ln w="19050" cap="flat" cmpd="sng" algn="ctr">
              <a:solidFill>
                <a:srgbClr val="DB4D6D"/>
              </a:solidFill>
              <a:prstDash val="solid"/>
              <a:miter lim="800000"/>
            </a:ln>
            <a:effectLst/>
          </p:spPr>
          <p:txBody>
            <a:bodyPr rtlCol="0" anchor="ctr">
              <a:spAutoFit/>
            </a:bodyPr>
            <a:lstStyle/>
            <a:p>
              <a:pPr algn="ctr" defTabSz="457200">
                <a:defRPr/>
              </a:pPr>
              <a:r>
                <a:rPr kumimoji="0" lang="ja-JP" altLang="en-US" sz="1050" kern="0">
                  <a:solidFill>
                    <a:srgbClr val="DB4D6D"/>
                  </a:solidFill>
                  <a:latin typeface="Segoe UI"/>
                  <a:ea typeface="メイリオ"/>
                </a:rPr>
                <a:t>時系列変化を複数時点で参照可能</a:t>
              </a:r>
            </a:p>
          </p:txBody>
        </p:sp>
        <p:sp>
          <p:nvSpPr>
            <p:cNvPr id="332" name="テキスト ボックス 331">
              <a:extLst>
                <a:ext uri="{FF2B5EF4-FFF2-40B4-BE49-F238E27FC236}">
                  <a16:creationId xmlns:a16="http://schemas.microsoft.com/office/drawing/2014/main" id="{30746F1A-80BD-567C-38BF-850733507B03}"/>
                </a:ext>
              </a:extLst>
            </p:cNvPr>
            <p:cNvSpPr txBox="1"/>
            <p:nvPr/>
          </p:nvSpPr>
          <p:spPr>
            <a:xfrm>
              <a:off x="3814210" y="2213626"/>
              <a:ext cx="212323" cy="198516"/>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600">
                  <a:solidFill>
                    <a:srgbClr val="000000"/>
                  </a:solidFill>
                  <a:latin typeface="Segoe UI"/>
                  <a:ea typeface="メイリオ"/>
                </a:rPr>
                <a:t>～</a:t>
              </a:r>
            </a:p>
          </p:txBody>
        </p:sp>
        <p:grpSp>
          <p:nvGrpSpPr>
            <p:cNvPr id="333" name="グループ化 332">
              <a:extLst>
                <a:ext uri="{FF2B5EF4-FFF2-40B4-BE49-F238E27FC236}">
                  <a16:creationId xmlns:a16="http://schemas.microsoft.com/office/drawing/2014/main" id="{2AAFBD57-8277-483D-8D26-A7EEAD681078}"/>
                </a:ext>
              </a:extLst>
            </p:cNvPr>
            <p:cNvGrpSpPr/>
            <p:nvPr/>
          </p:nvGrpSpPr>
          <p:grpSpPr>
            <a:xfrm>
              <a:off x="3106284" y="2225235"/>
              <a:ext cx="687291" cy="124620"/>
              <a:chOff x="6110654" y="3449320"/>
              <a:chExt cx="1283677" cy="232757"/>
            </a:xfrm>
          </p:grpSpPr>
          <p:sp>
            <p:nvSpPr>
              <p:cNvPr id="334" name="正方形/長方形 333">
                <a:extLst>
                  <a:ext uri="{FF2B5EF4-FFF2-40B4-BE49-F238E27FC236}">
                    <a16:creationId xmlns:a16="http://schemas.microsoft.com/office/drawing/2014/main" id="{B66888F0-1DBE-B733-FF88-8939AC68025E}"/>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35" name="二等辺三角形 334">
                <a:extLst>
                  <a:ext uri="{FF2B5EF4-FFF2-40B4-BE49-F238E27FC236}">
                    <a16:creationId xmlns:a16="http://schemas.microsoft.com/office/drawing/2014/main" id="{F3C4D15C-244B-19B8-8FBD-97EC8A01ABC9}"/>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336" name="テキスト ボックス 335">
              <a:extLst>
                <a:ext uri="{FF2B5EF4-FFF2-40B4-BE49-F238E27FC236}">
                  <a16:creationId xmlns:a16="http://schemas.microsoft.com/office/drawing/2014/main" id="{5922F545-2538-7D16-3C8D-07B6156B86AC}"/>
                </a:ext>
              </a:extLst>
            </p:cNvPr>
            <p:cNvSpPr txBox="1"/>
            <p:nvPr/>
          </p:nvSpPr>
          <p:spPr>
            <a:xfrm>
              <a:off x="2916428" y="2066217"/>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表示期間</a:t>
              </a:r>
            </a:p>
          </p:txBody>
        </p:sp>
        <p:grpSp>
          <p:nvGrpSpPr>
            <p:cNvPr id="337" name="グループ化 336">
              <a:extLst>
                <a:ext uri="{FF2B5EF4-FFF2-40B4-BE49-F238E27FC236}">
                  <a16:creationId xmlns:a16="http://schemas.microsoft.com/office/drawing/2014/main" id="{C5DC2E4A-DEB0-89DF-D28D-AF3BC58A4791}"/>
                </a:ext>
              </a:extLst>
            </p:cNvPr>
            <p:cNvGrpSpPr/>
            <p:nvPr/>
          </p:nvGrpSpPr>
          <p:grpSpPr>
            <a:xfrm>
              <a:off x="4020101" y="2225235"/>
              <a:ext cx="687291" cy="124620"/>
              <a:chOff x="6110654" y="3449320"/>
              <a:chExt cx="1283677" cy="232757"/>
            </a:xfrm>
          </p:grpSpPr>
          <p:sp>
            <p:nvSpPr>
              <p:cNvPr id="338" name="正方形/長方形 337">
                <a:extLst>
                  <a:ext uri="{FF2B5EF4-FFF2-40B4-BE49-F238E27FC236}">
                    <a16:creationId xmlns:a16="http://schemas.microsoft.com/office/drawing/2014/main" id="{E18A02EA-1B6F-C439-3586-ED7A1DD361C6}"/>
                  </a:ext>
                </a:extLst>
              </p:cNvPr>
              <p:cNvSpPr/>
              <p:nvPr/>
            </p:nvSpPr>
            <p:spPr>
              <a:xfrm>
                <a:off x="6110654" y="3449320"/>
                <a:ext cx="1283677" cy="232757"/>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39" name="二等辺三角形 338">
                <a:extLst>
                  <a:ext uri="{FF2B5EF4-FFF2-40B4-BE49-F238E27FC236}">
                    <a16:creationId xmlns:a16="http://schemas.microsoft.com/office/drawing/2014/main" id="{C3BB43FC-F406-BF3D-FC27-5D3B0A9F83C7}"/>
                  </a:ext>
                </a:extLst>
              </p:cNvPr>
              <p:cNvSpPr/>
              <p:nvPr/>
            </p:nvSpPr>
            <p:spPr>
              <a:xfrm flipV="1">
                <a:off x="7243153" y="3548416"/>
                <a:ext cx="72000" cy="54000"/>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nvGrpSpPr>
            <p:cNvPr id="340" name="グループ化 339">
              <a:extLst>
                <a:ext uri="{FF2B5EF4-FFF2-40B4-BE49-F238E27FC236}">
                  <a16:creationId xmlns:a16="http://schemas.microsoft.com/office/drawing/2014/main" id="{20F6922C-DB23-67A3-9904-0FBA015908F7}"/>
                </a:ext>
              </a:extLst>
            </p:cNvPr>
            <p:cNvGrpSpPr/>
            <p:nvPr/>
          </p:nvGrpSpPr>
          <p:grpSpPr>
            <a:xfrm>
              <a:off x="1084665" y="4530336"/>
              <a:ext cx="3633010" cy="1296661"/>
              <a:chOff x="-3805091" y="3745019"/>
              <a:chExt cx="3633010" cy="1296661"/>
            </a:xfrm>
          </p:grpSpPr>
          <p:grpSp>
            <p:nvGrpSpPr>
              <p:cNvPr id="341" name="グループ化 340">
                <a:extLst>
                  <a:ext uri="{FF2B5EF4-FFF2-40B4-BE49-F238E27FC236}">
                    <a16:creationId xmlns:a16="http://schemas.microsoft.com/office/drawing/2014/main" id="{39823481-C494-882A-C97F-28B576AACEB2}"/>
                  </a:ext>
                </a:extLst>
              </p:cNvPr>
              <p:cNvGrpSpPr/>
              <p:nvPr/>
            </p:nvGrpSpPr>
            <p:grpSpPr>
              <a:xfrm>
                <a:off x="-3805091" y="3745019"/>
                <a:ext cx="3633010" cy="872942"/>
                <a:chOff x="1063453" y="4437587"/>
                <a:chExt cx="4000135" cy="1424838"/>
              </a:xfrm>
            </p:grpSpPr>
            <p:pic>
              <p:nvPicPr>
                <p:cNvPr id="356" name="図 355">
                  <a:extLst>
                    <a:ext uri="{FF2B5EF4-FFF2-40B4-BE49-F238E27FC236}">
                      <a16:creationId xmlns:a16="http://schemas.microsoft.com/office/drawing/2014/main" id="{B5DC684B-4622-33A4-4A58-580AF198C69A}"/>
                    </a:ext>
                  </a:extLst>
                </p:cNvPr>
                <p:cNvPicPr>
                  <a:picLocks noChangeAspect="1"/>
                </p:cNvPicPr>
                <p:nvPr/>
              </p:nvPicPr>
              <p:blipFill rotWithShape="1">
                <a:blip r:embed="rId5"/>
                <a:srcRect l="29047" t="17251" r="12478" b="47144"/>
                <a:stretch/>
              </p:blipFill>
              <p:spPr>
                <a:xfrm>
                  <a:off x="1063453" y="4437587"/>
                  <a:ext cx="4000135" cy="1424838"/>
                </a:xfrm>
                <a:prstGeom prst="rect">
                  <a:avLst/>
                </a:prstGeom>
              </p:spPr>
            </p:pic>
            <p:sp>
              <p:nvSpPr>
                <p:cNvPr id="357" name="正方形/長方形 356">
                  <a:extLst>
                    <a:ext uri="{FF2B5EF4-FFF2-40B4-BE49-F238E27FC236}">
                      <a16:creationId xmlns:a16="http://schemas.microsoft.com/office/drawing/2014/main" id="{FD0DAC3B-F542-7B0B-FC40-4427ECD29B4D}"/>
                    </a:ext>
                  </a:extLst>
                </p:cNvPr>
                <p:cNvSpPr/>
                <p:nvPr/>
              </p:nvSpPr>
              <p:spPr>
                <a:xfrm>
                  <a:off x="1379027" y="4551175"/>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8" name="正方形/長方形 357">
                  <a:extLst>
                    <a:ext uri="{FF2B5EF4-FFF2-40B4-BE49-F238E27FC236}">
                      <a16:creationId xmlns:a16="http://schemas.microsoft.com/office/drawing/2014/main" id="{E77DF5E3-193D-796E-92C3-60765C597481}"/>
                    </a:ext>
                  </a:extLst>
                </p:cNvPr>
                <p:cNvSpPr/>
                <p:nvPr/>
              </p:nvSpPr>
              <p:spPr>
                <a:xfrm>
                  <a:off x="1379027" y="4901333"/>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9" name="正方形/長方形 358">
                  <a:extLst>
                    <a:ext uri="{FF2B5EF4-FFF2-40B4-BE49-F238E27FC236}">
                      <a16:creationId xmlns:a16="http://schemas.microsoft.com/office/drawing/2014/main" id="{4927957B-4E8D-8D63-8C4E-601C483C9606}"/>
                    </a:ext>
                  </a:extLst>
                </p:cNvPr>
                <p:cNvSpPr/>
                <p:nvPr/>
              </p:nvSpPr>
              <p:spPr>
                <a:xfrm>
                  <a:off x="1481286" y="5244934"/>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0" name="正方形/長方形 359">
                  <a:extLst>
                    <a:ext uri="{FF2B5EF4-FFF2-40B4-BE49-F238E27FC236}">
                      <a16:creationId xmlns:a16="http://schemas.microsoft.com/office/drawing/2014/main" id="{A2D3E0F6-B49F-CA6E-F4B4-D9BD12D3D5E5}"/>
                    </a:ext>
                  </a:extLst>
                </p:cNvPr>
                <p:cNvSpPr/>
                <p:nvPr/>
              </p:nvSpPr>
              <p:spPr>
                <a:xfrm>
                  <a:off x="1310688" y="5588107"/>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1" name="正方形/長方形 360">
                  <a:extLst>
                    <a:ext uri="{FF2B5EF4-FFF2-40B4-BE49-F238E27FC236}">
                      <a16:creationId xmlns:a16="http://schemas.microsoft.com/office/drawing/2014/main" id="{25DB2830-2F18-6DAB-0AEF-EE3672FF2F1C}"/>
                    </a:ext>
                  </a:extLst>
                </p:cNvPr>
                <p:cNvSpPr/>
                <p:nvPr/>
              </p:nvSpPr>
              <p:spPr>
                <a:xfrm>
                  <a:off x="2581601" y="4552871"/>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2" name="正方形/長方形 361">
                  <a:extLst>
                    <a:ext uri="{FF2B5EF4-FFF2-40B4-BE49-F238E27FC236}">
                      <a16:creationId xmlns:a16="http://schemas.microsoft.com/office/drawing/2014/main" id="{EE9F9600-23D1-3052-F9DB-A9F64BB529D8}"/>
                    </a:ext>
                  </a:extLst>
                </p:cNvPr>
                <p:cNvSpPr/>
                <p:nvPr/>
              </p:nvSpPr>
              <p:spPr>
                <a:xfrm>
                  <a:off x="2622757" y="4887668"/>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3" name="正方形/長方形 362">
                  <a:extLst>
                    <a:ext uri="{FF2B5EF4-FFF2-40B4-BE49-F238E27FC236}">
                      <a16:creationId xmlns:a16="http://schemas.microsoft.com/office/drawing/2014/main" id="{B98CA918-03EC-AD70-16BC-EEB1498398E1}"/>
                    </a:ext>
                  </a:extLst>
                </p:cNvPr>
                <p:cNvSpPr/>
                <p:nvPr/>
              </p:nvSpPr>
              <p:spPr>
                <a:xfrm>
                  <a:off x="2756672" y="5244934"/>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4" name="正方形/長方形 363">
                  <a:extLst>
                    <a:ext uri="{FF2B5EF4-FFF2-40B4-BE49-F238E27FC236}">
                      <a16:creationId xmlns:a16="http://schemas.microsoft.com/office/drawing/2014/main" id="{67D6F0D8-0FA5-8253-68F4-B0C755396A96}"/>
                    </a:ext>
                  </a:extLst>
                </p:cNvPr>
                <p:cNvSpPr/>
                <p:nvPr/>
              </p:nvSpPr>
              <p:spPr>
                <a:xfrm>
                  <a:off x="2534354" y="5596234"/>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5" name="正方形/長方形 364">
                  <a:extLst>
                    <a:ext uri="{FF2B5EF4-FFF2-40B4-BE49-F238E27FC236}">
                      <a16:creationId xmlns:a16="http://schemas.microsoft.com/office/drawing/2014/main" id="{8F7E3C4B-DB7D-C187-1D0A-A0A8775FCE2B}"/>
                    </a:ext>
                  </a:extLst>
                </p:cNvPr>
                <p:cNvSpPr/>
                <p:nvPr/>
              </p:nvSpPr>
              <p:spPr>
                <a:xfrm>
                  <a:off x="3973439" y="4564709"/>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6" name="正方形/長方形 365">
                  <a:extLst>
                    <a:ext uri="{FF2B5EF4-FFF2-40B4-BE49-F238E27FC236}">
                      <a16:creationId xmlns:a16="http://schemas.microsoft.com/office/drawing/2014/main" id="{81EE992F-E044-32AF-5CE4-39694890AA25}"/>
                    </a:ext>
                  </a:extLst>
                </p:cNvPr>
                <p:cNvSpPr/>
                <p:nvPr/>
              </p:nvSpPr>
              <p:spPr>
                <a:xfrm>
                  <a:off x="4000487" y="4898859"/>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7" name="正方形/長方形 366">
                  <a:extLst>
                    <a:ext uri="{FF2B5EF4-FFF2-40B4-BE49-F238E27FC236}">
                      <a16:creationId xmlns:a16="http://schemas.microsoft.com/office/drawing/2014/main" id="{9A75B935-CFBD-739D-E843-FE669924354A}"/>
                    </a:ext>
                  </a:extLst>
                </p:cNvPr>
                <p:cNvSpPr/>
                <p:nvPr/>
              </p:nvSpPr>
              <p:spPr>
                <a:xfrm>
                  <a:off x="4053645" y="5248584"/>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68" name="正方形/長方形 367">
                  <a:extLst>
                    <a:ext uri="{FF2B5EF4-FFF2-40B4-BE49-F238E27FC236}">
                      <a16:creationId xmlns:a16="http://schemas.microsoft.com/office/drawing/2014/main" id="{DB91A21C-919A-38E1-68C7-21E7A1120681}"/>
                    </a:ext>
                  </a:extLst>
                </p:cNvPr>
                <p:cNvSpPr/>
                <p:nvPr/>
              </p:nvSpPr>
              <p:spPr>
                <a:xfrm>
                  <a:off x="4015225" y="5617370"/>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nvGrpSpPr>
              <p:cNvPr id="342" name="グループ化 341">
                <a:extLst>
                  <a:ext uri="{FF2B5EF4-FFF2-40B4-BE49-F238E27FC236}">
                    <a16:creationId xmlns:a16="http://schemas.microsoft.com/office/drawing/2014/main" id="{EBE5A772-D7BD-E139-71D8-E822F45F757C}"/>
                  </a:ext>
                </a:extLst>
              </p:cNvPr>
              <p:cNvGrpSpPr/>
              <p:nvPr/>
            </p:nvGrpSpPr>
            <p:grpSpPr>
              <a:xfrm>
                <a:off x="-3805091" y="4168738"/>
                <a:ext cx="3633010" cy="872942"/>
                <a:chOff x="1063453" y="4437587"/>
                <a:chExt cx="4000135" cy="1424838"/>
              </a:xfrm>
            </p:grpSpPr>
            <p:pic>
              <p:nvPicPr>
                <p:cNvPr id="343" name="図 342">
                  <a:extLst>
                    <a:ext uri="{FF2B5EF4-FFF2-40B4-BE49-F238E27FC236}">
                      <a16:creationId xmlns:a16="http://schemas.microsoft.com/office/drawing/2014/main" id="{29D6BA3D-E379-2A40-25EA-2C21A1316001}"/>
                    </a:ext>
                  </a:extLst>
                </p:cNvPr>
                <p:cNvPicPr>
                  <a:picLocks noChangeAspect="1"/>
                </p:cNvPicPr>
                <p:nvPr/>
              </p:nvPicPr>
              <p:blipFill rotWithShape="1">
                <a:blip r:embed="rId5"/>
                <a:srcRect l="29047" t="17251" r="12478" b="47144"/>
                <a:stretch/>
              </p:blipFill>
              <p:spPr>
                <a:xfrm>
                  <a:off x="1063453" y="4437587"/>
                  <a:ext cx="4000135" cy="1424838"/>
                </a:xfrm>
                <a:prstGeom prst="rect">
                  <a:avLst/>
                </a:prstGeom>
              </p:spPr>
            </p:pic>
            <p:sp>
              <p:nvSpPr>
                <p:cNvPr id="344" name="正方形/長方形 343">
                  <a:extLst>
                    <a:ext uri="{FF2B5EF4-FFF2-40B4-BE49-F238E27FC236}">
                      <a16:creationId xmlns:a16="http://schemas.microsoft.com/office/drawing/2014/main" id="{E2D60D07-9864-AB95-3CF7-563AF66665B8}"/>
                    </a:ext>
                  </a:extLst>
                </p:cNvPr>
                <p:cNvSpPr/>
                <p:nvPr/>
              </p:nvSpPr>
              <p:spPr>
                <a:xfrm>
                  <a:off x="1379027" y="4551175"/>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45" name="正方形/長方形 344">
                  <a:extLst>
                    <a:ext uri="{FF2B5EF4-FFF2-40B4-BE49-F238E27FC236}">
                      <a16:creationId xmlns:a16="http://schemas.microsoft.com/office/drawing/2014/main" id="{4EE8A2C5-2B84-5E91-66A2-02CAB849D290}"/>
                    </a:ext>
                  </a:extLst>
                </p:cNvPr>
                <p:cNvSpPr/>
                <p:nvPr/>
              </p:nvSpPr>
              <p:spPr>
                <a:xfrm>
                  <a:off x="1379027" y="4901333"/>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46" name="正方形/長方形 345">
                  <a:extLst>
                    <a:ext uri="{FF2B5EF4-FFF2-40B4-BE49-F238E27FC236}">
                      <a16:creationId xmlns:a16="http://schemas.microsoft.com/office/drawing/2014/main" id="{16E90054-5BAE-B9AD-E5A5-714C8FBEE239}"/>
                    </a:ext>
                  </a:extLst>
                </p:cNvPr>
                <p:cNvSpPr/>
                <p:nvPr/>
              </p:nvSpPr>
              <p:spPr>
                <a:xfrm>
                  <a:off x="1481286" y="5244934"/>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47" name="正方形/長方形 346">
                  <a:extLst>
                    <a:ext uri="{FF2B5EF4-FFF2-40B4-BE49-F238E27FC236}">
                      <a16:creationId xmlns:a16="http://schemas.microsoft.com/office/drawing/2014/main" id="{D6528B40-4B17-3DE0-4F04-5AEBF286AAEF}"/>
                    </a:ext>
                  </a:extLst>
                </p:cNvPr>
                <p:cNvSpPr/>
                <p:nvPr/>
              </p:nvSpPr>
              <p:spPr>
                <a:xfrm>
                  <a:off x="1310688" y="5588107"/>
                  <a:ext cx="468735" cy="143752"/>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48" name="正方形/長方形 347">
                  <a:extLst>
                    <a:ext uri="{FF2B5EF4-FFF2-40B4-BE49-F238E27FC236}">
                      <a16:creationId xmlns:a16="http://schemas.microsoft.com/office/drawing/2014/main" id="{8B09416F-8DA6-58CE-7D70-EECD438C95F7}"/>
                    </a:ext>
                  </a:extLst>
                </p:cNvPr>
                <p:cNvSpPr/>
                <p:nvPr/>
              </p:nvSpPr>
              <p:spPr>
                <a:xfrm>
                  <a:off x="2581601" y="4552871"/>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49" name="正方形/長方形 348">
                  <a:extLst>
                    <a:ext uri="{FF2B5EF4-FFF2-40B4-BE49-F238E27FC236}">
                      <a16:creationId xmlns:a16="http://schemas.microsoft.com/office/drawing/2014/main" id="{DE14BB43-4468-0DB3-54DE-D55D2AB445CE}"/>
                    </a:ext>
                  </a:extLst>
                </p:cNvPr>
                <p:cNvSpPr/>
                <p:nvPr/>
              </p:nvSpPr>
              <p:spPr>
                <a:xfrm>
                  <a:off x="2622757" y="4887668"/>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0" name="正方形/長方形 349">
                  <a:extLst>
                    <a:ext uri="{FF2B5EF4-FFF2-40B4-BE49-F238E27FC236}">
                      <a16:creationId xmlns:a16="http://schemas.microsoft.com/office/drawing/2014/main" id="{415E3A1F-2EE8-3AB3-565D-975BE839FD87}"/>
                    </a:ext>
                  </a:extLst>
                </p:cNvPr>
                <p:cNvSpPr/>
                <p:nvPr/>
              </p:nvSpPr>
              <p:spPr>
                <a:xfrm>
                  <a:off x="2756672" y="5244934"/>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1" name="正方形/長方形 350">
                  <a:extLst>
                    <a:ext uri="{FF2B5EF4-FFF2-40B4-BE49-F238E27FC236}">
                      <a16:creationId xmlns:a16="http://schemas.microsoft.com/office/drawing/2014/main" id="{F16D91E1-CCA7-34CF-5A5E-E777E280518D}"/>
                    </a:ext>
                  </a:extLst>
                </p:cNvPr>
                <p:cNvSpPr/>
                <p:nvPr/>
              </p:nvSpPr>
              <p:spPr>
                <a:xfrm>
                  <a:off x="2534354" y="5596234"/>
                  <a:ext cx="468735" cy="143752"/>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2" name="正方形/長方形 351">
                  <a:extLst>
                    <a:ext uri="{FF2B5EF4-FFF2-40B4-BE49-F238E27FC236}">
                      <a16:creationId xmlns:a16="http://schemas.microsoft.com/office/drawing/2014/main" id="{9934BAA0-3294-AB1B-5084-8B22489B2B6E}"/>
                    </a:ext>
                  </a:extLst>
                </p:cNvPr>
                <p:cNvSpPr/>
                <p:nvPr/>
              </p:nvSpPr>
              <p:spPr>
                <a:xfrm>
                  <a:off x="3973439" y="4564709"/>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3" name="正方形/長方形 352">
                  <a:extLst>
                    <a:ext uri="{FF2B5EF4-FFF2-40B4-BE49-F238E27FC236}">
                      <a16:creationId xmlns:a16="http://schemas.microsoft.com/office/drawing/2014/main" id="{4CED9D25-AE07-76D8-BFB3-DB17C779EFFE}"/>
                    </a:ext>
                  </a:extLst>
                </p:cNvPr>
                <p:cNvSpPr/>
                <p:nvPr/>
              </p:nvSpPr>
              <p:spPr>
                <a:xfrm>
                  <a:off x="4000487" y="4898859"/>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4" name="正方形/長方形 353">
                  <a:extLst>
                    <a:ext uri="{FF2B5EF4-FFF2-40B4-BE49-F238E27FC236}">
                      <a16:creationId xmlns:a16="http://schemas.microsoft.com/office/drawing/2014/main" id="{A8B99C5B-3B9E-1F14-A42A-04CDA7816DE8}"/>
                    </a:ext>
                  </a:extLst>
                </p:cNvPr>
                <p:cNvSpPr/>
                <p:nvPr/>
              </p:nvSpPr>
              <p:spPr>
                <a:xfrm>
                  <a:off x="4053645" y="5248584"/>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355" name="正方形/長方形 354">
                  <a:extLst>
                    <a:ext uri="{FF2B5EF4-FFF2-40B4-BE49-F238E27FC236}">
                      <a16:creationId xmlns:a16="http://schemas.microsoft.com/office/drawing/2014/main" id="{1AD5D0E4-CBD3-C1AF-6430-BB75F0C5C2FA}"/>
                    </a:ext>
                  </a:extLst>
                </p:cNvPr>
                <p:cNvSpPr/>
                <p:nvPr/>
              </p:nvSpPr>
              <p:spPr>
                <a:xfrm>
                  <a:off x="4015225" y="5617370"/>
                  <a:ext cx="468735" cy="143752"/>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sp>
          <p:nvSpPr>
            <p:cNvPr id="369" name="吹き出し: 角を丸めた四角形 368">
              <a:extLst>
                <a:ext uri="{FF2B5EF4-FFF2-40B4-BE49-F238E27FC236}">
                  <a16:creationId xmlns:a16="http://schemas.microsoft.com/office/drawing/2014/main" id="{EE1DCF42-8C93-8704-FF97-D46211DF2F35}"/>
                </a:ext>
              </a:extLst>
            </p:cNvPr>
            <p:cNvSpPr/>
            <p:nvPr/>
          </p:nvSpPr>
          <p:spPr>
            <a:xfrm>
              <a:off x="2688295" y="4016380"/>
              <a:ext cx="3447584" cy="459700"/>
            </a:xfrm>
            <a:prstGeom prst="wedgeRoundRectCallout">
              <a:avLst>
                <a:gd name="adj1" fmla="val 1009"/>
                <a:gd name="adj2" fmla="val 75979"/>
                <a:gd name="adj3" fmla="val 16667"/>
              </a:avLst>
            </a:prstGeom>
            <a:solidFill>
              <a:srgbClr val="FFFFFF"/>
            </a:solidFill>
            <a:ln w="19050" cap="flat" cmpd="sng" algn="ctr">
              <a:solidFill>
                <a:srgbClr val="DB4D6D"/>
              </a:solidFill>
              <a:prstDash val="solid"/>
              <a:miter lim="800000"/>
            </a:ln>
            <a:effectLst/>
          </p:spPr>
          <p:txBody>
            <a:bodyPr wrap="square" rtlCol="0" anchor="ctr">
              <a:spAutoFit/>
            </a:bodyPr>
            <a:lstStyle/>
            <a:p>
              <a:pPr algn="ctr" defTabSz="457200">
                <a:defRPr/>
              </a:pPr>
              <a:r>
                <a:rPr kumimoji="0" lang="ja-JP" altLang="en-US" sz="1050" kern="0">
                  <a:solidFill>
                    <a:srgbClr val="DB4D6D"/>
                  </a:solidFill>
                  <a:latin typeface="Segoe UI"/>
                  <a:ea typeface="メイリオ"/>
                </a:rPr>
                <a:t>サービス種類、都道府県、要介護度等による絞り込みにより、全国の同じような利用者との比較が可能</a:t>
              </a:r>
            </a:p>
          </p:txBody>
        </p:sp>
        <p:sp>
          <p:nvSpPr>
            <p:cNvPr id="370" name="テキスト ボックス 369">
              <a:extLst>
                <a:ext uri="{FF2B5EF4-FFF2-40B4-BE49-F238E27FC236}">
                  <a16:creationId xmlns:a16="http://schemas.microsoft.com/office/drawing/2014/main" id="{C221B0DC-0E8C-0D0F-1394-132DB62CA56E}"/>
                </a:ext>
              </a:extLst>
            </p:cNvPr>
            <p:cNvSpPr txBox="1"/>
            <p:nvPr/>
          </p:nvSpPr>
          <p:spPr>
            <a:xfrm>
              <a:off x="484387" y="4973107"/>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10</a:t>
              </a:r>
              <a:r>
                <a:rPr lang="ja-JP" altLang="en-US" sz="600">
                  <a:solidFill>
                    <a:srgbClr val="000000"/>
                  </a:solidFill>
                  <a:latin typeface="Segoe UI"/>
                  <a:ea typeface="メイリオ"/>
                </a:rPr>
                <a:t>月</a:t>
              </a:r>
            </a:p>
          </p:txBody>
        </p:sp>
        <p:sp>
          <p:nvSpPr>
            <p:cNvPr id="371" name="テキスト ボックス 370">
              <a:extLst>
                <a:ext uri="{FF2B5EF4-FFF2-40B4-BE49-F238E27FC236}">
                  <a16:creationId xmlns:a16="http://schemas.microsoft.com/office/drawing/2014/main" id="{36396713-4FCD-7EA2-162D-3BF14330B099}"/>
                </a:ext>
              </a:extLst>
            </p:cNvPr>
            <p:cNvSpPr txBox="1"/>
            <p:nvPr/>
          </p:nvSpPr>
          <p:spPr>
            <a:xfrm>
              <a:off x="484387" y="5189576"/>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4</a:t>
              </a:r>
              <a:r>
                <a:rPr lang="ja-JP" altLang="en-US" sz="600">
                  <a:solidFill>
                    <a:srgbClr val="000000"/>
                  </a:solidFill>
                  <a:latin typeface="Segoe UI"/>
                  <a:ea typeface="メイリオ"/>
                </a:rPr>
                <a:t>月</a:t>
              </a:r>
            </a:p>
          </p:txBody>
        </p:sp>
        <p:sp>
          <p:nvSpPr>
            <p:cNvPr id="372" name="テキスト ボックス 371">
              <a:extLst>
                <a:ext uri="{FF2B5EF4-FFF2-40B4-BE49-F238E27FC236}">
                  <a16:creationId xmlns:a16="http://schemas.microsoft.com/office/drawing/2014/main" id="{A7D710A6-C385-17F4-2587-B0E7930F079B}"/>
                </a:ext>
              </a:extLst>
            </p:cNvPr>
            <p:cNvSpPr txBox="1"/>
            <p:nvPr/>
          </p:nvSpPr>
          <p:spPr>
            <a:xfrm>
              <a:off x="484387" y="5396826"/>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7</a:t>
              </a:r>
              <a:r>
                <a:rPr lang="ja-JP" altLang="en-US" sz="600">
                  <a:solidFill>
                    <a:srgbClr val="000000"/>
                  </a:solidFill>
                  <a:latin typeface="Segoe UI"/>
                  <a:ea typeface="メイリオ"/>
                </a:rPr>
                <a:t>月</a:t>
              </a:r>
            </a:p>
          </p:txBody>
        </p:sp>
        <p:sp>
          <p:nvSpPr>
            <p:cNvPr id="373" name="テキスト ボックス 372">
              <a:extLst>
                <a:ext uri="{FF2B5EF4-FFF2-40B4-BE49-F238E27FC236}">
                  <a16:creationId xmlns:a16="http://schemas.microsoft.com/office/drawing/2014/main" id="{C01D8B65-A6AA-DE7E-6666-DF38B641DA6F}"/>
                </a:ext>
              </a:extLst>
            </p:cNvPr>
            <p:cNvSpPr txBox="1"/>
            <p:nvPr/>
          </p:nvSpPr>
          <p:spPr>
            <a:xfrm>
              <a:off x="484387" y="5612845"/>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10</a:t>
              </a:r>
              <a:r>
                <a:rPr lang="ja-JP" altLang="en-US" sz="600">
                  <a:solidFill>
                    <a:srgbClr val="000000"/>
                  </a:solidFill>
                  <a:latin typeface="Segoe UI"/>
                  <a:ea typeface="メイリオ"/>
                </a:rPr>
                <a:t>月</a:t>
              </a:r>
            </a:p>
          </p:txBody>
        </p:sp>
        <p:cxnSp>
          <p:nvCxnSpPr>
            <p:cNvPr id="374" name="直線コネクタ 373">
              <a:extLst>
                <a:ext uri="{FF2B5EF4-FFF2-40B4-BE49-F238E27FC236}">
                  <a16:creationId xmlns:a16="http://schemas.microsoft.com/office/drawing/2014/main" id="{AEEB7A8E-1CE3-CEBE-8231-3B3320C233E7}"/>
                </a:ext>
              </a:extLst>
            </p:cNvPr>
            <p:cNvCxnSpPr>
              <a:cxnSpLocks/>
            </p:cNvCxnSpPr>
            <p:nvPr/>
          </p:nvCxnSpPr>
          <p:spPr>
            <a:xfrm>
              <a:off x="591020" y="5171046"/>
              <a:ext cx="4032000" cy="2474"/>
            </a:xfrm>
            <a:prstGeom prst="line">
              <a:avLst/>
            </a:prstGeom>
            <a:noFill/>
            <a:ln w="6350" cap="flat" cmpd="sng" algn="ctr">
              <a:solidFill>
                <a:srgbClr val="FFFFFF">
                  <a:lumMod val="50000"/>
                </a:srgbClr>
              </a:solidFill>
              <a:prstDash val="sysDash"/>
              <a:miter lim="800000"/>
            </a:ln>
            <a:effectLst/>
          </p:spPr>
        </p:cxnSp>
        <p:sp>
          <p:nvSpPr>
            <p:cNvPr id="375" name="テキスト ボックス 374">
              <a:extLst>
                <a:ext uri="{FF2B5EF4-FFF2-40B4-BE49-F238E27FC236}">
                  <a16:creationId xmlns:a16="http://schemas.microsoft.com/office/drawing/2014/main" id="{0642B8B3-D61C-EB3E-3420-4A1EB1E2EFAA}"/>
                </a:ext>
              </a:extLst>
            </p:cNvPr>
            <p:cNvSpPr txBox="1"/>
            <p:nvPr/>
          </p:nvSpPr>
          <p:spPr>
            <a:xfrm>
              <a:off x="4588814" y="4755178"/>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都道府県</a:t>
              </a:r>
            </a:p>
          </p:txBody>
        </p:sp>
        <p:sp>
          <p:nvSpPr>
            <p:cNvPr id="376" name="テキスト ボックス 375">
              <a:extLst>
                <a:ext uri="{FF2B5EF4-FFF2-40B4-BE49-F238E27FC236}">
                  <a16:creationId xmlns:a16="http://schemas.microsoft.com/office/drawing/2014/main" id="{2839077F-2193-FA50-A5BF-F32CE05B4E50}"/>
                </a:ext>
              </a:extLst>
            </p:cNvPr>
            <p:cNvSpPr txBox="1"/>
            <p:nvPr/>
          </p:nvSpPr>
          <p:spPr>
            <a:xfrm>
              <a:off x="4588814" y="5054363"/>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事業所規模</a:t>
              </a:r>
            </a:p>
          </p:txBody>
        </p:sp>
        <p:sp>
          <p:nvSpPr>
            <p:cNvPr id="377" name="テキスト ボックス 376">
              <a:extLst>
                <a:ext uri="{FF2B5EF4-FFF2-40B4-BE49-F238E27FC236}">
                  <a16:creationId xmlns:a16="http://schemas.microsoft.com/office/drawing/2014/main" id="{C854F9A4-0404-086C-6EC2-034525C31CC5}"/>
                </a:ext>
              </a:extLst>
            </p:cNvPr>
            <p:cNvSpPr txBox="1"/>
            <p:nvPr/>
          </p:nvSpPr>
          <p:spPr>
            <a:xfrm>
              <a:off x="4588814" y="5370706"/>
              <a:ext cx="117980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平均要介護度</a:t>
              </a:r>
            </a:p>
          </p:txBody>
        </p:sp>
        <p:sp>
          <p:nvSpPr>
            <p:cNvPr id="378" name="テキスト ボックス 377">
              <a:extLst>
                <a:ext uri="{FF2B5EF4-FFF2-40B4-BE49-F238E27FC236}">
                  <a16:creationId xmlns:a16="http://schemas.microsoft.com/office/drawing/2014/main" id="{2F98986F-EE7D-9420-C21B-D887E08EBEF5}"/>
                </a:ext>
              </a:extLst>
            </p:cNvPr>
            <p:cNvSpPr txBox="1"/>
            <p:nvPr/>
          </p:nvSpPr>
          <p:spPr>
            <a:xfrm>
              <a:off x="4532666" y="4606913"/>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全国値</a:t>
              </a:r>
            </a:p>
          </p:txBody>
        </p:sp>
      </p:grpSp>
      <p:sp>
        <p:nvSpPr>
          <p:cNvPr id="2" name="テキスト ボックス 1">
            <a:extLst>
              <a:ext uri="{FF2B5EF4-FFF2-40B4-BE49-F238E27FC236}">
                <a16:creationId xmlns:a16="http://schemas.microsoft.com/office/drawing/2014/main" id="{C1514EE0-BBA5-8C7F-73C6-A05BEF61CF57}"/>
              </a:ext>
            </a:extLst>
          </p:cNvPr>
          <p:cNvSpPr txBox="1"/>
          <p:nvPr/>
        </p:nvSpPr>
        <p:spPr>
          <a:xfrm>
            <a:off x="9107433" y="30001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7866388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3"/>
          <p:cNvSpPr txBox="1">
            <a:spLocks noChangeArrowheads="1"/>
          </p:cNvSpPr>
          <p:nvPr/>
        </p:nvSpPr>
        <p:spPr bwMode="auto">
          <a:xfrm>
            <a:off x="1143000" y="72000"/>
            <a:ext cx="9906000" cy="395020"/>
          </a:xfrm>
          <a:prstGeom prst="rect">
            <a:avLst/>
          </a:prstGeom>
          <a:noFill/>
          <a:ln w="9525">
            <a:noFill/>
            <a:miter lim="800000"/>
            <a:headEnd/>
            <a:tailEnd/>
          </a:ln>
          <a:effectLst/>
        </p:spPr>
        <p:txBody>
          <a:bodyPr wrap="square" lIns="83077" tIns="43200" rIns="83077" bIns="43200" anchor="ctr" anchorCtr="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612879" eaLnBrk="1" fontAlgn="base" hangingPunct="1">
              <a:spcBef>
                <a:spcPct val="0"/>
              </a:spcBef>
              <a:spcAft>
                <a:spcPct val="0"/>
              </a:spcAft>
              <a:defRPr/>
            </a:pPr>
            <a:r>
              <a:rPr lang="en-US" altLang="ja-JP" sz="2000" b="1">
                <a:solidFill>
                  <a:prstClr val="black"/>
                </a:solidFill>
                <a:latin typeface="游ゴシック" panose="020B0400000000000000" pitchFamily="50" charset="-128"/>
                <a:ea typeface="游ゴシック" panose="020B0400000000000000" pitchFamily="50" charset="-128"/>
              </a:rPr>
              <a:t>LIFE</a:t>
            </a:r>
            <a:r>
              <a:rPr lang="ja-JP" altLang="en-US" sz="2000" b="1">
                <a:solidFill>
                  <a:prstClr val="black"/>
                </a:solidFill>
                <a:latin typeface="游ゴシック" panose="020B0400000000000000" pitchFamily="50" charset="-128"/>
                <a:ea typeface="游ゴシック" panose="020B0400000000000000" pitchFamily="50" charset="-128"/>
              </a:rPr>
              <a:t>のフィードバック見直しイメージ（利用者フィードバック）</a:t>
            </a:r>
            <a:endParaRPr lang="en-US" altLang="ja-JP" sz="2000" b="1">
              <a:solidFill>
                <a:prstClr val="black"/>
              </a:solidFill>
              <a:latin typeface="游ゴシック" panose="020B0400000000000000" pitchFamily="50" charset="-128"/>
              <a:ea typeface="游ゴシック" panose="020B0400000000000000" pitchFamily="50" charset="-128"/>
            </a:endParaRPr>
          </a:p>
        </p:txBody>
      </p:sp>
      <p:cxnSp>
        <p:nvCxnSpPr>
          <p:cNvPr id="3" name="直線コネクタ 2">
            <a:extLst>
              <a:ext uri="{FF2B5EF4-FFF2-40B4-BE49-F238E27FC236}">
                <a16:creationId xmlns:a16="http://schemas.microsoft.com/office/drawing/2014/main" id="{B741B9C5-2D63-FA7E-6493-7726261960D9}"/>
              </a:ext>
            </a:extLst>
          </p:cNvPr>
          <p:cNvCxnSpPr>
            <a:cxnSpLocks/>
          </p:cNvCxnSpPr>
          <p:nvPr/>
        </p:nvCxnSpPr>
        <p:spPr>
          <a:xfrm>
            <a:off x="783000" y="540000"/>
            <a:ext cx="10620000" cy="0"/>
          </a:xfrm>
          <a:prstGeom prst="line">
            <a:avLst/>
          </a:prstGeom>
          <a:ln w="38100">
            <a:solidFill>
              <a:srgbClr val="005CAF"/>
            </a:solidFill>
          </a:ln>
        </p:spPr>
        <p:style>
          <a:lnRef idx="1">
            <a:schemeClr val="accent1"/>
          </a:lnRef>
          <a:fillRef idx="0">
            <a:schemeClr val="accent1"/>
          </a:fillRef>
          <a:effectRef idx="0">
            <a:schemeClr val="accent1"/>
          </a:effectRef>
          <a:fontRef idx="minor">
            <a:schemeClr val="tx1"/>
          </a:fontRef>
        </p:style>
      </p:cxnSp>
      <p:sp>
        <p:nvSpPr>
          <p:cNvPr id="491" name="正方形/長方形 490">
            <a:extLst>
              <a:ext uri="{FF2B5EF4-FFF2-40B4-BE49-F238E27FC236}">
                <a16:creationId xmlns:a16="http://schemas.microsoft.com/office/drawing/2014/main" id="{93FFA09D-6C0C-128A-D17D-FA190D9BA7BE}"/>
              </a:ext>
            </a:extLst>
          </p:cNvPr>
          <p:cNvSpPr/>
          <p:nvPr/>
        </p:nvSpPr>
        <p:spPr>
          <a:xfrm>
            <a:off x="1429956" y="723969"/>
            <a:ext cx="9332088" cy="5202741"/>
          </a:xfrm>
          <a:prstGeom prst="rect">
            <a:avLst/>
          </a:prstGeom>
          <a:solidFill>
            <a:srgbClr val="FFFFFF">
              <a:lumMod val="9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492" name="正方形/長方形 491">
            <a:extLst>
              <a:ext uri="{FF2B5EF4-FFF2-40B4-BE49-F238E27FC236}">
                <a16:creationId xmlns:a16="http://schemas.microsoft.com/office/drawing/2014/main" id="{73D57D1B-7C80-7F58-CA1F-0030D5C9EA6F}"/>
              </a:ext>
            </a:extLst>
          </p:cNvPr>
          <p:cNvSpPr/>
          <p:nvPr/>
        </p:nvSpPr>
        <p:spPr>
          <a:xfrm>
            <a:off x="1549579" y="852687"/>
            <a:ext cx="5076000" cy="216000"/>
          </a:xfrm>
          <a:prstGeom prst="rect">
            <a:avLst/>
          </a:prstGeom>
          <a:solidFill>
            <a:srgbClr val="66BAB7"/>
          </a:solidFill>
          <a:ln w="12700" cap="flat" cmpd="sng" algn="ctr">
            <a:noFill/>
            <a:prstDash val="solid"/>
            <a:miter lim="800000"/>
          </a:ln>
          <a:effectLst/>
        </p:spPr>
        <p:txBody>
          <a:bodyPr rtlCol="0" anchor="ctr"/>
          <a:lstStyle/>
          <a:p>
            <a:pPr algn="ctr" defTabSz="457200">
              <a:defRPr/>
            </a:pPr>
            <a:r>
              <a:rPr kumimoji="0" lang="ja-JP" altLang="en-US" sz="1200" b="1" kern="0">
                <a:solidFill>
                  <a:srgbClr val="FFFFFF"/>
                </a:solidFill>
                <a:latin typeface="Segoe UI"/>
                <a:ea typeface="メイリオ"/>
              </a:rPr>
              <a:t>基本情報</a:t>
            </a:r>
          </a:p>
        </p:txBody>
      </p:sp>
      <p:sp>
        <p:nvSpPr>
          <p:cNvPr id="493" name="矢印: 下 492">
            <a:extLst>
              <a:ext uri="{FF2B5EF4-FFF2-40B4-BE49-F238E27FC236}">
                <a16:creationId xmlns:a16="http://schemas.microsoft.com/office/drawing/2014/main" id="{68F0CDB0-DE61-55B3-44AE-ABF704384973}"/>
              </a:ext>
            </a:extLst>
          </p:cNvPr>
          <p:cNvSpPr/>
          <p:nvPr/>
        </p:nvSpPr>
        <p:spPr>
          <a:xfrm>
            <a:off x="5502129" y="5926710"/>
            <a:ext cx="1187745" cy="222437"/>
          </a:xfrm>
          <a:prstGeom prst="downArrow">
            <a:avLst/>
          </a:prstGeom>
          <a:solidFill>
            <a:srgbClr val="000000">
              <a:lumMod val="50000"/>
              <a:lumOff val="50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494" name="正方形/長方形 493">
            <a:extLst>
              <a:ext uri="{FF2B5EF4-FFF2-40B4-BE49-F238E27FC236}">
                <a16:creationId xmlns:a16="http://schemas.microsoft.com/office/drawing/2014/main" id="{27CCA420-5BF1-3B52-6F2C-DFA0D39309A2}"/>
              </a:ext>
            </a:extLst>
          </p:cNvPr>
          <p:cNvSpPr/>
          <p:nvPr/>
        </p:nvSpPr>
        <p:spPr>
          <a:xfrm>
            <a:off x="1429956" y="6210000"/>
            <a:ext cx="9332088" cy="468000"/>
          </a:xfrm>
          <a:prstGeom prst="rect">
            <a:avLst/>
          </a:prstGeom>
          <a:solidFill>
            <a:srgbClr val="FFFFFF"/>
          </a:solidFill>
          <a:ln w="19050" cap="flat" cmpd="sng" algn="ctr">
            <a:solidFill>
              <a:srgbClr val="005CAF"/>
            </a:solidFill>
            <a:prstDash val="solid"/>
            <a:miter lim="800000"/>
          </a:ln>
          <a:effectLst/>
        </p:spPr>
        <p:txBody>
          <a:bodyPr rtlCol="0" anchor="ctr"/>
          <a:lstStyle/>
          <a:p>
            <a:pPr algn="ctr" defTabSz="457200">
              <a:defRPr/>
            </a:pPr>
            <a:r>
              <a:rPr kumimoji="0" lang="ja-JP" altLang="en-US" sz="1200" kern="0">
                <a:solidFill>
                  <a:srgbClr val="005CAF"/>
                </a:solidFill>
                <a:latin typeface="Segoe UI"/>
                <a:ea typeface="メイリオ"/>
              </a:rPr>
              <a:t>各利用者に対して実施した取組と、</a:t>
            </a:r>
            <a:r>
              <a:rPr kumimoji="0" lang="en-US" altLang="ja-JP" sz="1200" kern="0">
                <a:solidFill>
                  <a:srgbClr val="005CAF"/>
                </a:solidFill>
                <a:latin typeface="Segoe UI"/>
                <a:ea typeface="メイリオ"/>
              </a:rPr>
              <a:t>LIFE</a:t>
            </a:r>
            <a:r>
              <a:rPr kumimoji="0" lang="ja-JP" altLang="en-US" sz="1200" kern="0">
                <a:solidFill>
                  <a:srgbClr val="005CAF"/>
                </a:solidFill>
                <a:latin typeface="Segoe UI"/>
                <a:ea typeface="メイリオ"/>
              </a:rPr>
              <a:t>データの時系列変化や全国の同じような利用者との比較を組み合わせて検討することで、</a:t>
            </a:r>
            <a:endParaRPr kumimoji="0" lang="en-US" altLang="ja-JP" sz="1200" kern="0">
              <a:solidFill>
                <a:srgbClr val="005CAF"/>
              </a:solidFill>
              <a:latin typeface="Segoe UI"/>
              <a:ea typeface="メイリオ"/>
            </a:endParaRPr>
          </a:p>
          <a:p>
            <a:pPr algn="ctr" defTabSz="457200">
              <a:defRPr/>
            </a:pPr>
            <a:r>
              <a:rPr kumimoji="0" lang="ja-JP" altLang="en-US" sz="1200" kern="0">
                <a:solidFill>
                  <a:srgbClr val="005CAF"/>
                </a:solidFill>
                <a:latin typeface="Segoe UI"/>
                <a:ea typeface="メイリオ"/>
              </a:rPr>
              <a:t>取組の効果や利用者の特徴の把握へ活用</a:t>
            </a:r>
          </a:p>
        </p:txBody>
      </p:sp>
      <p:sp>
        <p:nvSpPr>
          <p:cNvPr id="495" name="正方形/長方形 494">
            <a:extLst>
              <a:ext uri="{FF2B5EF4-FFF2-40B4-BE49-F238E27FC236}">
                <a16:creationId xmlns:a16="http://schemas.microsoft.com/office/drawing/2014/main" id="{42C96CCA-CEC5-CAA2-A533-BB5FEFE03E83}"/>
              </a:ext>
            </a:extLst>
          </p:cNvPr>
          <p:cNvSpPr/>
          <p:nvPr/>
        </p:nvSpPr>
        <p:spPr>
          <a:xfrm>
            <a:off x="1549579" y="1675403"/>
            <a:ext cx="8928000" cy="216000"/>
          </a:xfrm>
          <a:prstGeom prst="rect">
            <a:avLst/>
          </a:prstGeom>
          <a:solidFill>
            <a:srgbClr val="66BAB7"/>
          </a:solidFill>
          <a:ln w="12700" cap="flat" cmpd="sng" algn="ctr">
            <a:noFill/>
            <a:prstDash val="solid"/>
            <a:miter lim="800000"/>
          </a:ln>
          <a:effectLst/>
        </p:spPr>
        <p:txBody>
          <a:bodyPr rtlCol="0" anchor="ctr"/>
          <a:lstStyle/>
          <a:p>
            <a:pPr algn="ctr" defTabSz="457200">
              <a:defRPr/>
            </a:pPr>
            <a:r>
              <a:rPr kumimoji="0" lang="en-US" altLang="ja-JP" sz="1200" b="1" kern="0">
                <a:solidFill>
                  <a:srgbClr val="FFFFFF"/>
                </a:solidFill>
                <a:latin typeface="Segoe UI"/>
                <a:ea typeface="メイリオ"/>
              </a:rPr>
              <a:t>ADL</a:t>
            </a:r>
            <a:r>
              <a:rPr kumimoji="0" lang="ja-JP" altLang="en-US" sz="1200" b="1" kern="0">
                <a:solidFill>
                  <a:srgbClr val="FFFFFF"/>
                </a:solidFill>
                <a:latin typeface="Segoe UI"/>
                <a:ea typeface="メイリオ"/>
              </a:rPr>
              <a:t>（</a:t>
            </a:r>
            <a:r>
              <a:rPr kumimoji="0" lang="en-US" altLang="ja-JP" sz="1200" b="1" kern="0">
                <a:solidFill>
                  <a:srgbClr val="FFFFFF"/>
                </a:solidFill>
                <a:latin typeface="Segoe UI"/>
                <a:ea typeface="メイリオ"/>
              </a:rPr>
              <a:t>Barthel Index</a:t>
            </a:r>
            <a:r>
              <a:rPr kumimoji="0" lang="ja-JP" altLang="en-US" sz="1200" b="1" kern="0">
                <a:solidFill>
                  <a:srgbClr val="FFFFFF"/>
                </a:solidFill>
                <a:latin typeface="Segoe UI"/>
                <a:ea typeface="メイリオ"/>
              </a:rPr>
              <a:t>）の状況</a:t>
            </a:r>
          </a:p>
        </p:txBody>
      </p:sp>
      <p:sp>
        <p:nvSpPr>
          <p:cNvPr id="496" name="正方形/長方形 495">
            <a:extLst>
              <a:ext uri="{FF2B5EF4-FFF2-40B4-BE49-F238E27FC236}">
                <a16:creationId xmlns:a16="http://schemas.microsoft.com/office/drawing/2014/main" id="{1FD1A238-78F3-A3D1-152F-C501DF7D4A7C}"/>
              </a:ext>
            </a:extLst>
          </p:cNvPr>
          <p:cNvSpPr/>
          <p:nvPr/>
        </p:nvSpPr>
        <p:spPr>
          <a:xfrm>
            <a:off x="1549580" y="1959538"/>
            <a:ext cx="4373018" cy="175185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497" name="テキスト ボックス 496">
            <a:extLst>
              <a:ext uri="{FF2B5EF4-FFF2-40B4-BE49-F238E27FC236}">
                <a16:creationId xmlns:a16="http://schemas.microsoft.com/office/drawing/2014/main" id="{821EE337-616E-7936-AB5B-A4E7FC0D9CFD}"/>
              </a:ext>
            </a:extLst>
          </p:cNvPr>
          <p:cNvSpPr txBox="1"/>
          <p:nvPr/>
        </p:nvSpPr>
        <p:spPr>
          <a:xfrm flipH="1">
            <a:off x="1567163" y="1974208"/>
            <a:ext cx="900000"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Segoe UI"/>
                <a:ea typeface="メイリオ"/>
              </a:rPr>
              <a:t>合計点の推移</a:t>
            </a:r>
            <a:endParaRPr lang="ja-JP" altLang="en-US" sz="900">
              <a:solidFill>
                <a:srgbClr val="000000"/>
              </a:solidFill>
              <a:latin typeface="Meiryo UI" panose="020B0604030504040204" pitchFamily="50" charset="-128"/>
              <a:ea typeface="Meiryo UI" panose="020B0604030504040204" pitchFamily="50" charset="-128"/>
            </a:endParaRPr>
          </a:p>
        </p:txBody>
      </p:sp>
      <p:pic>
        <p:nvPicPr>
          <p:cNvPr id="498" name="図 497">
            <a:extLst>
              <a:ext uri="{FF2B5EF4-FFF2-40B4-BE49-F238E27FC236}">
                <a16:creationId xmlns:a16="http://schemas.microsoft.com/office/drawing/2014/main" id="{E3880BFC-55A6-E169-BBCC-05DFD4FFDA6C}"/>
              </a:ext>
            </a:extLst>
          </p:cNvPr>
          <p:cNvPicPr>
            <a:picLocks noChangeAspect="1"/>
          </p:cNvPicPr>
          <p:nvPr/>
        </p:nvPicPr>
        <p:blipFill rotWithShape="1">
          <a:blip r:embed="rId2"/>
          <a:srcRect t="7119"/>
          <a:stretch/>
        </p:blipFill>
        <p:spPr>
          <a:xfrm>
            <a:off x="1752324" y="2198958"/>
            <a:ext cx="2865872" cy="1380775"/>
          </a:xfrm>
          <a:prstGeom prst="rect">
            <a:avLst/>
          </a:prstGeom>
        </p:spPr>
      </p:pic>
      <p:sp>
        <p:nvSpPr>
          <p:cNvPr id="499" name="正方形/長方形 498">
            <a:extLst>
              <a:ext uri="{FF2B5EF4-FFF2-40B4-BE49-F238E27FC236}">
                <a16:creationId xmlns:a16="http://schemas.microsoft.com/office/drawing/2014/main" id="{ACC4B061-7D7F-1A1B-D20C-987FF8DEEFEF}"/>
              </a:ext>
            </a:extLst>
          </p:cNvPr>
          <p:cNvSpPr/>
          <p:nvPr/>
        </p:nvSpPr>
        <p:spPr>
          <a:xfrm>
            <a:off x="2915238" y="2198957"/>
            <a:ext cx="270022" cy="9511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00" name="正方形/長方形 499">
            <a:extLst>
              <a:ext uri="{FF2B5EF4-FFF2-40B4-BE49-F238E27FC236}">
                <a16:creationId xmlns:a16="http://schemas.microsoft.com/office/drawing/2014/main" id="{7D111A0E-210C-2E99-025B-334F580AEC16}"/>
              </a:ext>
            </a:extLst>
          </p:cNvPr>
          <p:cNvSpPr/>
          <p:nvPr/>
        </p:nvSpPr>
        <p:spPr>
          <a:xfrm>
            <a:off x="3440871" y="2198957"/>
            <a:ext cx="270022" cy="9511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01" name="テキスト ボックス 500">
            <a:extLst>
              <a:ext uri="{FF2B5EF4-FFF2-40B4-BE49-F238E27FC236}">
                <a16:creationId xmlns:a16="http://schemas.microsoft.com/office/drawing/2014/main" id="{084A4186-B78E-5086-D087-083DAE648209}"/>
              </a:ext>
            </a:extLst>
          </p:cNvPr>
          <p:cNvSpPr txBox="1"/>
          <p:nvPr/>
        </p:nvSpPr>
        <p:spPr>
          <a:xfrm>
            <a:off x="2978422" y="2075869"/>
            <a:ext cx="721506"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全国（平均値）</a:t>
            </a:r>
          </a:p>
        </p:txBody>
      </p:sp>
      <p:sp>
        <p:nvSpPr>
          <p:cNvPr id="502" name="テキスト ボックス 501">
            <a:extLst>
              <a:ext uri="{FF2B5EF4-FFF2-40B4-BE49-F238E27FC236}">
                <a16:creationId xmlns:a16="http://schemas.microsoft.com/office/drawing/2014/main" id="{267C0DE8-C743-BEB4-7FD0-17D4ADD4C026}"/>
              </a:ext>
            </a:extLst>
          </p:cNvPr>
          <p:cNvSpPr txBox="1"/>
          <p:nvPr/>
        </p:nvSpPr>
        <p:spPr>
          <a:xfrm>
            <a:off x="2443037" y="2085883"/>
            <a:ext cx="721506"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利用者</a:t>
            </a:r>
          </a:p>
        </p:txBody>
      </p:sp>
      <p:grpSp>
        <p:nvGrpSpPr>
          <p:cNvPr id="687" name="グループ化 686">
            <a:extLst>
              <a:ext uri="{FF2B5EF4-FFF2-40B4-BE49-F238E27FC236}">
                <a16:creationId xmlns:a16="http://schemas.microsoft.com/office/drawing/2014/main" id="{59A17677-EFA7-1B4E-57A6-53E7830B8B28}"/>
              </a:ext>
            </a:extLst>
          </p:cNvPr>
          <p:cNvGrpSpPr/>
          <p:nvPr/>
        </p:nvGrpSpPr>
        <p:grpSpPr>
          <a:xfrm>
            <a:off x="4798137" y="2452771"/>
            <a:ext cx="687291" cy="124620"/>
            <a:chOff x="3710000" y="2564913"/>
            <a:chExt cx="687291" cy="124620"/>
          </a:xfrm>
        </p:grpSpPr>
        <p:sp>
          <p:nvSpPr>
            <p:cNvPr id="504" name="正方形/長方形 503">
              <a:extLst>
                <a:ext uri="{FF2B5EF4-FFF2-40B4-BE49-F238E27FC236}">
                  <a16:creationId xmlns:a16="http://schemas.microsoft.com/office/drawing/2014/main" id="{D6793E40-850C-F016-C93D-9EE1BADAB90C}"/>
                </a:ext>
              </a:extLst>
            </p:cNvPr>
            <p:cNvSpPr/>
            <p:nvPr/>
          </p:nvSpPr>
          <p:spPr>
            <a:xfrm>
              <a:off x="3710000" y="2564913"/>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05" name="二等辺三角形 504">
              <a:extLst>
                <a:ext uri="{FF2B5EF4-FFF2-40B4-BE49-F238E27FC236}">
                  <a16:creationId xmlns:a16="http://schemas.microsoft.com/office/drawing/2014/main" id="{90037FFB-DD77-6887-C877-292E245417A4}"/>
                </a:ext>
              </a:extLst>
            </p:cNvPr>
            <p:cNvSpPr/>
            <p:nvPr/>
          </p:nvSpPr>
          <p:spPr>
            <a:xfrm flipV="1">
              <a:off x="4316349" y="2617970"/>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06" name="テキスト ボックス 505">
            <a:extLst>
              <a:ext uri="{FF2B5EF4-FFF2-40B4-BE49-F238E27FC236}">
                <a16:creationId xmlns:a16="http://schemas.microsoft.com/office/drawing/2014/main" id="{79CCB647-9575-970C-02A1-5C79A14EDECD}"/>
              </a:ext>
            </a:extLst>
          </p:cNvPr>
          <p:cNvSpPr txBox="1"/>
          <p:nvPr/>
        </p:nvSpPr>
        <p:spPr>
          <a:xfrm>
            <a:off x="4600554" y="2273713"/>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都道府県</a:t>
            </a:r>
          </a:p>
        </p:txBody>
      </p:sp>
      <p:sp>
        <p:nvSpPr>
          <p:cNvPr id="507" name="テキスト ボックス 506">
            <a:extLst>
              <a:ext uri="{FF2B5EF4-FFF2-40B4-BE49-F238E27FC236}">
                <a16:creationId xmlns:a16="http://schemas.microsoft.com/office/drawing/2014/main" id="{16D3B667-66D3-8A85-65BF-00AAF8B01270}"/>
              </a:ext>
            </a:extLst>
          </p:cNvPr>
          <p:cNvSpPr txBox="1"/>
          <p:nvPr/>
        </p:nvSpPr>
        <p:spPr>
          <a:xfrm>
            <a:off x="4600554" y="2599807"/>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要介護度</a:t>
            </a:r>
          </a:p>
        </p:txBody>
      </p:sp>
      <p:grpSp>
        <p:nvGrpSpPr>
          <p:cNvPr id="688" name="グループ化 687">
            <a:extLst>
              <a:ext uri="{FF2B5EF4-FFF2-40B4-BE49-F238E27FC236}">
                <a16:creationId xmlns:a16="http://schemas.microsoft.com/office/drawing/2014/main" id="{0441A37D-797E-3B16-00FB-A124027D6280}"/>
              </a:ext>
            </a:extLst>
          </p:cNvPr>
          <p:cNvGrpSpPr/>
          <p:nvPr/>
        </p:nvGrpSpPr>
        <p:grpSpPr>
          <a:xfrm>
            <a:off x="4798137" y="2787837"/>
            <a:ext cx="687291" cy="124620"/>
            <a:chOff x="3710000" y="2899979"/>
            <a:chExt cx="687291" cy="124620"/>
          </a:xfrm>
        </p:grpSpPr>
        <p:sp>
          <p:nvSpPr>
            <p:cNvPr id="509" name="正方形/長方形 508">
              <a:extLst>
                <a:ext uri="{FF2B5EF4-FFF2-40B4-BE49-F238E27FC236}">
                  <a16:creationId xmlns:a16="http://schemas.microsoft.com/office/drawing/2014/main" id="{9E73CDD0-4D99-69C3-1E00-8D3ED5016E96}"/>
                </a:ext>
              </a:extLst>
            </p:cNvPr>
            <p:cNvSpPr/>
            <p:nvPr/>
          </p:nvSpPr>
          <p:spPr>
            <a:xfrm>
              <a:off x="3710000" y="2899979"/>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10" name="二等辺三角形 509">
              <a:extLst>
                <a:ext uri="{FF2B5EF4-FFF2-40B4-BE49-F238E27FC236}">
                  <a16:creationId xmlns:a16="http://schemas.microsoft.com/office/drawing/2014/main" id="{0000C340-8D38-C006-5C60-A635D4E42EC1}"/>
                </a:ext>
              </a:extLst>
            </p:cNvPr>
            <p:cNvSpPr/>
            <p:nvPr/>
          </p:nvSpPr>
          <p:spPr>
            <a:xfrm flipV="1">
              <a:off x="4316349" y="2953036"/>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11" name="テキスト ボックス 510">
            <a:extLst>
              <a:ext uri="{FF2B5EF4-FFF2-40B4-BE49-F238E27FC236}">
                <a16:creationId xmlns:a16="http://schemas.microsoft.com/office/drawing/2014/main" id="{5BCDCAB2-48A4-2B23-8FF5-F656134A66B9}"/>
              </a:ext>
            </a:extLst>
          </p:cNvPr>
          <p:cNvSpPr txBox="1"/>
          <p:nvPr/>
        </p:nvSpPr>
        <p:spPr>
          <a:xfrm>
            <a:off x="4600554" y="2944447"/>
            <a:ext cx="1224000"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日常生活自立度（身体機能）</a:t>
            </a:r>
          </a:p>
        </p:txBody>
      </p:sp>
      <p:grpSp>
        <p:nvGrpSpPr>
          <p:cNvPr id="689" name="グループ化 688">
            <a:extLst>
              <a:ext uri="{FF2B5EF4-FFF2-40B4-BE49-F238E27FC236}">
                <a16:creationId xmlns:a16="http://schemas.microsoft.com/office/drawing/2014/main" id="{FDBAB598-A00A-7045-A9EF-DA1868AE79F9}"/>
              </a:ext>
            </a:extLst>
          </p:cNvPr>
          <p:cNvGrpSpPr/>
          <p:nvPr/>
        </p:nvGrpSpPr>
        <p:grpSpPr>
          <a:xfrm>
            <a:off x="4798137" y="3132477"/>
            <a:ext cx="687291" cy="124620"/>
            <a:chOff x="3710000" y="3244619"/>
            <a:chExt cx="687291" cy="124620"/>
          </a:xfrm>
        </p:grpSpPr>
        <p:sp>
          <p:nvSpPr>
            <p:cNvPr id="513" name="正方形/長方形 512">
              <a:extLst>
                <a:ext uri="{FF2B5EF4-FFF2-40B4-BE49-F238E27FC236}">
                  <a16:creationId xmlns:a16="http://schemas.microsoft.com/office/drawing/2014/main" id="{0C38F3B7-B30F-5DFE-0E38-649403AFAADB}"/>
                </a:ext>
              </a:extLst>
            </p:cNvPr>
            <p:cNvSpPr/>
            <p:nvPr/>
          </p:nvSpPr>
          <p:spPr>
            <a:xfrm>
              <a:off x="3710000" y="3244619"/>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14" name="二等辺三角形 513">
              <a:extLst>
                <a:ext uri="{FF2B5EF4-FFF2-40B4-BE49-F238E27FC236}">
                  <a16:creationId xmlns:a16="http://schemas.microsoft.com/office/drawing/2014/main" id="{B0B3063B-2D04-1EE0-1F9F-411889B2D81F}"/>
                </a:ext>
              </a:extLst>
            </p:cNvPr>
            <p:cNvSpPr/>
            <p:nvPr/>
          </p:nvSpPr>
          <p:spPr>
            <a:xfrm flipV="1">
              <a:off x="4316349" y="3297676"/>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15" name="テキスト ボックス 514">
            <a:extLst>
              <a:ext uri="{FF2B5EF4-FFF2-40B4-BE49-F238E27FC236}">
                <a16:creationId xmlns:a16="http://schemas.microsoft.com/office/drawing/2014/main" id="{584C765F-5C43-E772-2F85-41F552361A4F}"/>
              </a:ext>
            </a:extLst>
          </p:cNvPr>
          <p:cNvSpPr txBox="1"/>
          <p:nvPr/>
        </p:nvSpPr>
        <p:spPr>
          <a:xfrm>
            <a:off x="4600554" y="3294559"/>
            <a:ext cx="117980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日常生活自立度（認知機能）</a:t>
            </a:r>
          </a:p>
        </p:txBody>
      </p:sp>
      <p:grpSp>
        <p:nvGrpSpPr>
          <p:cNvPr id="690" name="グループ化 689">
            <a:extLst>
              <a:ext uri="{FF2B5EF4-FFF2-40B4-BE49-F238E27FC236}">
                <a16:creationId xmlns:a16="http://schemas.microsoft.com/office/drawing/2014/main" id="{2F68C0AA-6A4A-87F1-F11C-DBFEF7F3A5A3}"/>
              </a:ext>
            </a:extLst>
          </p:cNvPr>
          <p:cNvGrpSpPr/>
          <p:nvPr/>
        </p:nvGrpSpPr>
        <p:grpSpPr>
          <a:xfrm>
            <a:off x="4798137" y="3482589"/>
            <a:ext cx="687291" cy="124620"/>
            <a:chOff x="3710000" y="3594731"/>
            <a:chExt cx="687291" cy="124620"/>
          </a:xfrm>
        </p:grpSpPr>
        <p:sp>
          <p:nvSpPr>
            <p:cNvPr id="517" name="正方形/長方形 516">
              <a:extLst>
                <a:ext uri="{FF2B5EF4-FFF2-40B4-BE49-F238E27FC236}">
                  <a16:creationId xmlns:a16="http://schemas.microsoft.com/office/drawing/2014/main" id="{0A656521-317D-C234-89F7-5867265B8DBF}"/>
                </a:ext>
              </a:extLst>
            </p:cNvPr>
            <p:cNvSpPr/>
            <p:nvPr/>
          </p:nvSpPr>
          <p:spPr>
            <a:xfrm>
              <a:off x="3710000" y="3594731"/>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18" name="二等辺三角形 517">
              <a:extLst>
                <a:ext uri="{FF2B5EF4-FFF2-40B4-BE49-F238E27FC236}">
                  <a16:creationId xmlns:a16="http://schemas.microsoft.com/office/drawing/2014/main" id="{AC5FDF83-46E5-DA1B-BCAB-C331C03A1921}"/>
                </a:ext>
              </a:extLst>
            </p:cNvPr>
            <p:cNvSpPr/>
            <p:nvPr/>
          </p:nvSpPr>
          <p:spPr>
            <a:xfrm flipV="1">
              <a:off x="4316349" y="3647788"/>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19" name="正方形/長方形 518">
            <a:extLst>
              <a:ext uri="{FF2B5EF4-FFF2-40B4-BE49-F238E27FC236}">
                <a16:creationId xmlns:a16="http://schemas.microsoft.com/office/drawing/2014/main" id="{95235E2F-642D-68F1-1DAD-300BD4E74ADD}"/>
              </a:ext>
            </a:extLst>
          </p:cNvPr>
          <p:cNvSpPr/>
          <p:nvPr/>
        </p:nvSpPr>
        <p:spPr>
          <a:xfrm>
            <a:off x="1695461" y="2217434"/>
            <a:ext cx="371622" cy="1258603"/>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20" name="テキスト ボックス 519">
            <a:extLst>
              <a:ext uri="{FF2B5EF4-FFF2-40B4-BE49-F238E27FC236}">
                <a16:creationId xmlns:a16="http://schemas.microsoft.com/office/drawing/2014/main" id="{CD8130CF-9CC8-011E-9452-3D308D9F9197}"/>
              </a:ext>
            </a:extLst>
          </p:cNvPr>
          <p:cNvSpPr txBox="1"/>
          <p:nvPr/>
        </p:nvSpPr>
        <p:spPr>
          <a:xfrm>
            <a:off x="1811853" y="2203846"/>
            <a:ext cx="339736" cy="192873"/>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FFFFFF">
                    <a:lumMod val="65000"/>
                  </a:srgbClr>
                </a:solidFill>
                <a:latin typeface="Segoe UI"/>
                <a:ea typeface="メイリオ"/>
              </a:rPr>
              <a:t>100</a:t>
            </a:r>
            <a:endParaRPr lang="ja-JP" altLang="en-US" sz="600">
              <a:solidFill>
                <a:srgbClr val="FFFFFF">
                  <a:lumMod val="65000"/>
                </a:srgbClr>
              </a:solidFill>
              <a:latin typeface="Segoe UI"/>
              <a:ea typeface="メイリオ"/>
            </a:endParaRPr>
          </a:p>
        </p:txBody>
      </p:sp>
      <p:sp>
        <p:nvSpPr>
          <p:cNvPr id="521" name="テキスト ボックス 520">
            <a:extLst>
              <a:ext uri="{FF2B5EF4-FFF2-40B4-BE49-F238E27FC236}">
                <a16:creationId xmlns:a16="http://schemas.microsoft.com/office/drawing/2014/main" id="{19F0495B-CA54-4DF6-7A99-E2959A1820C7}"/>
              </a:ext>
            </a:extLst>
          </p:cNvPr>
          <p:cNvSpPr txBox="1"/>
          <p:nvPr/>
        </p:nvSpPr>
        <p:spPr>
          <a:xfrm>
            <a:off x="1811853" y="2545414"/>
            <a:ext cx="339736" cy="192873"/>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FFFFFF">
                    <a:lumMod val="65000"/>
                  </a:srgbClr>
                </a:solidFill>
                <a:latin typeface="Segoe UI"/>
                <a:ea typeface="メイリオ"/>
              </a:rPr>
              <a:t>75</a:t>
            </a:r>
            <a:endParaRPr lang="ja-JP" altLang="en-US" sz="600">
              <a:solidFill>
                <a:srgbClr val="FFFFFF">
                  <a:lumMod val="65000"/>
                </a:srgbClr>
              </a:solidFill>
              <a:latin typeface="Segoe UI"/>
              <a:ea typeface="メイリオ"/>
            </a:endParaRPr>
          </a:p>
        </p:txBody>
      </p:sp>
      <p:sp>
        <p:nvSpPr>
          <p:cNvPr id="522" name="テキスト ボックス 521">
            <a:extLst>
              <a:ext uri="{FF2B5EF4-FFF2-40B4-BE49-F238E27FC236}">
                <a16:creationId xmlns:a16="http://schemas.microsoft.com/office/drawing/2014/main" id="{8A7AF3DA-AD36-8096-F30D-9C2C920FB26C}"/>
              </a:ext>
            </a:extLst>
          </p:cNvPr>
          <p:cNvSpPr txBox="1"/>
          <p:nvPr/>
        </p:nvSpPr>
        <p:spPr>
          <a:xfrm>
            <a:off x="1811853" y="2886982"/>
            <a:ext cx="339736" cy="192873"/>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FFFFFF">
                    <a:lumMod val="65000"/>
                  </a:srgbClr>
                </a:solidFill>
                <a:latin typeface="Segoe UI"/>
                <a:ea typeface="メイリオ"/>
              </a:rPr>
              <a:t>50</a:t>
            </a:r>
            <a:endParaRPr lang="ja-JP" altLang="en-US" sz="600">
              <a:solidFill>
                <a:srgbClr val="FFFFFF">
                  <a:lumMod val="65000"/>
                </a:srgbClr>
              </a:solidFill>
              <a:latin typeface="Segoe UI"/>
              <a:ea typeface="メイリオ"/>
            </a:endParaRPr>
          </a:p>
        </p:txBody>
      </p:sp>
      <p:sp>
        <p:nvSpPr>
          <p:cNvPr id="523" name="正方形/長方形 522">
            <a:extLst>
              <a:ext uri="{FF2B5EF4-FFF2-40B4-BE49-F238E27FC236}">
                <a16:creationId xmlns:a16="http://schemas.microsoft.com/office/drawing/2014/main" id="{C7D0ABE7-5C42-1147-6AAE-800902BA146E}"/>
              </a:ext>
            </a:extLst>
          </p:cNvPr>
          <p:cNvSpPr/>
          <p:nvPr/>
        </p:nvSpPr>
        <p:spPr>
          <a:xfrm>
            <a:off x="1549580" y="1133092"/>
            <a:ext cx="1635681" cy="385942"/>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24" name="テキスト ボックス 523">
            <a:extLst>
              <a:ext uri="{FF2B5EF4-FFF2-40B4-BE49-F238E27FC236}">
                <a16:creationId xmlns:a16="http://schemas.microsoft.com/office/drawing/2014/main" id="{04AED361-7E13-77C5-5EA3-6F187AF8E0CE}"/>
              </a:ext>
            </a:extLst>
          </p:cNvPr>
          <p:cNvSpPr txBox="1"/>
          <p:nvPr/>
        </p:nvSpPr>
        <p:spPr>
          <a:xfrm flipH="1">
            <a:off x="1567163" y="1128711"/>
            <a:ext cx="799482"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Segoe UI"/>
                <a:ea typeface="メイリオ"/>
              </a:rPr>
              <a:t>要介護度</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525" name="テキスト ボックス 524">
            <a:extLst>
              <a:ext uri="{FF2B5EF4-FFF2-40B4-BE49-F238E27FC236}">
                <a16:creationId xmlns:a16="http://schemas.microsoft.com/office/drawing/2014/main" id="{C6C35B65-D04C-EBCF-8DD5-F898A5450310}"/>
              </a:ext>
            </a:extLst>
          </p:cNvPr>
          <p:cNvSpPr txBox="1"/>
          <p:nvPr/>
        </p:nvSpPr>
        <p:spPr>
          <a:xfrm flipH="1">
            <a:off x="2054674" y="1267062"/>
            <a:ext cx="1000281" cy="276999"/>
          </a:xfrm>
          <a:prstGeom prst="rect">
            <a:avLst/>
          </a:prstGeom>
          <a:noFill/>
        </p:spPr>
        <p:txBody>
          <a:bodyPr wrap="square" rtlCol="0">
            <a:spAutoFit/>
          </a:bodyPr>
          <a:lstStyle/>
          <a:p>
            <a:pPr algn="ctr" defTabSz="457200">
              <a:spcAft>
                <a:spcPts val="600"/>
              </a:spcAft>
              <a:buClr>
                <a:srgbClr val="103185"/>
              </a:buClr>
            </a:pPr>
            <a:r>
              <a:rPr lang="ja-JP" altLang="en-US" sz="1200">
                <a:solidFill>
                  <a:srgbClr val="000000"/>
                </a:solidFill>
                <a:latin typeface="Segoe UI"/>
                <a:ea typeface="メイリオ"/>
              </a:rPr>
              <a:t>要介護４</a:t>
            </a:r>
            <a:endParaRPr lang="en-US" altLang="ja-JP" sz="1200">
              <a:solidFill>
                <a:srgbClr val="000000"/>
              </a:solidFill>
              <a:latin typeface="Segoe UI"/>
              <a:ea typeface="メイリオ"/>
            </a:endParaRPr>
          </a:p>
        </p:txBody>
      </p:sp>
      <p:sp>
        <p:nvSpPr>
          <p:cNvPr id="526" name="正方形/長方形 525">
            <a:extLst>
              <a:ext uri="{FF2B5EF4-FFF2-40B4-BE49-F238E27FC236}">
                <a16:creationId xmlns:a16="http://schemas.microsoft.com/office/drawing/2014/main" id="{9426F047-680C-06C7-53FF-45BC61D3E541}"/>
              </a:ext>
            </a:extLst>
          </p:cNvPr>
          <p:cNvSpPr/>
          <p:nvPr/>
        </p:nvSpPr>
        <p:spPr>
          <a:xfrm>
            <a:off x="3268345" y="1133092"/>
            <a:ext cx="1635681" cy="385942"/>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27" name="正方形/長方形 526">
            <a:extLst>
              <a:ext uri="{FF2B5EF4-FFF2-40B4-BE49-F238E27FC236}">
                <a16:creationId xmlns:a16="http://schemas.microsoft.com/office/drawing/2014/main" id="{1248CEAC-B14D-72F0-7E49-0541C40D246C}"/>
              </a:ext>
            </a:extLst>
          </p:cNvPr>
          <p:cNvSpPr/>
          <p:nvPr/>
        </p:nvSpPr>
        <p:spPr>
          <a:xfrm>
            <a:off x="4987110" y="1133092"/>
            <a:ext cx="1635681" cy="385942"/>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28" name="テキスト ボックス 527">
            <a:extLst>
              <a:ext uri="{FF2B5EF4-FFF2-40B4-BE49-F238E27FC236}">
                <a16:creationId xmlns:a16="http://schemas.microsoft.com/office/drawing/2014/main" id="{A4EB3095-F49D-EED4-606F-DDA98B17CB71}"/>
              </a:ext>
            </a:extLst>
          </p:cNvPr>
          <p:cNvSpPr txBox="1"/>
          <p:nvPr/>
        </p:nvSpPr>
        <p:spPr>
          <a:xfrm flipH="1">
            <a:off x="3268344" y="1128711"/>
            <a:ext cx="1635681" cy="230832"/>
          </a:xfrm>
          <a:prstGeom prst="rect">
            <a:avLst/>
          </a:prstGeom>
          <a:noFill/>
        </p:spPr>
        <p:txBody>
          <a:bodyPr wrap="square" rtlCol="0">
            <a:spAutoFit/>
          </a:bodyPr>
          <a:lstStyle/>
          <a:p>
            <a:pPr defTabSz="457200">
              <a:spcAft>
                <a:spcPts val="600"/>
              </a:spcAft>
              <a:buClr>
                <a:srgbClr val="103185"/>
              </a:buClr>
            </a:pPr>
            <a:r>
              <a:rPr lang="zh-TW" altLang="en-US" sz="900">
                <a:solidFill>
                  <a:srgbClr val="000000"/>
                </a:solidFill>
                <a:latin typeface="Segoe UI"/>
                <a:ea typeface="メイリオ"/>
              </a:rPr>
              <a:t>日常生活自立度（</a:t>
            </a:r>
            <a:r>
              <a:rPr lang="ja-JP" altLang="en-US" sz="900">
                <a:solidFill>
                  <a:srgbClr val="000000"/>
                </a:solidFill>
                <a:latin typeface="Segoe UI"/>
                <a:ea typeface="メイリオ"/>
              </a:rPr>
              <a:t>身体</a:t>
            </a:r>
            <a:r>
              <a:rPr lang="zh-TW" altLang="en-US" sz="900">
                <a:solidFill>
                  <a:srgbClr val="000000"/>
                </a:solidFill>
                <a:latin typeface="Segoe UI"/>
                <a:ea typeface="メイリオ"/>
              </a:rPr>
              <a:t>機能）</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529" name="テキスト ボックス 528">
            <a:extLst>
              <a:ext uri="{FF2B5EF4-FFF2-40B4-BE49-F238E27FC236}">
                <a16:creationId xmlns:a16="http://schemas.microsoft.com/office/drawing/2014/main" id="{AD474099-832D-DC8F-185A-E05CB53C1BD5}"/>
              </a:ext>
            </a:extLst>
          </p:cNvPr>
          <p:cNvSpPr txBox="1"/>
          <p:nvPr/>
        </p:nvSpPr>
        <p:spPr>
          <a:xfrm flipH="1">
            <a:off x="4987110" y="1128711"/>
            <a:ext cx="1635681" cy="230832"/>
          </a:xfrm>
          <a:prstGeom prst="rect">
            <a:avLst/>
          </a:prstGeom>
          <a:noFill/>
        </p:spPr>
        <p:txBody>
          <a:bodyPr wrap="square" rtlCol="0">
            <a:spAutoFit/>
          </a:bodyPr>
          <a:lstStyle/>
          <a:p>
            <a:pPr defTabSz="457200">
              <a:spcAft>
                <a:spcPts val="600"/>
              </a:spcAft>
              <a:buClr>
                <a:srgbClr val="103185"/>
              </a:buClr>
            </a:pPr>
            <a:r>
              <a:rPr lang="zh-TW" altLang="en-US" sz="900">
                <a:solidFill>
                  <a:srgbClr val="000000"/>
                </a:solidFill>
                <a:latin typeface="Segoe UI"/>
                <a:ea typeface="メイリオ"/>
              </a:rPr>
              <a:t>日常生活自立度（</a:t>
            </a:r>
            <a:r>
              <a:rPr lang="ja-JP" altLang="en-US" sz="900">
                <a:solidFill>
                  <a:srgbClr val="000000"/>
                </a:solidFill>
                <a:latin typeface="Segoe UI"/>
                <a:ea typeface="メイリオ"/>
              </a:rPr>
              <a:t>認知</a:t>
            </a:r>
            <a:r>
              <a:rPr lang="zh-TW" altLang="en-US" sz="900">
                <a:solidFill>
                  <a:srgbClr val="000000"/>
                </a:solidFill>
                <a:latin typeface="Segoe UI"/>
                <a:ea typeface="メイリオ"/>
              </a:rPr>
              <a:t>機能）</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530" name="テキスト ボックス 529">
            <a:extLst>
              <a:ext uri="{FF2B5EF4-FFF2-40B4-BE49-F238E27FC236}">
                <a16:creationId xmlns:a16="http://schemas.microsoft.com/office/drawing/2014/main" id="{CA684579-0C20-778A-D00B-7654F4B6FCEA}"/>
              </a:ext>
            </a:extLst>
          </p:cNvPr>
          <p:cNvSpPr txBox="1"/>
          <p:nvPr/>
        </p:nvSpPr>
        <p:spPr>
          <a:xfrm flipH="1">
            <a:off x="5304809" y="1267062"/>
            <a:ext cx="1000281" cy="276999"/>
          </a:xfrm>
          <a:prstGeom prst="rect">
            <a:avLst/>
          </a:prstGeom>
          <a:noFill/>
        </p:spPr>
        <p:txBody>
          <a:bodyPr wrap="square" rtlCol="0">
            <a:spAutoFit/>
          </a:bodyPr>
          <a:lstStyle/>
          <a:p>
            <a:pPr algn="ctr" defTabSz="457200">
              <a:spcAft>
                <a:spcPts val="600"/>
              </a:spcAft>
              <a:buClr>
                <a:srgbClr val="103185"/>
              </a:buClr>
            </a:pPr>
            <a:r>
              <a:rPr kumimoji="0" lang="en-US" altLang="ja-JP" sz="1200" err="1">
                <a:solidFill>
                  <a:srgbClr val="000000"/>
                </a:solidFill>
                <a:latin typeface="Meiryo UI" panose="020B0604030504040204" pitchFamily="50" charset="-128"/>
                <a:ea typeface="Meiryo UI" panose="020B0604030504040204" pitchFamily="50" charset="-128"/>
              </a:rPr>
              <a:t>Ⅱa</a:t>
            </a:r>
            <a:endParaRPr lang="en-US" altLang="ja-JP" sz="1200">
              <a:solidFill>
                <a:srgbClr val="000000"/>
              </a:solidFill>
              <a:latin typeface="Segoe UI"/>
              <a:ea typeface="メイリオ"/>
            </a:endParaRPr>
          </a:p>
        </p:txBody>
      </p:sp>
      <p:sp>
        <p:nvSpPr>
          <p:cNvPr id="531" name="テキスト ボックス 530">
            <a:extLst>
              <a:ext uri="{FF2B5EF4-FFF2-40B4-BE49-F238E27FC236}">
                <a16:creationId xmlns:a16="http://schemas.microsoft.com/office/drawing/2014/main" id="{BBBBF60E-2168-AEA4-299B-450F17D908D9}"/>
              </a:ext>
            </a:extLst>
          </p:cNvPr>
          <p:cNvSpPr txBox="1"/>
          <p:nvPr/>
        </p:nvSpPr>
        <p:spPr>
          <a:xfrm flipH="1">
            <a:off x="3586043" y="1267062"/>
            <a:ext cx="1000281" cy="276999"/>
          </a:xfrm>
          <a:prstGeom prst="rect">
            <a:avLst/>
          </a:prstGeom>
          <a:noFill/>
        </p:spPr>
        <p:txBody>
          <a:bodyPr wrap="square" rtlCol="0">
            <a:spAutoFit/>
          </a:bodyPr>
          <a:lstStyle/>
          <a:p>
            <a:pPr algn="ctr" defTabSz="457200">
              <a:spcAft>
                <a:spcPts val="600"/>
              </a:spcAft>
              <a:buClr>
                <a:srgbClr val="103185"/>
              </a:buClr>
            </a:pPr>
            <a:r>
              <a:rPr lang="en-US" altLang="ja-JP" sz="1200">
                <a:solidFill>
                  <a:srgbClr val="000000"/>
                </a:solidFill>
                <a:latin typeface="Segoe UI"/>
                <a:ea typeface="メイリオ"/>
              </a:rPr>
              <a:t>B2</a:t>
            </a:r>
          </a:p>
        </p:txBody>
      </p:sp>
      <p:sp>
        <p:nvSpPr>
          <p:cNvPr id="532" name="正方形/長方形 531">
            <a:extLst>
              <a:ext uri="{FF2B5EF4-FFF2-40B4-BE49-F238E27FC236}">
                <a16:creationId xmlns:a16="http://schemas.microsoft.com/office/drawing/2014/main" id="{39DE5381-C981-1F88-A391-B6597F96C27C}"/>
              </a:ext>
            </a:extLst>
          </p:cNvPr>
          <p:cNvSpPr/>
          <p:nvPr/>
        </p:nvSpPr>
        <p:spPr>
          <a:xfrm>
            <a:off x="6130602" y="1959538"/>
            <a:ext cx="4373018" cy="175185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33" name="テキスト ボックス 532">
            <a:extLst>
              <a:ext uri="{FF2B5EF4-FFF2-40B4-BE49-F238E27FC236}">
                <a16:creationId xmlns:a16="http://schemas.microsoft.com/office/drawing/2014/main" id="{112C5FBF-92AD-C063-9DDB-B1BA800A0439}"/>
              </a:ext>
            </a:extLst>
          </p:cNvPr>
          <p:cNvSpPr txBox="1"/>
          <p:nvPr/>
        </p:nvSpPr>
        <p:spPr>
          <a:xfrm flipH="1">
            <a:off x="6120180" y="1974208"/>
            <a:ext cx="1152000" cy="230832"/>
          </a:xfrm>
          <a:prstGeom prst="rect">
            <a:avLst/>
          </a:prstGeom>
          <a:noFill/>
        </p:spPr>
        <p:txBody>
          <a:bodyPr wrap="square" rtlCol="0">
            <a:spAutoFit/>
          </a:bodyPr>
          <a:lstStyle/>
          <a:p>
            <a:pPr defTabSz="457200">
              <a:spcAft>
                <a:spcPts val="600"/>
              </a:spcAft>
              <a:buClr>
                <a:srgbClr val="103185"/>
              </a:buClr>
            </a:pPr>
            <a:r>
              <a:rPr lang="en-US" altLang="ja-JP" sz="900">
                <a:solidFill>
                  <a:srgbClr val="000000"/>
                </a:solidFill>
                <a:latin typeface="Meiryo UI" panose="020B0604030504040204" pitchFamily="50" charset="-128"/>
                <a:ea typeface="Meiryo UI" panose="020B0604030504040204" pitchFamily="50" charset="-128"/>
              </a:rPr>
              <a:t>ADL</a:t>
            </a:r>
            <a:r>
              <a:rPr lang="ja-JP" altLang="en-US" sz="900">
                <a:solidFill>
                  <a:srgbClr val="000000"/>
                </a:solidFill>
                <a:latin typeface="Meiryo UI" panose="020B0604030504040204" pitchFamily="50" charset="-128"/>
                <a:ea typeface="Meiryo UI" panose="020B0604030504040204" pitchFamily="50" charset="-128"/>
              </a:rPr>
              <a:t>各項目の点数</a:t>
            </a:r>
          </a:p>
        </p:txBody>
      </p:sp>
      <p:pic>
        <p:nvPicPr>
          <p:cNvPr id="534" name="図 533">
            <a:extLst>
              <a:ext uri="{FF2B5EF4-FFF2-40B4-BE49-F238E27FC236}">
                <a16:creationId xmlns:a16="http://schemas.microsoft.com/office/drawing/2014/main" id="{D2D6CDF6-C734-5130-0402-E20C56E6097E}"/>
              </a:ext>
            </a:extLst>
          </p:cNvPr>
          <p:cNvPicPr>
            <a:picLocks noChangeAspect="1"/>
          </p:cNvPicPr>
          <p:nvPr/>
        </p:nvPicPr>
        <p:blipFill rotWithShape="1">
          <a:blip r:embed="rId3"/>
          <a:srcRect l="6576" t="8701" r="7907" b="5993"/>
          <a:stretch/>
        </p:blipFill>
        <p:spPr>
          <a:xfrm>
            <a:off x="7251022" y="1978134"/>
            <a:ext cx="1831670" cy="1728662"/>
          </a:xfrm>
          <a:prstGeom prst="rect">
            <a:avLst/>
          </a:prstGeom>
        </p:spPr>
      </p:pic>
      <p:grpSp>
        <p:nvGrpSpPr>
          <p:cNvPr id="691" name="グループ化 690">
            <a:extLst>
              <a:ext uri="{FF2B5EF4-FFF2-40B4-BE49-F238E27FC236}">
                <a16:creationId xmlns:a16="http://schemas.microsoft.com/office/drawing/2014/main" id="{CD24F027-FD01-1B08-3280-38E5CE6598E4}"/>
              </a:ext>
            </a:extLst>
          </p:cNvPr>
          <p:cNvGrpSpPr/>
          <p:nvPr/>
        </p:nvGrpSpPr>
        <p:grpSpPr>
          <a:xfrm>
            <a:off x="9278054" y="2133900"/>
            <a:ext cx="687291" cy="124620"/>
            <a:chOff x="8189917" y="2246042"/>
            <a:chExt cx="687291" cy="124620"/>
          </a:xfrm>
        </p:grpSpPr>
        <p:sp>
          <p:nvSpPr>
            <p:cNvPr id="536" name="正方形/長方形 535">
              <a:extLst>
                <a:ext uri="{FF2B5EF4-FFF2-40B4-BE49-F238E27FC236}">
                  <a16:creationId xmlns:a16="http://schemas.microsoft.com/office/drawing/2014/main" id="{5ED8D2EF-DEA2-9169-E31F-FC8BF3791215}"/>
                </a:ext>
              </a:extLst>
            </p:cNvPr>
            <p:cNvSpPr/>
            <p:nvPr/>
          </p:nvSpPr>
          <p:spPr>
            <a:xfrm>
              <a:off x="8189917" y="2246042"/>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37" name="二等辺三角形 536">
              <a:extLst>
                <a:ext uri="{FF2B5EF4-FFF2-40B4-BE49-F238E27FC236}">
                  <a16:creationId xmlns:a16="http://schemas.microsoft.com/office/drawing/2014/main" id="{D20ACCC9-0241-B7CE-5500-9C65C7F78A05}"/>
                </a:ext>
              </a:extLst>
            </p:cNvPr>
            <p:cNvSpPr/>
            <p:nvPr/>
          </p:nvSpPr>
          <p:spPr>
            <a:xfrm flipV="1">
              <a:off x="8796266" y="2299099"/>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38" name="テキスト ボックス 537">
            <a:extLst>
              <a:ext uri="{FF2B5EF4-FFF2-40B4-BE49-F238E27FC236}">
                <a16:creationId xmlns:a16="http://schemas.microsoft.com/office/drawing/2014/main" id="{664F0F2C-A1B6-133F-DC55-4CAB553A3D0B}"/>
              </a:ext>
            </a:extLst>
          </p:cNvPr>
          <p:cNvSpPr txBox="1"/>
          <p:nvPr/>
        </p:nvSpPr>
        <p:spPr>
          <a:xfrm>
            <a:off x="9089788" y="1974882"/>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表示時点</a:t>
            </a:r>
          </a:p>
        </p:txBody>
      </p:sp>
      <p:sp>
        <p:nvSpPr>
          <p:cNvPr id="539" name="正方形/長方形 538">
            <a:extLst>
              <a:ext uri="{FF2B5EF4-FFF2-40B4-BE49-F238E27FC236}">
                <a16:creationId xmlns:a16="http://schemas.microsoft.com/office/drawing/2014/main" id="{AB8AD53C-7462-DC48-78B4-FF047641FAF5}"/>
              </a:ext>
            </a:extLst>
          </p:cNvPr>
          <p:cNvSpPr/>
          <p:nvPr/>
        </p:nvSpPr>
        <p:spPr>
          <a:xfrm>
            <a:off x="8031547" y="1974208"/>
            <a:ext cx="241160" cy="137184"/>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40" name="テキスト ボックス 539">
            <a:extLst>
              <a:ext uri="{FF2B5EF4-FFF2-40B4-BE49-F238E27FC236}">
                <a16:creationId xmlns:a16="http://schemas.microsoft.com/office/drawing/2014/main" id="{7A70878A-02AB-1AEC-EA36-8033B1F55621}"/>
              </a:ext>
            </a:extLst>
          </p:cNvPr>
          <p:cNvSpPr txBox="1"/>
          <p:nvPr/>
        </p:nvSpPr>
        <p:spPr>
          <a:xfrm>
            <a:off x="8888488" y="3336105"/>
            <a:ext cx="721506" cy="180819"/>
          </a:xfrm>
          <a:prstGeom prst="rect">
            <a:avLst/>
          </a:prstGeom>
          <a:noFill/>
        </p:spPr>
        <p:txBody>
          <a:bodyPr wrap="square" rtlCol="0">
            <a:spAutoFit/>
          </a:bodyPr>
          <a:lstStyle/>
          <a:p>
            <a:pPr defTabSz="457200">
              <a:lnSpc>
                <a:spcPct val="120000"/>
              </a:lnSpc>
              <a:spcAft>
                <a:spcPts val="600"/>
              </a:spcAft>
              <a:buClr>
                <a:srgbClr val="103185"/>
              </a:buClr>
            </a:pPr>
            <a:r>
              <a:rPr lang="ja-JP" altLang="en-US" sz="500">
                <a:solidFill>
                  <a:srgbClr val="000000"/>
                </a:solidFill>
                <a:latin typeface="Segoe UI"/>
                <a:ea typeface="メイリオ"/>
              </a:rPr>
              <a:t>利用者</a:t>
            </a:r>
          </a:p>
        </p:txBody>
      </p:sp>
      <p:sp>
        <p:nvSpPr>
          <p:cNvPr id="541" name="テキスト ボックス 540">
            <a:extLst>
              <a:ext uri="{FF2B5EF4-FFF2-40B4-BE49-F238E27FC236}">
                <a16:creationId xmlns:a16="http://schemas.microsoft.com/office/drawing/2014/main" id="{B135D1DA-54BD-63DA-BA65-367F2D7694C9}"/>
              </a:ext>
            </a:extLst>
          </p:cNvPr>
          <p:cNvSpPr txBox="1"/>
          <p:nvPr/>
        </p:nvSpPr>
        <p:spPr>
          <a:xfrm>
            <a:off x="8888488" y="3443199"/>
            <a:ext cx="721506" cy="180819"/>
          </a:xfrm>
          <a:prstGeom prst="rect">
            <a:avLst/>
          </a:prstGeom>
          <a:noFill/>
        </p:spPr>
        <p:txBody>
          <a:bodyPr wrap="square" rtlCol="0">
            <a:spAutoFit/>
          </a:bodyPr>
          <a:lstStyle/>
          <a:p>
            <a:pPr defTabSz="457200">
              <a:lnSpc>
                <a:spcPct val="120000"/>
              </a:lnSpc>
              <a:spcAft>
                <a:spcPts val="600"/>
              </a:spcAft>
              <a:buClr>
                <a:srgbClr val="103185"/>
              </a:buClr>
            </a:pPr>
            <a:r>
              <a:rPr lang="ja-JP" altLang="en-US" sz="500">
                <a:solidFill>
                  <a:srgbClr val="000000"/>
                </a:solidFill>
                <a:latin typeface="Segoe UI"/>
                <a:ea typeface="メイリオ"/>
              </a:rPr>
              <a:t>全国（平均値）</a:t>
            </a:r>
          </a:p>
        </p:txBody>
      </p:sp>
      <p:sp>
        <p:nvSpPr>
          <p:cNvPr id="542" name="テキスト ボックス 541">
            <a:extLst>
              <a:ext uri="{FF2B5EF4-FFF2-40B4-BE49-F238E27FC236}">
                <a16:creationId xmlns:a16="http://schemas.microsoft.com/office/drawing/2014/main" id="{CDBE36A0-7C6E-9018-4FBF-B72085942827}"/>
              </a:ext>
            </a:extLst>
          </p:cNvPr>
          <p:cNvSpPr txBox="1"/>
          <p:nvPr/>
        </p:nvSpPr>
        <p:spPr>
          <a:xfrm>
            <a:off x="7938323" y="1991428"/>
            <a:ext cx="400884"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食事</a:t>
            </a:r>
          </a:p>
        </p:txBody>
      </p:sp>
      <p:sp>
        <p:nvSpPr>
          <p:cNvPr id="543" name="楕円 542">
            <a:extLst>
              <a:ext uri="{FF2B5EF4-FFF2-40B4-BE49-F238E27FC236}">
                <a16:creationId xmlns:a16="http://schemas.microsoft.com/office/drawing/2014/main" id="{E4EB03B1-31A5-B671-7C57-D51FAC55AC02}"/>
              </a:ext>
            </a:extLst>
          </p:cNvPr>
          <p:cNvSpPr/>
          <p:nvPr/>
        </p:nvSpPr>
        <p:spPr>
          <a:xfrm>
            <a:off x="8875852" y="3393076"/>
            <a:ext cx="72000" cy="72000"/>
          </a:xfrm>
          <a:prstGeom prst="ellipse">
            <a:avLst/>
          </a:prstGeom>
          <a:solidFill>
            <a:srgbClr val="BC4681"/>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44" name="楕円 543">
            <a:extLst>
              <a:ext uri="{FF2B5EF4-FFF2-40B4-BE49-F238E27FC236}">
                <a16:creationId xmlns:a16="http://schemas.microsoft.com/office/drawing/2014/main" id="{CA65E86F-B55A-1A42-E48A-30A569946BB1}"/>
              </a:ext>
            </a:extLst>
          </p:cNvPr>
          <p:cNvSpPr/>
          <p:nvPr/>
        </p:nvSpPr>
        <p:spPr>
          <a:xfrm>
            <a:off x="8875852" y="3499730"/>
            <a:ext cx="72000" cy="72000"/>
          </a:xfrm>
          <a:prstGeom prst="ellipse">
            <a:avLst/>
          </a:prstGeom>
          <a:solidFill>
            <a:srgbClr val="4C8181"/>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nvGrpSpPr>
          <p:cNvPr id="692" name="グループ化 691">
            <a:extLst>
              <a:ext uri="{FF2B5EF4-FFF2-40B4-BE49-F238E27FC236}">
                <a16:creationId xmlns:a16="http://schemas.microsoft.com/office/drawing/2014/main" id="{1001F85A-0C6C-5D86-A209-4FDE9D28B492}"/>
              </a:ext>
            </a:extLst>
          </p:cNvPr>
          <p:cNvGrpSpPr/>
          <p:nvPr/>
        </p:nvGrpSpPr>
        <p:grpSpPr>
          <a:xfrm>
            <a:off x="7272059" y="2140578"/>
            <a:ext cx="1760061" cy="1522900"/>
            <a:chOff x="6183922" y="2252720"/>
            <a:chExt cx="1760061" cy="1522900"/>
          </a:xfrm>
        </p:grpSpPr>
        <p:sp>
          <p:nvSpPr>
            <p:cNvPr id="546" name="正方形/長方形 545">
              <a:extLst>
                <a:ext uri="{FF2B5EF4-FFF2-40B4-BE49-F238E27FC236}">
                  <a16:creationId xmlns:a16="http://schemas.microsoft.com/office/drawing/2014/main" id="{ACFCAB8E-06FB-BFE5-568D-4CEFEF738AE5}"/>
                </a:ext>
              </a:extLst>
            </p:cNvPr>
            <p:cNvSpPr/>
            <p:nvPr/>
          </p:nvSpPr>
          <p:spPr>
            <a:xfrm>
              <a:off x="7373894" y="2252720"/>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47" name="正方形/長方形 546">
              <a:extLst>
                <a:ext uri="{FF2B5EF4-FFF2-40B4-BE49-F238E27FC236}">
                  <a16:creationId xmlns:a16="http://schemas.microsoft.com/office/drawing/2014/main" id="{68F6540B-7DDE-F9A9-6DC7-98B8BA2B76AE}"/>
                </a:ext>
              </a:extLst>
            </p:cNvPr>
            <p:cNvSpPr/>
            <p:nvPr/>
          </p:nvSpPr>
          <p:spPr>
            <a:xfrm>
              <a:off x="7717011" y="2651099"/>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48" name="正方形/長方形 547">
              <a:extLst>
                <a:ext uri="{FF2B5EF4-FFF2-40B4-BE49-F238E27FC236}">
                  <a16:creationId xmlns:a16="http://schemas.microsoft.com/office/drawing/2014/main" id="{C70075D7-16C3-2A2C-FE7C-6982E5F47743}"/>
                </a:ext>
              </a:extLst>
            </p:cNvPr>
            <p:cNvSpPr/>
            <p:nvPr/>
          </p:nvSpPr>
          <p:spPr>
            <a:xfrm>
              <a:off x="7716302" y="3135759"/>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49" name="正方形/長方形 548">
              <a:extLst>
                <a:ext uri="{FF2B5EF4-FFF2-40B4-BE49-F238E27FC236}">
                  <a16:creationId xmlns:a16="http://schemas.microsoft.com/office/drawing/2014/main" id="{ABB4D41E-9BCA-0590-2F9C-6C6DDDCC6757}"/>
                </a:ext>
              </a:extLst>
            </p:cNvPr>
            <p:cNvSpPr/>
            <p:nvPr/>
          </p:nvSpPr>
          <p:spPr>
            <a:xfrm>
              <a:off x="7380146" y="3544227"/>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50" name="正方形/長方形 549">
              <a:extLst>
                <a:ext uri="{FF2B5EF4-FFF2-40B4-BE49-F238E27FC236}">
                  <a16:creationId xmlns:a16="http://schemas.microsoft.com/office/drawing/2014/main" id="{48412B74-7FBD-E544-338D-366A10D73613}"/>
                </a:ext>
              </a:extLst>
            </p:cNvPr>
            <p:cNvSpPr/>
            <p:nvPr/>
          </p:nvSpPr>
          <p:spPr>
            <a:xfrm>
              <a:off x="6951830" y="3676361"/>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51" name="正方形/長方形 550">
              <a:extLst>
                <a:ext uri="{FF2B5EF4-FFF2-40B4-BE49-F238E27FC236}">
                  <a16:creationId xmlns:a16="http://schemas.microsoft.com/office/drawing/2014/main" id="{3E6165CD-255E-658A-6928-E65EF58E729A}"/>
                </a:ext>
              </a:extLst>
            </p:cNvPr>
            <p:cNvSpPr/>
            <p:nvPr/>
          </p:nvSpPr>
          <p:spPr>
            <a:xfrm>
              <a:off x="6483455" y="3549612"/>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52" name="正方形/長方形 551">
              <a:extLst>
                <a:ext uri="{FF2B5EF4-FFF2-40B4-BE49-F238E27FC236}">
                  <a16:creationId xmlns:a16="http://schemas.microsoft.com/office/drawing/2014/main" id="{4DDBC2EA-C8B6-7A71-EAAC-627CB03807A2}"/>
                </a:ext>
              </a:extLst>
            </p:cNvPr>
            <p:cNvSpPr/>
            <p:nvPr/>
          </p:nvSpPr>
          <p:spPr>
            <a:xfrm>
              <a:off x="6184044" y="3130872"/>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53" name="正方形/長方形 552">
              <a:extLst>
                <a:ext uri="{FF2B5EF4-FFF2-40B4-BE49-F238E27FC236}">
                  <a16:creationId xmlns:a16="http://schemas.microsoft.com/office/drawing/2014/main" id="{A6DE7062-1893-3515-8E10-1B31EA9D40B7}"/>
                </a:ext>
              </a:extLst>
            </p:cNvPr>
            <p:cNvSpPr/>
            <p:nvPr/>
          </p:nvSpPr>
          <p:spPr>
            <a:xfrm>
              <a:off x="6183922" y="2638627"/>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54" name="正方形/長方形 553">
              <a:extLst>
                <a:ext uri="{FF2B5EF4-FFF2-40B4-BE49-F238E27FC236}">
                  <a16:creationId xmlns:a16="http://schemas.microsoft.com/office/drawing/2014/main" id="{EC2D084D-A492-1DE2-0B91-A4EAA63406E2}"/>
                </a:ext>
              </a:extLst>
            </p:cNvPr>
            <p:cNvSpPr/>
            <p:nvPr/>
          </p:nvSpPr>
          <p:spPr>
            <a:xfrm>
              <a:off x="6463447" y="2252720"/>
              <a:ext cx="224321" cy="99259"/>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55" name="正方形/長方形 554">
              <a:extLst>
                <a:ext uri="{FF2B5EF4-FFF2-40B4-BE49-F238E27FC236}">
                  <a16:creationId xmlns:a16="http://schemas.microsoft.com/office/drawing/2014/main" id="{3488D585-A347-4B92-4C23-91DA0FFB8D06}"/>
                </a:ext>
              </a:extLst>
            </p:cNvPr>
            <p:cNvSpPr/>
            <p:nvPr/>
          </p:nvSpPr>
          <p:spPr>
            <a:xfrm>
              <a:off x="7719662" y="2319199"/>
              <a:ext cx="224321" cy="160887"/>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56" name="正方形/長方形 555">
              <a:extLst>
                <a:ext uri="{FF2B5EF4-FFF2-40B4-BE49-F238E27FC236}">
                  <a16:creationId xmlns:a16="http://schemas.microsoft.com/office/drawing/2014/main" id="{7150F4F6-6BAF-DEF1-DC75-A93E5DAB805A}"/>
                </a:ext>
              </a:extLst>
            </p:cNvPr>
            <p:cNvSpPr/>
            <p:nvPr/>
          </p:nvSpPr>
          <p:spPr>
            <a:xfrm>
              <a:off x="7613203" y="2306308"/>
              <a:ext cx="157571" cy="160887"/>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57" name="テキスト ボックス 556">
            <a:extLst>
              <a:ext uri="{FF2B5EF4-FFF2-40B4-BE49-F238E27FC236}">
                <a16:creationId xmlns:a16="http://schemas.microsoft.com/office/drawing/2014/main" id="{5EAE0656-C378-97DB-7568-1E837C0804C1}"/>
              </a:ext>
            </a:extLst>
          </p:cNvPr>
          <p:cNvSpPr txBox="1"/>
          <p:nvPr/>
        </p:nvSpPr>
        <p:spPr>
          <a:xfrm>
            <a:off x="8369361" y="2079370"/>
            <a:ext cx="646484" cy="273152"/>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椅子とベッド間の移乗</a:t>
            </a:r>
          </a:p>
        </p:txBody>
      </p:sp>
      <p:sp>
        <p:nvSpPr>
          <p:cNvPr id="558" name="テキスト ボックス 557">
            <a:extLst>
              <a:ext uri="{FF2B5EF4-FFF2-40B4-BE49-F238E27FC236}">
                <a16:creationId xmlns:a16="http://schemas.microsoft.com/office/drawing/2014/main" id="{9C7510B6-D074-2DD0-7F99-5EDB864328E3}"/>
              </a:ext>
            </a:extLst>
          </p:cNvPr>
          <p:cNvSpPr txBox="1"/>
          <p:nvPr/>
        </p:nvSpPr>
        <p:spPr>
          <a:xfrm>
            <a:off x="8709948" y="2527676"/>
            <a:ext cx="342785"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整容</a:t>
            </a:r>
          </a:p>
        </p:txBody>
      </p:sp>
      <p:sp>
        <p:nvSpPr>
          <p:cNvPr id="559" name="テキスト ボックス 558">
            <a:extLst>
              <a:ext uri="{FF2B5EF4-FFF2-40B4-BE49-F238E27FC236}">
                <a16:creationId xmlns:a16="http://schemas.microsoft.com/office/drawing/2014/main" id="{FD8E54A6-7403-DB74-94B7-71249556BA55}"/>
              </a:ext>
            </a:extLst>
          </p:cNvPr>
          <p:cNvSpPr txBox="1"/>
          <p:nvPr/>
        </p:nvSpPr>
        <p:spPr>
          <a:xfrm>
            <a:off x="8709948" y="2968180"/>
            <a:ext cx="522913"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トイレ動作</a:t>
            </a:r>
          </a:p>
        </p:txBody>
      </p:sp>
      <p:sp>
        <p:nvSpPr>
          <p:cNvPr id="560" name="テキスト ボックス 559">
            <a:extLst>
              <a:ext uri="{FF2B5EF4-FFF2-40B4-BE49-F238E27FC236}">
                <a16:creationId xmlns:a16="http://schemas.microsoft.com/office/drawing/2014/main" id="{5FA6E056-8B8E-A56A-CEE4-CB2FB425EFCA}"/>
              </a:ext>
            </a:extLst>
          </p:cNvPr>
          <p:cNvSpPr txBox="1"/>
          <p:nvPr/>
        </p:nvSpPr>
        <p:spPr>
          <a:xfrm>
            <a:off x="8378361" y="3328197"/>
            <a:ext cx="522913"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入浴</a:t>
            </a:r>
          </a:p>
        </p:txBody>
      </p:sp>
      <p:sp>
        <p:nvSpPr>
          <p:cNvPr id="561" name="テキスト ボックス 560">
            <a:extLst>
              <a:ext uri="{FF2B5EF4-FFF2-40B4-BE49-F238E27FC236}">
                <a16:creationId xmlns:a16="http://schemas.microsoft.com/office/drawing/2014/main" id="{BA272D11-7410-7060-C510-6D34D00F04B3}"/>
              </a:ext>
            </a:extLst>
          </p:cNvPr>
          <p:cNvSpPr txBox="1"/>
          <p:nvPr/>
        </p:nvSpPr>
        <p:spPr>
          <a:xfrm>
            <a:off x="7877310" y="3516976"/>
            <a:ext cx="522913"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平地歩行</a:t>
            </a:r>
          </a:p>
        </p:txBody>
      </p:sp>
      <p:sp>
        <p:nvSpPr>
          <p:cNvPr id="562" name="テキスト ボックス 561">
            <a:extLst>
              <a:ext uri="{FF2B5EF4-FFF2-40B4-BE49-F238E27FC236}">
                <a16:creationId xmlns:a16="http://schemas.microsoft.com/office/drawing/2014/main" id="{5812BF2F-8BB9-9FEA-1387-1423452D0FFD}"/>
              </a:ext>
            </a:extLst>
          </p:cNvPr>
          <p:cNvSpPr txBox="1"/>
          <p:nvPr/>
        </p:nvSpPr>
        <p:spPr>
          <a:xfrm>
            <a:off x="7328146" y="3341676"/>
            <a:ext cx="522913"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階段昇降</a:t>
            </a:r>
          </a:p>
        </p:txBody>
      </p:sp>
      <p:sp>
        <p:nvSpPr>
          <p:cNvPr id="563" name="テキスト ボックス 562">
            <a:extLst>
              <a:ext uri="{FF2B5EF4-FFF2-40B4-BE49-F238E27FC236}">
                <a16:creationId xmlns:a16="http://schemas.microsoft.com/office/drawing/2014/main" id="{FD19D304-C3A8-81E8-F3EA-5AEC92DA6360}"/>
              </a:ext>
            </a:extLst>
          </p:cNvPr>
          <p:cNvSpPr txBox="1"/>
          <p:nvPr/>
        </p:nvSpPr>
        <p:spPr>
          <a:xfrm>
            <a:off x="7098595" y="2964956"/>
            <a:ext cx="522913"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更衣</a:t>
            </a:r>
          </a:p>
        </p:txBody>
      </p:sp>
      <p:sp>
        <p:nvSpPr>
          <p:cNvPr id="564" name="テキスト ボックス 563">
            <a:extLst>
              <a:ext uri="{FF2B5EF4-FFF2-40B4-BE49-F238E27FC236}">
                <a16:creationId xmlns:a16="http://schemas.microsoft.com/office/drawing/2014/main" id="{8BB6C39C-2CD3-3610-1961-8D3261DE255C}"/>
              </a:ext>
            </a:extLst>
          </p:cNvPr>
          <p:cNvSpPr txBox="1"/>
          <p:nvPr/>
        </p:nvSpPr>
        <p:spPr>
          <a:xfrm>
            <a:off x="6846492" y="2529999"/>
            <a:ext cx="738306"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排便コントロール</a:t>
            </a:r>
          </a:p>
        </p:txBody>
      </p:sp>
      <p:sp>
        <p:nvSpPr>
          <p:cNvPr id="565" name="テキスト ボックス 564">
            <a:extLst>
              <a:ext uri="{FF2B5EF4-FFF2-40B4-BE49-F238E27FC236}">
                <a16:creationId xmlns:a16="http://schemas.microsoft.com/office/drawing/2014/main" id="{7CE8E893-11D3-8E0A-BF8D-ACE209B0A49E}"/>
              </a:ext>
            </a:extLst>
          </p:cNvPr>
          <p:cNvSpPr txBox="1"/>
          <p:nvPr/>
        </p:nvSpPr>
        <p:spPr>
          <a:xfrm>
            <a:off x="7090277" y="2189289"/>
            <a:ext cx="738306" cy="180819"/>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500">
                <a:solidFill>
                  <a:srgbClr val="000000"/>
                </a:solidFill>
                <a:latin typeface="Segoe UI"/>
                <a:ea typeface="メイリオ"/>
              </a:rPr>
              <a:t>排尿コントロール</a:t>
            </a:r>
          </a:p>
        </p:txBody>
      </p:sp>
      <p:sp>
        <p:nvSpPr>
          <p:cNvPr id="566" name="正方形/長方形 565">
            <a:extLst>
              <a:ext uri="{FF2B5EF4-FFF2-40B4-BE49-F238E27FC236}">
                <a16:creationId xmlns:a16="http://schemas.microsoft.com/office/drawing/2014/main" id="{546D266E-464E-5227-CA4E-9BFF6BFEDAF1}"/>
              </a:ext>
            </a:extLst>
          </p:cNvPr>
          <p:cNvSpPr/>
          <p:nvPr/>
        </p:nvSpPr>
        <p:spPr>
          <a:xfrm>
            <a:off x="1542707" y="4077662"/>
            <a:ext cx="5785438" cy="175185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67" name="テキスト ボックス 566">
            <a:extLst>
              <a:ext uri="{FF2B5EF4-FFF2-40B4-BE49-F238E27FC236}">
                <a16:creationId xmlns:a16="http://schemas.microsoft.com/office/drawing/2014/main" id="{C4D06E70-A2C8-5D89-E73D-E5F83DE19EA9}"/>
              </a:ext>
            </a:extLst>
          </p:cNvPr>
          <p:cNvSpPr txBox="1"/>
          <p:nvPr/>
        </p:nvSpPr>
        <p:spPr>
          <a:xfrm flipH="1">
            <a:off x="1509460" y="4135099"/>
            <a:ext cx="1584000" cy="230832"/>
          </a:xfrm>
          <a:prstGeom prst="rect">
            <a:avLst/>
          </a:prstGeom>
          <a:noFill/>
        </p:spPr>
        <p:txBody>
          <a:bodyPr wrap="square" rtlCol="0">
            <a:spAutoFit/>
          </a:bodyPr>
          <a:lstStyle/>
          <a:p>
            <a:pPr algn="ctr" defTabSz="457200">
              <a:spcAft>
                <a:spcPts val="600"/>
              </a:spcAft>
              <a:buClr>
                <a:srgbClr val="103185"/>
              </a:buClr>
            </a:pPr>
            <a:r>
              <a:rPr lang="ja-JP" altLang="en-US" sz="900">
                <a:solidFill>
                  <a:srgbClr val="000000"/>
                </a:solidFill>
                <a:latin typeface="Segoe UI"/>
                <a:ea typeface="メイリオ"/>
              </a:rPr>
              <a:t>低栄養状態のリスクレベル</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568" name="正方形/長方形 567">
            <a:extLst>
              <a:ext uri="{FF2B5EF4-FFF2-40B4-BE49-F238E27FC236}">
                <a16:creationId xmlns:a16="http://schemas.microsoft.com/office/drawing/2014/main" id="{8FB1A96B-E178-8FCE-1B7D-9C1E8C609F12}"/>
              </a:ext>
            </a:extLst>
          </p:cNvPr>
          <p:cNvSpPr/>
          <p:nvPr/>
        </p:nvSpPr>
        <p:spPr>
          <a:xfrm>
            <a:off x="1549579" y="3792085"/>
            <a:ext cx="5796000" cy="216000"/>
          </a:xfrm>
          <a:prstGeom prst="rect">
            <a:avLst/>
          </a:prstGeom>
          <a:solidFill>
            <a:srgbClr val="66BAB7"/>
          </a:solidFill>
          <a:ln w="12700" cap="flat" cmpd="sng" algn="ctr">
            <a:noFill/>
            <a:prstDash val="solid"/>
            <a:miter lim="800000"/>
          </a:ln>
          <a:effectLst/>
        </p:spPr>
        <p:txBody>
          <a:bodyPr rtlCol="0" anchor="ctr"/>
          <a:lstStyle/>
          <a:p>
            <a:pPr algn="ctr" defTabSz="457200">
              <a:defRPr/>
            </a:pPr>
            <a:r>
              <a:rPr kumimoji="0" lang="ja-JP" altLang="en-US" sz="1200" b="1" kern="0">
                <a:solidFill>
                  <a:srgbClr val="FFFFFF"/>
                </a:solidFill>
                <a:latin typeface="Segoe UI"/>
                <a:ea typeface="メイリオ"/>
              </a:rPr>
              <a:t>栄養状態</a:t>
            </a:r>
          </a:p>
        </p:txBody>
      </p:sp>
      <p:sp>
        <p:nvSpPr>
          <p:cNvPr id="569" name="吹き出し: 角を丸めた四角形 568">
            <a:extLst>
              <a:ext uri="{FF2B5EF4-FFF2-40B4-BE49-F238E27FC236}">
                <a16:creationId xmlns:a16="http://schemas.microsoft.com/office/drawing/2014/main" id="{33DCA8BA-E90D-9197-389F-34131C1210E5}"/>
              </a:ext>
            </a:extLst>
          </p:cNvPr>
          <p:cNvSpPr/>
          <p:nvPr/>
        </p:nvSpPr>
        <p:spPr>
          <a:xfrm>
            <a:off x="1788631" y="3423755"/>
            <a:ext cx="2609658" cy="280928"/>
          </a:xfrm>
          <a:prstGeom prst="wedgeRoundRectCallout">
            <a:avLst>
              <a:gd name="adj1" fmla="val 35487"/>
              <a:gd name="adj2" fmla="val -83507"/>
              <a:gd name="adj3" fmla="val 16667"/>
            </a:avLst>
          </a:prstGeom>
          <a:solidFill>
            <a:srgbClr val="FFFFFF"/>
          </a:solidFill>
          <a:ln w="19050" cap="flat" cmpd="sng" algn="ctr">
            <a:solidFill>
              <a:srgbClr val="DB4D6D"/>
            </a:solidFill>
            <a:prstDash val="solid"/>
            <a:miter lim="800000"/>
          </a:ln>
          <a:effectLst/>
        </p:spPr>
        <p:txBody>
          <a:bodyPr rtlCol="0" anchor="ctr">
            <a:spAutoFit/>
          </a:bodyPr>
          <a:lstStyle/>
          <a:p>
            <a:pPr algn="ctr" defTabSz="457200">
              <a:defRPr/>
            </a:pPr>
            <a:r>
              <a:rPr kumimoji="0" lang="ja-JP" altLang="en-US" sz="1050" kern="0">
                <a:solidFill>
                  <a:srgbClr val="DB4D6D"/>
                </a:solidFill>
                <a:latin typeface="Segoe UI"/>
                <a:ea typeface="メイリオ"/>
              </a:rPr>
              <a:t>時系列変化を複数時点で参照可能</a:t>
            </a:r>
          </a:p>
        </p:txBody>
      </p:sp>
      <p:grpSp>
        <p:nvGrpSpPr>
          <p:cNvPr id="693" name="グループ化 692">
            <a:extLst>
              <a:ext uri="{FF2B5EF4-FFF2-40B4-BE49-F238E27FC236}">
                <a16:creationId xmlns:a16="http://schemas.microsoft.com/office/drawing/2014/main" id="{DB0A433B-595D-695A-3B7A-F554FBD7325F}"/>
              </a:ext>
            </a:extLst>
          </p:cNvPr>
          <p:cNvGrpSpPr/>
          <p:nvPr/>
        </p:nvGrpSpPr>
        <p:grpSpPr>
          <a:xfrm>
            <a:off x="3590967" y="4446826"/>
            <a:ext cx="2710168" cy="1033036"/>
            <a:chOff x="2502831" y="4558968"/>
            <a:chExt cx="2710168" cy="1033036"/>
          </a:xfrm>
        </p:grpSpPr>
        <p:pic>
          <p:nvPicPr>
            <p:cNvPr id="571" name="図 570">
              <a:extLst>
                <a:ext uri="{FF2B5EF4-FFF2-40B4-BE49-F238E27FC236}">
                  <a16:creationId xmlns:a16="http://schemas.microsoft.com/office/drawing/2014/main" id="{8BDD322E-7F70-FC2D-9D66-FE3D36C1548B}"/>
                </a:ext>
              </a:extLst>
            </p:cNvPr>
            <p:cNvPicPr>
              <a:picLocks noChangeAspect="1"/>
            </p:cNvPicPr>
            <p:nvPr/>
          </p:nvPicPr>
          <p:blipFill rotWithShape="1">
            <a:blip r:embed="rId4"/>
            <a:srcRect l="29047" t="17251" r="14104" b="56126"/>
            <a:stretch/>
          </p:blipFill>
          <p:spPr>
            <a:xfrm>
              <a:off x="2502831" y="4558968"/>
              <a:ext cx="2710168" cy="1033036"/>
            </a:xfrm>
            <a:prstGeom prst="rect">
              <a:avLst/>
            </a:prstGeom>
          </p:spPr>
        </p:pic>
        <p:sp>
          <p:nvSpPr>
            <p:cNvPr id="572" name="正方形/長方形 571">
              <a:extLst>
                <a:ext uri="{FF2B5EF4-FFF2-40B4-BE49-F238E27FC236}">
                  <a16:creationId xmlns:a16="http://schemas.microsoft.com/office/drawing/2014/main" id="{50E6AE56-9177-9AD8-0A17-0F1D58D7ECF2}"/>
                </a:ext>
              </a:extLst>
            </p:cNvPr>
            <p:cNvSpPr/>
            <p:nvPr/>
          </p:nvSpPr>
          <p:spPr>
            <a:xfrm>
              <a:off x="2722754" y="4669106"/>
              <a:ext cx="326662" cy="139385"/>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73" name="正方形/長方形 572">
              <a:extLst>
                <a:ext uri="{FF2B5EF4-FFF2-40B4-BE49-F238E27FC236}">
                  <a16:creationId xmlns:a16="http://schemas.microsoft.com/office/drawing/2014/main" id="{CD540540-2427-D395-53C3-366834FC1893}"/>
                </a:ext>
              </a:extLst>
            </p:cNvPr>
            <p:cNvSpPr/>
            <p:nvPr/>
          </p:nvSpPr>
          <p:spPr>
            <a:xfrm>
              <a:off x="2722754" y="5008627"/>
              <a:ext cx="326662" cy="139385"/>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74" name="正方形/長方形 573">
              <a:extLst>
                <a:ext uri="{FF2B5EF4-FFF2-40B4-BE49-F238E27FC236}">
                  <a16:creationId xmlns:a16="http://schemas.microsoft.com/office/drawing/2014/main" id="{3A2D241C-4720-BC1B-1B0F-AB46C865917B}"/>
                </a:ext>
              </a:extLst>
            </p:cNvPr>
            <p:cNvSpPr/>
            <p:nvPr/>
          </p:nvSpPr>
          <p:spPr>
            <a:xfrm>
              <a:off x="2794018" y="5341791"/>
              <a:ext cx="326662" cy="139385"/>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75" name="正方形/長方形 574">
              <a:extLst>
                <a:ext uri="{FF2B5EF4-FFF2-40B4-BE49-F238E27FC236}">
                  <a16:creationId xmlns:a16="http://schemas.microsoft.com/office/drawing/2014/main" id="{ACA4B7C0-CD3C-7A17-A98A-9843648E4519}"/>
                </a:ext>
              </a:extLst>
            </p:cNvPr>
            <p:cNvSpPr/>
            <p:nvPr/>
          </p:nvSpPr>
          <p:spPr>
            <a:xfrm>
              <a:off x="3560829" y="4670750"/>
              <a:ext cx="326662" cy="139385"/>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76" name="正方形/長方形 575">
              <a:extLst>
                <a:ext uri="{FF2B5EF4-FFF2-40B4-BE49-F238E27FC236}">
                  <a16:creationId xmlns:a16="http://schemas.microsoft.com/office/drawing/2014/main" id="{CB059A2A-C6B4-DCF6-27BB-AAAA24D828DB}"/>
                </a:ext>
              </a:extLst>
            </p:cNvPr>
            <p:cNvSpPr/>
            <p:nvPr/>
          </p:nvSpPr>
          <p:spPr>
            <a:xfrm>
              <a:off x="3589511" y="4995378"/>
              <a:ext cx="326662" cy="139385"/>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77" name="正方形/長方形 576">
              <a:extLst>
                <a:ext uri="{FF2B5EF4-FFF2-40B4-BE49-F238E27FC236}">
                  <a16:creationId xmlns:a16="http://schemas.microsoft.com/office/drawing/2014/main" id="{E4D698B0-DB49-3506-0CC9-5842A03F187B}"/>
                </a:ext>
              </a:extLst>
            </p:cNvPr>
            <p:cNvSpPr/>
            <p:nvPr/>
          </p:nvSpPr>
          <p:spPr>
            <a:xfrm>
              <a:off x="3682836" y="5341791"/>
              <a:ext cx="326662" cy="139385"/>
            </a:xfrm>
            <a:prstGeom prst="rect">
              <a:avLst/>
            </a:prstGeom>
            <a:solidFill>
              <a:srgbClr val="F28E2B"/>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78" name="正方形/長方形 577">
              <a:extLst>
                <a:ext uri="{FF2B5EF4-FFF2-40B4-BE49-F238E27FC236}">
                  <a16:creationId xmlns:a16="http://schemas.microsoft.com/office/drawing/2014/main" id="{B9F7FC76-7657-3FCA-3473-B0E4022A8B0F}"/>
                </a:ext>
              </a:extLst>
            </p:cNvPr>
            <p:cNvSpPr/>
            <p:nvPr/>
          </p:nvSpPr>
          <p:spPr>
            <a:xfrm>
              <a:off x="4530802" y="4682229"/>
              <a:ext cx="326662" cy="139385"/>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79" name="正方形/長方形 578">
              <a:extLst>
                <a:ext uri="{FF2B5EF4-FFF2-40B4-BE49-F238E27FC236}">
                  <a16:creationId xmlns:a16="http://schemas.microsoft.com/office/drawing/2014/main" id="{E3B223C4-92E8-D6A4-3906-E44860BFCC13}"/>
                </a:ext>
              </a:extLst>
            </p:cNvPr>
            <p:cNvSpPr/>
            <p:nvPr/>
          </p:nvSpPr>
          <p:spPr>
            <a:xfrm>
              <a:off x="4549652" y="5006229"/>
              <a:ext cx="326662" cy="139385"/>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80" name="正方形/長方形 579">
              <a:extLst>
                <a:ext uri="{FF2B5EF4-FFF2-40B4-BE49-F238E27FC236}">
                  <a16:creationId xmlns:a16="http://schemas.microsoft.com/office/drawing/2014/main" id="{45CB3675-76C0-1F98-1E5F-55AC60D3AE71}"/>
                </a:ext>
              </a:extLst>
            </p:cNvPr>
            <p:cNvSpPr/>
            <p:nvPr/>
          </p:nvSpPr>
          <p:spPr>
            <a:xfrm>
              <a:off x="4586698" y="5345331"/>
              <a:ext cx="326662" cy="139385"/>
            </a:xfrm>
            <a:prstGeom prst="rect">
              <a:avLst/>
            </a:prstGeom>
            <a:solidFill>
              <a:srgbClr val="4E79A7"/>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81" name="テキスト ボックス 580">
            <a:extLst>
              <a:ext uri="{FF2B5EF4-FFF2-40B4-BE49-F238E27FC236}">
                <a16:creationId xmlns:a16="http://schemas.microsoft.com/office/drawing/2014/main" id="{49210FA8-6E46-0EA1-0879-DECF6D46A790}"/>
              </a:ext>
            </a:extLst>
          </p:cNvPr>
          <p:cNvSpPr txBox="1"/>
          <p:nvPr/>
        </p:nvSpPr>
        <p:spPr>
          <a:xfrm>
            <a:off x="3003164" y="4496192"/>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4</a:t>
            </a:r>
            <a:r>
              <a:rPr lang="ja-JP" altLang="en-US" sz="600">
                <a:solidFill>
                  <a:srgbClr val="000000"/>
                </a:solidFill>
                <a:latin typeface="Segoe UI"/>
                <a:ea typeface="メイリオ"/>
              </a:rPr>
              <a:t>月</a:t>
            </a:r>
          </a:p>
        </p:txBody>
      </p:sp>
      <p:sp>
        <p:nvSpPr>
          <p:cNvPr id="582" name="テキスト ボックス 581">
            <a:extLst>
              <a:ext uri="{FF2B5EF4-FFF2-40B4-BE49-F238E27FC236}">
                <a16:creationId xmlns:a16="http://schemas.microsoft.com/office/drawing/2014/main" id="{D419B755-2C3B-061F-2754-FE243B4BCA74}"/>
              </a:ext>
            </a:extLst>
          </p:cNvPr>
          <p:cNvSpPr txBox="1"/>
          <p:nvPr/>
        </p:nvSpPr>
        <p:spPr>
          <a:xfrm>
            <a:off x="3003164" y="4846992"/>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7</a:t>
            </a:r>
            <a:r>
              <a:rPr lang="ja-JP" altLang="en-US" sz="600">
                <a:solidFill>
                  <a:srgbClr val="000000"/>
                </a:solidFill>
                <a:latin typeface="Segoe UI"/>
                <a:ea typeface="メイリオ"/>
              </a:rPr>
              <a:t>月</a:t>
            </a:r>
          </a:p>
        </p:txBody>
      </p:sp>
      <p:sp>
        <p:nvSpPr>
          <p:cNvPr id="583" name="テキスト ボックス 582">
            <a:extLst>
              <a:ext uri="{FF2B5EF4-FFF2-40B4-BE49-F238E27FC236}">
                <a16:creationId xmlns:a16="http://schemas.microsoft.com/office/drawing/2014/main" id="{D541E4DF-7AA2-9B9B-779E-C703DB7DD343}"/>
              </a:ext>
            </a:extLst>
          </p:cNvPr>
          <p:cNvSpPr txBox="1"/>
          <p:nvPr/>
        </p:nvSpPr>
        <p:spPr>
          <a:xfrm>
            <a:off x="3003164" y="5204209"/>
            <a:ext cx="748607" cy="198516"/>
          </a:xfrm>
          <a:prstGeom prst="rect">
            <a:avLst/>
          </a:prstGeom>
          <a:noFill/>
        </p:spPr>
        <p:txBody>
          <a:bodyPr wrap="square" rtlCol="0">
            <a:spAutoFit/>
          </a:bodyPr>
          <a:lstStyle/>
          <a:p>
            <a:pPr algn="ctr" defTabSz="457200">
              <a:lnSpc>
                <a:spcPct val="120000"/>
              </a:lnSpc>
              <a:spcAft>
                <a:spcPts val="600"/>
              </a:spcAft>
              <a:buClr>
                <a:srgbClr val="103185"/>
              </a:buClr>
            </a:pPr>
            <a:r>
              <a:rPr lang="en-US" altLang="ja-JP" sz="600">
                <a:solidFill>
                  <a:srgbClr val="000000"/>
                </a:solidFill>
                <a:latin typeface="Segoe UI"/>
                <a:ea typeface="メイリオ"/>
              </a:rPr>
              <a:t>2024</a:t>
            </a:r>
            <a:r>
              <a:rPr lang="ja-JP" altLang="en-US" sz="600">
                <a:solidFill>
                  <a:srgbClr val="000000"/>
                </a:solidFill>
                <a:latin typeface="Segoe UI"/>
                <a:ea typeface="メイリオ"/>
              </a:rPr>
              <a:t>年</a:t>
            </a:r>
            <a:r>
              <a:rPr lang="en-US" altLang="ja-JP" sz="600">
                <a:solidFill>
                  <a:srgbClr val="000000"/>
                </a:solidFill>
                <a:latin typeface="Segoe UI"/>
                <a:ea typeface="メイリオ"/>
              </a:rPr>
              <a:t>10</a:t>
            </a:r>
            <a:r>
              <a:rPr lang="ja-JP" altLang="en-US" sz="600">
                <a:solidFill>
                  <a:srgbClr val="000000"/>
                </a:solidFill>
                <a:latin typeface="Segoe UI"/>
                <a:ea typeface="メイリオ"/>
              </a:rPr>
              <a:t>月</a:t>
            </a:r>
          </a:p>
        </p:txBody>
      </p:sp>
      <p:grpSp>
        <p:nvGrpSpPr>
          <p:cNvPr id="694" name="グループ化 693">
            <a:extLst>
              <a:ext uri="{FF2B5EF4-FFF2-40B4-BE49-F238E27FC236}">
                <a16:creationId xmlns:a16="http://schemas.microsoft.com/office/drawing/2014/main" id="{35F3E89C-3FF7-6BBB-24F7-F93C19272DD4}"/>
              </a:ext>
            </a:extLst>
          </p:cNvPr>
          <p:cNvGrpSpPr/>
          <p:nvPr/>
        </p:nvGrpSpPr>
        <p:grpSpPr>
          <a:xfrm>
            <a:off x="1731387" y="4591730"/>
            <a:ext cx="504000" cy="124620"/>
            <a:chOff x="643251" y="4703872"/>
            <a:chExt cx="504000" cy="124620"/>
          </a:xfrm>
        </p:grpSpPr>
        <p:sp>
          <p:nvSpPr>
            <p:cNvPr id="585" name="正方形/長方形 584">
              <a:extLst>
                <a:ext uri="{FF2B5EF4-FFF2-40B4-BE49-F238E27FC236}">
                  <a16:creationId xmlns:a16="http://schemas.microsoft.com/office/drawing/2014/main" id="{1030335A-E305-9240-3711-0E2614A9488C}"/>
                </a:ext>
              </a:extLst>
            </p:cNvPr>
            <p:cNvSpPr/>
            <p:nvPr/>
          </p:nvSpPr>
          <p:spPr>
            <a:xfrm>
              <a:off x="643251" y="4703872"/>
              <a:ext cx="504000"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86" name="二等辺三角形 585">
              <a:extLst>
                <a:ext uri="{FF2B5EF4-FFF2-40B4-BE49-F238E27FC236}">
                  <a16:creationId xmlns:a16="http://schemas.microsoft.com/office/drawing/2014/main" id="{C77D6ACA-D6A3-D623-7192-B08641F59563}"/>
                </a:ext>
              </a:extLst>
            </p:cNvPr>
            <p:cNvSpPr/>
            <p:nvPr/>
          </p:nvSpPr>
          <p:spPr>
            <a:xfrm flipV="1">
              <a:off x="1087895" y="4756929"/>
              <a:ext cx="2826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587" name="テキスト ボックス 586">
            <a:extLst>
              <a:ext uri="{FF2B5EF4-FFF2-40B4-BE49-F238E27FC236}">
                <a16:creationId xmlns:a16="http://schemas.microsoft.com/office/drawing/2014/main" id="{9DEBD2A7-F5C8-8044-F05A-A0145610243A}"/>
              </a:ext>
            </a:extLst>
          </p:cNvPr>
          <p:cNvSpPr txBox="1"/>
          <p:nvPr/>
        </p:nvSpPr>
        <p:spPr>
          <a:xfrm flipH="1">
            <a:off x="3089602" y="4226221"/>
            <a:ext cx="643649"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Segoe UI"/>
                <a:ea typeface="メイリオ"/>
              </a:rPr>
              <a:t>全国値</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588" name="テキスト ボックス 587">
            <a:extLst>
              <a:ext uri="{FF2B5EF4-FFF2-40B4-BE49-F238E27FC236}">
                <a16:creationId xmlns:a16="http://schemas.microsoft.com/office/drawing/2014/main" id="{DB17A0D9-CF7B-DE7F-79E7-0BDBFBAE2E2C}"/>
              </a:ext>
            </a:extLst>
          </p:cNvPr>
          <p:cNvSpPr txBox="1"/>
          <p:nvPr/>
        </p:nvSpPr>
        <p:spPr>
          <a:xfrm>
            <a:off x="5282010" y="4279884"/>
            <a:ext cx="33833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低</a:t>
            </a:r>
          </a:p>
        </p:txBody>
      </p:sp>
      <p:sp>
        <p:nvSpPr>
          <p:cNvPr id="589" name="テキスト ボックス 588">
            <a:extLst>
              <a:ext uri="{FF2B5EF4-FFF2-40B4-BE49-F238E27FC236}">
                <a16:creationId xmlns:a16="http://schemas.microsoft.com/office/drawing/2014/main" id="{8B968C43-C052-E808-8FD0-7CB2A1EF1146}"/>
              </a:ext>
            </a:extLst>
          </p:cNvPr>
          <p:cNvSpPr txBox="1"/>
          <p:nvPr/>
        </p:nvSpPr>
        <p:spPr>
          <a:xfrm>
            <a:off x="5666520" y="4279884"/>
            <a:ext cx="305201"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中</a:t>
            </a:r>
          </a:p>
        </p:txBody>
      </p:sp>
      <p:sp>
        <p:nvSpPr>
          <p:cNvPr id="590" name="テキスト ボックス 589">
            <a:extLst>
              <a:ext uri="{FF2B5EF4-FFF2-40B4-BE49-F238E27FC236}">
                <a16:creationId xmlns:a16="http://schemas.microsoft.com/office/drawing/2014/main" id="{EF958813-A3DA-6875-474D-B093B161B7DB}"/>
              </a:ext>
            </a:extLst>
          </p:cNvPr>
          <p:cNvSpPr txBox="1"/>
          <p:nvPr/>
        </p:nvSpPr>
        <p:spPr>
          <a:xfrm>
            <a:off x="6047190" y="4279884"/>
            <a:ext cx="29279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高</a:t>
            </a:r>
          </a:p>
        </p:txBody>
      </p:sp>
      <p:sp>
        <p:nvSpPr>
          <p:cNvPr id="591" name="正方形/長方形 590">
            <a:extLst>
              <a:ext uri="{FF2B5EF4-FFF2-40B4-BE49-F238E27FC236}">
                <a16:creationId xmlns:a16="http://schemas.microsoft.com/office/drawing/2014/main" id="{7B56EFF0-FB1C-9800-5E30-3CE849223245}"/>
              </a:ext>
            </a:extLst>
          </p:cNvPr>
          <p:cNvSpPr/>
          <p:nvPr/>
        </p:nvSpPr>
        <p:spPr>
          <a:xfrm>
            <a:off x="5552529" y="4325142"/>
            <a:ext cx="108000" cy="108000"/>
          </a:xfrm>
          <a:prstGeom prst="rect">
            <a:avLst/>
          </a:prstGeom>
          <a:solidFill>
            <a:srgbClr val="F28D2A"/>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92" name="正方形/長方形 591">
            <a:extLst>
              <a:ext uri="{FF2B5EF4-FFF2-40B4-BE49-F238E27FC236}">
                <a16:creationId xmlns:a16="http://schemas.microsoft.com/office/drawing/2014/main" id="{CF12609B-09D2-91EB-6BD0-643DAC6BE66E}"/>
              </a:ext>
            </a:extLst>
          </p:cNvPr>
          <p:cNvSpPr/>
          <p:nvPr/>
        </p:nvSpPr>
        <p:spPr>
          <a:xfrm>
            <a:off x="5926999" y="4325142"/>
            <a:ext cx="108000" cy="108000"/>
          </a:xfrm>
          <a:prstGeom prst="rect">
            <a:avLst/>
          </a:prstGeom>
          <a:solidFill>
            <a:srgbClr val="E15759"/>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93" name="正方形/長方形 592">
            <a:extLst>
              <a:ext uri="{FF2B5EF4-FFF2-40B4-BE49-F238E27FC236}">
                <a16:creationId xmlns:a16="http://schemas.microsoft.com/office/drawing/2014/main" id="{BF7CB9D0-7D8C-EC55-1456-9BC1CA23EDBB}"/>
              </a:ext>
            </a:extLst>
          </p:cNvPr>
          <p:cNvSpPr/>
          <p:nvPr/>
        </p:nvSpPr>
        <p:spPr>
          <a:xfrm>
            <a:off x="5184587" y="4325142"/>
            <a:ext cx="108000" cy="108000"/>
          </a:xfrm>
          <a:prstGeom prst="rect">
            <a:avLst/>
          </a:prstGeom>
          <a:solidFill>
            <a:srgbClr val="4C77A6"/>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94" name="正方形/長方形 593">
            <a:extLst>
              <a:ext uri="{FF2B5EF4-FFF2-40B4-BE49-F238E27FC236}">
                <a16:creationId xmlns:a16="http://schemas.microsoft.com/office/drawing/2014/main" id="{FCA868B5-1522-65EB-1DA1-175D267F7B37}"/>
              </a:ext>
            </a:extLst>
          </p:cNvPr>
          <p:cNvSpPr/>
          <p:nvPr/>
        </p:nvSpPr>
        <p:spPr>
          <a:xfrm>
            <a:off x="7470754" y="3792085"/>
            <a:ext cx="3024000" cy="216000"/>
          </a:xfrm>
          <a:prstGeom prst="rect">
            <a:avLst/>
          </a:prstGeom>
          <a:solidFill>
            <a:srgbClr val="66BAB7"/>
          </a:solidFill>
          <a:ln w="12700" cap="flat" cmpd="sng" algn="ctr">
            <a:noFill/>
            <a:prstDash val="solid"/>
            <a:miter lim="800000"/>
          </a:ln>
          <a:effectLst/>
        </p:spPr>
        <p:txBody>
          <a:bodyPr rtlCol="0" anchor="ctr"/>
          <a:lstStyle/>
          <a:p>
            <a:pPr algn="ctr" defTabSz="457200">
              <a:defRPr/>
            </a:pPr>
            <a:r>
              <a:rPr kumimoji="0" lang="ja-JP" altLang="en-US" sz="1200" b="1" kern="0">
                <a:solidFill>
                  <a:srgbClr val="FFFFFF"/>
                </a:solidFill>
                <a:latin typeface="Segoe UI"/>
                <a:ea typeface="メイリオ"/>
              </a:rPr>
              <a:t>口腔の健康状態</a:t>
            </a:r>
          </a:p>
        </p:txBody>
      </p:sp>
      <p:sp>
        <p:nvSpPr>
          <p:cNvPr id="595" name="正方形/長方形 594">
            <a:extLst>
              <a:ext uri="{FF2B5EF4-FFF2-40B4-BE49-F238E27FC236}">
                <a16:creationId xmlns:a16="http://schemas.microsoft.com/office/drawing/2014/main" id="{C8810948-C7AD-362B-2A1C-CD157292C6E6}"/>
              </a:ext>
            </a:extLst>
          </p:cNvPr>
          <p:cNvSpPr/>
          <p:nvPr/>
        </p:nvSpPr>
        <p:spPr>
          <a:xfrm>
            <a:off x="7464686" y="4077662"/>
            <a:ext cx="3038934" cy="175185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aphicFrame>
        <p:nvGraphicFramePr>
          <p:cNvPr id="596" name="表 189">
            <a:extLst>
              <a:ext uri="{FF2B5EF4-FFF2-40B4-BE49-F238E27FC236}">
                <a16:creationId xmlns:a16="http://schemas.microsoft.com/office/drawing/2014/main" id="{E49F8E65-B95F-DE6D-8A09-3D8F519CB578}"/>
              </a:ext>
            </a:extLst>
          </p:cNvPr>
          <p:cNvGraphicFramePr>
            <a:graphicFrameLocks noGrp="1"/>
          </p:cNvGraphicFramePr>
          <p:nvPr/>
        </p:nvGraphicFramePr>
        <p:xfrm>
          <a:off x="7637174" y="4457053"/>
          <a:ext cx="2748807" cy="1219200"/>
        </p:xfrm>
        <a:graphic>
          <a:graphicData uri="http://schemas.openxmlformats.org/drawingml/2006/table">
            <a:tbl>
              <a:tblPr firstRow="1" bandRow="1"/>
              <a:tblGrid>
                <a:gridCol w="841467">
                  <a:extLst>
                    <a:ext uri="{9D8B030D-6E8A-4147-A177-3AD203B41FA5}">
                      <a16:colId xmlns:a16="http://schemas.microsoft.com/office/drawing/2014/main" val="1857651655"/>
                    </a:ext>
                  </a:extLst>
                </a:gridCol>
                <a:gridCol w="635780">
                  <a:extLst>
                    <a:ext uri="{9D8B030D-6E8A-4147-A177-3AD203B41FA5}">
                      <a16:colId xmlns:a16="http://schemas.microsoft.com/office/drawing/2014/main" val="813836061"/>
                    </a:ext>
                  </a:extLst>
                </a:gridCol>
                <a:gridCol w="635780">
                  <a:extLst>
                    <a:ext uri="{9D8B030D-6E8A-4147-A177-3AD203B41FA5}">
                      <a16:colId xmlns:a16="http://schemas.microsoft.com/office/drawing/2014/main" val="1357628725"/>
                    </a:ext>
                  </a:extLst>
                </a:gridCol>
                <a:gridCol w="635780">
                  <a:extLst>
                    <a:ext uri="{9D8B030D-6E8A-4147-A177-3AD203B41FA5}">
                      <a16:colId xmlns:a16="http://schemas.microsoft.com/office/drawing/2014/main" val="99592447"/>
                    </a:ext>
                  </a:extLst>
                </a:gridCol>
              </a:tblGrid>
              <a:tr h="0">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endParaRPr kumimoji="1" lang="ja-JP" altLang="en-US" sz="800" b="1">
                        <a:solidFill>
                          <a:schemeClr val="bg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66BAB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en-US" altLang="ja-JP" sz="800" b="1">
                          <a:solidFill>
                            <a:schemeClr val="bg1"/>
                          </a:solidFill>
                        </a:rPr>
                        <a:t>2024/4</a:t>
                      </a:r>
                      <a:endParaRPr kumimoji="1" lang="ja-JP" altLang="en-US" sz="800" b="1">
                        <a:solidFill>
                          <a:schemeClr val="bg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66BAB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en-US" altLang="ja-JP" sz="800" b="1">
                          <a:solidFill>
                            <a:schemeClr val="bg1"/>
                          </a:solidFill>
                        </a:rPr>
                        <a:t>2024/7</a:t>
                      </a:r>
                      <a:endParaRPr kumimoji="1" lang="ja-JP" altLang="en-US" sz="800" b="1">
                        <a:solidFill>
                          <a:schemeClr val="bg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66BAB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en-US" altLang="ja-JP" sz="800" b="1">
                          <a:solidFill>
                            <a:schemeClr val="bg1"/>
                          </a:solidFill>
                        </a:rPr>
                        <a:t>2024/10</a:t>
                      </a:r>
                      <a:endParaRPr kumimoji="1" lang="ja-JP" altLang="en-US" sz="800" b="1">
                        <a:solidFill>
                          <a:schemeClr val="bg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66BAB7"/>
                    </a:solidFill>
                  </a:tcPr>
                </a:tc>
                <a:extLst>
                  <a:ext uri="{0D108BD9-81ED-4DB2-BD59-A6C34878D82A}">
                    <a16:rowId xmlns:a16="http://schemas.microsoft.com/office/drawing/2014/main" val="248474780"/>
                  </a:ext>
                </a:extLst>
              </a:tr>
              <a:tr h="0">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ja-JP" altLang="en-US" sz="800"/>
                        <a:t>歯・入れ歯が汚れている</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ja-JP" altLang="en-US" sz="800"/>
                        <a:t>あり</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B4D6D">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あり</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B4D6D">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なし</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5CAF">
                        <a:lumMod val="20000"/>
                        <a:lumOff val="80000"/>
                      </a:srgbClr>
                    </a:solidFill>
                  </a:tcPr>
                </a:tc>
                <a:extLst>
                  <a:ext uri="{0D108BD9-81ED-4DB2-BD59-A6C34878D82A}">
                    <a16:rowId xmlns:a16="http://schemas.microsoft.com/office/drawing/2014/main" val="871912492"/>
                  </a:ext>
                </a:extLst>
              </a:tr>
              <a:tr h="0">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ja-JP" altLang="en-US" sz="800"/>
                        <a:t>歯が少ないのに入れ歯を</a:t>
                      </a:r>
                    </a:p>
                    <a:p>
                      <a:r>
                        <a:rPr kumimoji="1" lang="ja-JP" altLang="en-US" sz="800"/>
                        <a:t>使っていない</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なし</a:t>
                      </a:r>
                      <a:endParaRPr kumimoji="1" lang="en-US" altLang="ja-JP" sz="800"/>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5CAF">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なし</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5CAF">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なし</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5CAF">
                        <a:lumMod val="20000"/>
                        <a:lumOff val="80000"/>
                      </a:srgbClr>
                    </a:solidFill>
                  </a:tcPr>
                </a:tc>
                <a:extLst>
                  <a:ext uri="{0D108BD9-81ED-4DB2-BD59-A6C34878D82A}">
                    <a16:rowId xmlns:a16="http://schemas.microsoft.com/office/drawing/2014/main" val="1012089443"/>
                  </a:ext>
                </a:extLst>
              </a:tr>
              <a:tr h="0">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r>
                        <a:rPr kumimoji="1" lang="ja-JP" altLang="en-US" sz="800"/>
                        <a:t>むせやすい</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なし</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5CAF">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あり</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B4D6D">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あり</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B4D6D">
                        <a:lumMod val="20000"/>
                        <a:lumOff val="80000"/>
                      </a:srgbClr>
                    </a:solidFill>
                  </a:tcPr>
                </a:tc>
                <a:extLst>
                  <a:ext uri="{0D108BD9-81ED-4DB2-BD59-A6C34878D82A}">
                    <a16:rowId xmlns:a16="http://schemas.microsoft.com/office/drawing/2014/main" val="3748499375"/>
                  </a:ext>
                </a:extLst>
              </a:tr>
            </a:tbl>
          </a:graphicData>
        </a:graphic>
      </p:graphicFrame>
      <p:sp>
        <p:nvSpPr>
          <p:cNvPr id="597" name="テキスト ボックス 596">
            <a:extLst>
              <a:ext uri="{FF2B5EF4-FFF2-40B4-BE49-F238E27FC236}">
                <a16:creationId xmlns:a16="http://schemas.microsoft.com/office/drawing/2014/main" id="{8F9FB2CD-7708-2B0B-5C71-49068F5C5ED9}"/>
              </a:ext>
            </a:extLst>
          </p:cNvPr>
          <p:cNvSpPr txBox="1"/>
          <p:nvPr/>
        </p:nvSpPr>
        <p:spPr>
          <a:xfrm flipH="1">
            <a:off x="7551583" y="4124515"/>
            <a:ext cx="1440000" cy="230832"/>
          </a:xfrm>
          <a:prstGeom prst="rect">
            <a:avLst/>
          </a:prstGeom>
          <a:noFill/>
        </p:spPr>
        <p:txBody>
          <a:bodyPr wrap="square" rtlCol="0">
            <a:spAutoFit/>
          </a:bodyPr>
          <a:lstStyle/>
          <a:p>
            <a:pPr defTabSz="457200">
              <a:spcAft>
                <a:spcPts val="600"/>
              </a:spcAft>
              <a:buClr>
                <a:srgbClr val="103185"/>
              </a:buClr>
            </a:pPr>
            <a:r>
              <a:rPr lang="ja-JP" altLang="en-US" sz="900">
                <a:solidFill>
                  <a:srgbClr val="000000"/>
                </a:solidFill>
                <a:latin typeface="Segoe UI"/>
                <a:ea typeface="メイリオ"/>
              </a:rPr>
              <a:t>各項目の</a:t>
            </a:r>
            <a:r>
              <a:rPr lang="en-US" altLang="ja-JP" sz="900">
                <a:solidFill>
                  <a:srgbClr val="000000"/>
                </a:solidFill>
                <a:latin typeface="Segoe UI"/>
                <a:ea typeface="メイリオ"/>
              </a:rPr>
              <a:t>3</a:t>
            </a:r>
            <a:r>
              <a:rPr lang="ja-JP" altLang="en-US" sz="900">
                <a:solidFill>
                  <a:srgbClr val="000000"/>
                </a:solidFill>
                <a:latin typeface="Segoe UI"/>
                <a:ea typeface="メイリオ"/>
              </a:rPr>
              <a:t>か月間の推移</a:t>
            </a:r>
            <a:endParaRPr lang="ja-JP" altLang="en-US" sz="900">
              <a:solidFill>
                <a:srgbClr val="000000"/>
              </a:solidFill>
              <a:latin typeface="Meiryo UI" panose="020B0604030504040204" pitchFamily="50" charset="-128"/>
              <a:ea typeface="Meiryo UI" panose="020B0604030504040204" pitchFamily="50" charset="-128"/>
            </a:endParaRPr>
          </a:p>
        </p:txBody>
      </p:sp>
      <p:sp>
        <p:nvSpPr>
          <p:cNvPr id="598" name="正方形/長方形 597">
            <a:extLst>
              <a:ext uri="{FF2B5EF4-FFF2-40B4-BE49-F238E27FC236}">
                <a16:creationId xmlns:a16="http://schemas.microsoft.com/office/drawing/2014/main" id="{3FCFBFFF-A030-BA0C-DE95-FFA8573E477A}"/>
              </a:ext>
            </a:extLst>
          </p:cNvPr>
          <p:cNvSpPr/>
          <p:nvPr/>
        </p:nvSpPr>
        <p:spPr>
          <a:xfrm>
            <a:off x="6881714" y="884431"/>
            <a:ext cx="1932215" cy="30795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599" name="テキスト ボックス 598">
            <a:extLst>
              <a:ext uri="{FF2B5EF4-FFF2-40B4-BE49-F238E27FC236}">
                <a16:creationId xmlns:a16="http://schemas.microsoft.com/office/drawing/2014/main" id="{AAE3064E-553F-CD27-0F16-FFD7F9060C71}"/>
              </a:ext>
            </a:extLst>
          </p:cNvPr>
          <p:cNvSpPr txBox="1"/>
          <p:nvPr/>
        </p:nvSpPr>
        <p:spPr>
          <a:xfrm flipH="1">
            <a:off x="6881713" y="890544"/>
            <a:ext cx="799482" cy="215444"/>
          </a:xfrm>
          <a:prstGeom prst="rect">
            <a:avLst/>
          </a:prstGeom>
          <a:noFill/>
        </p:spPr>
        <p:txBody>
          <a:bodyPr wrap="square" rtlCol="0">
            <a:spAutoFit/>
          </a:bodyPr>
          <a:lstStyle/>
          <a:p>
            <a:pPr defTabSz="457200">
              <a:spcAft>
                <a:spcPts val="600"/>
              </a:spcAft>
              <a:buClr>
                <a:srgbClr val="103185"/>
              </a:buClr>
            </a:pPr>
            <a:r>
              <a:rPr lang="ja-JP" altLang="en-US" sz="800">
                <a:solidFill>
                  <a:srgbClr val="000000"/>
                </a:solidFill>
                <a:latin typeface="Segoe UI"/>
                <a:ea typeface="メイリオ"/>
              </a:rPr>
              <a:t>サービス</a:t>
            </a:r>
            <a:endParaRPr lang="ja-JP" altLang="en-US" sz="800">
              <a:solidFill>
                <a:srgbClr val="000000"/>
              </a:solidFill>
              <a:latin typeface="Meiryo UI" panose="020B0604030504040204" pitchFamily="50" charset="-128"/>
              <a:ea typeface="Meiryo UI" panose="020B0604030504040204" pitchFamily="50" charset="-128"/>
            </a:endParaRPr>
          </a:p>
        </p:txBody>
      </p:sp>
      <p:grpSp>
        <p:nvGrpSpPr>
          <p:cNvPr id="695" name="グループ化 694">
            <a:extLst>
              <a:ext uri="{FF2B5EF4-FFF2-40B4-BE49-F238E27FC236}">
                <a16:creationId xmlns:a16="http://schemas.microsoft.com/office/drawing/2014/main" id="{1D552624-8CE6-AE9F-C347-54C6A53CB4EE}"/>
              </a:ext>
            </a:extLst>
          </p:cNvPr>
          <p:cNvGrpSpPr/>
          <p:nvPr/>
        </p:nvGrpSpPr>
        <p:grpSpPr>
          <a:xfrm>
            <a:off x="7440320" y="926095"/>
            <a:ext cx="1296000" cy="234990"/>
            <a:chOff x="6352184" y="1038237"/>
            <a:chExt cx="1296000" cy="234990"/>
          </a:xfrm>
        </p:grpSpPr>
        <p:sp>
          <p:nvSpPr>
            <p:cNvPr id="601" name="正方形/長方形 600">
              <a:extLst>
                <a:ext uri="{FF2B5EF4-FFF2-40B4-BE49-F238E27FC236}">
                  <a16:creationId xmlns:a16="http://schemas.microsoft.com/office/drawing/2014/main" id="{B3977572-4D49-A5D9-26EA-FDF53F72B240}"/>
                </a:ext>
              </a:extLst>
            </p:cNvPr>
            <p:cNvSpPr/>
            <p:nvPr/>
          </p:nvSpPr>
          <p:spPr>
            <a:xfrm>
              <a:off x="6352184" y="1038237"/>
              <a:ext cx="1296000" cy="23499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02" name="二等辺三角形 601">
              <a:extLst>
                <a:ext uri="{FF2B5EF4-FFF2-40B4-BE49-F238E27FC236}">
                  <a16:creationId xmlns:a16="http://schemas.microsoft.com/office/drawing/2014/main" id="{E0F7D802-9323-4CFD-25E4-D5EDAD89C4B3}"/>
                </a:ext>
              </a:extLst>
            </p:cNvPr>
            <p:cNvSpPr/>
            <p:nvPr/>
          </p:nvSpPr>
          <p:spPr>
            <a:xfrm flipV="1">
              <a:off x="7495555" y="1138284"/>
              <a:ext cx="72691" cy="54518"/>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03" name="テキスト ボックス 602">
            <a:extLst>
              <a:ext uri="{FF2B5EF4-FFF2-40B4-BE49-F238E27FC236}">
                <a16:creationId xmlns:a16="http://schemas.microsoft.com/office/drawing/2014/main" id="{06F30D97-19F0-E8F7-E240-E5A7D83B4BA2}"/>
              </a:ext>
            </a:extLst>
          </p:cNvPr>
          <p:cNvSpPr txBox="1"/>
          <p:nvPr/>
        </p:nvSpPr>
        <p:spPr>
          <a:xfrm flipH="1">
            <a:off x="7351244" y="929420"/>
            <a:ext cx="1314674" cy="230832"/>
          </a:xfrm>
          <a:prstGeom prst="rect">
            <a:avLst/>
          </a:prstGeom>
          <a:noFill/>
        </p:spPr>
        <p:txBody>
          <a:bodyPr wrap="square" rtlCol="0">
            <a:spAutoFit/>
          </a:bodyPr>
          <a:lstStyle/>
          <a:p>
            <a:pPr algn="ctr" defTabSz="457200">
              <a:spcAft>
                <a:spcPts val="600"/>
              </a:spcAft>
              <a:buClr>
                <a:srgbClr val="103185"/>
              </a:buClr>
            </a:pPr>
            <a:r>
              <a:rPr lang="ja-JP" altLang="en-US" sz="900">
                <a:solidFill>
                  <a:srgbClr val="000000"/>
                </a:solidFill>
                <a:latin typeface="Segoe UI"/>
                <a:ea typeface="メイリオ"/>
              </a:rPr>
              <a:t>介護老人福祉施設</a:t>
            </a:r>
            <a:endParaRPr lang="en-US" altLang="ja-JP" sz="900">
              <a:solidFill>
                <a:srgbClr val="000000"/>
              </a:solidFill>
              <a:latin typeface="Segoe UI"/>
              <a:ea typeface="メイリオ"/>
            </a:endParaRPr>
          </a:p>
        </p:txBody>
      </p:sp>
      <p:sp>
        <p:nvSpPr>
          <p:cNvPr id="604" name="テキスト ボックス 603">
            <a:extLst>
              <a:ext uri="{FF2B5EF4-FFF2-40B4-BE49-F238E27FC236}">
                <a16:creationId xmlns:a16="http://schemas.microsoft.com/office/drawing/2014/main" id="{DA783DB5-A8A6-99C8-3736-D21E7A248238}"/>
              </a:ext>
            </a:extLst>
          </p:cNvPr>
          <p:cNvSpPr txBox="1"/>
          <p:nvPr/>
        </p:nvSpPr>
        <p:spPr>
          <a:xfrm>
            <a:off x="4902347" y="2075404"/>
            <a:ext cx="212323" cy="198516"/>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600">
                <a:solidFill>
                  <a:srgbClr val="000000"/>
                </a:solidFill>
                <a:latin typeface="Segoe UI"/>
                <a:ea typeface="メイリオ"/>
              </a:rPr>
              <a:t>～</a:t>
            </a:r>
          </a:p>
        </p:txBody>
      </p:sp>
      <p:grpSp>
        <p:nvGrpSpPr>
          <p:cNvPr id="696" name="グループ化 695">
            <a:extLst>
              <a:ext uri="{FF2B5EF4-FFF2-40B4-BE49-F238E27FC236}">
                <a16:creationId xmlns:a16="http://schemas.microsoft.com/office/drawing/2014/main" id="{A2ECF057-F604-F202-A506-4B389C7F380F}"/>
              </a:ext>
            </a:extLst>
          </p:cNvPr>
          <p:cNvGrpSpPr/>
          <p:nvPr/>
        </p:nvGrpSpPr>
        <p:grpSpPr>
          <a:xfrm>
            <a:off x="4194421" y="2087013"/>
            <a:ext cx="687291" cy="124620"/>
            <a:chOff x="3106284" y="2199155"/>
            <a:chExt cx="687291" cy="124620"/>
          </a:xfrm>
        </p:grpSpPr>
        <p:sp>
          <p:nvSpPr>
            <p:cNvPr id="606" name="正方形/長方形 605">
              <a:extLst>
                <a:ext uri="{FF2B5EF4-FFF2-40B4-BE49-F238E27FC236}">
                  <a16:creationId xmlns:a16="http://schemas.microsoft.com/office/drawing/2014/main" id="{691ABACE-1173-E66F-89BD-988FB56FBA27}"/>
                </a:ext>
              </a:extLst>
            </p:cNvPr>
            <p:cNvSpPr/>
            <p:nvPr/>
          </p:nvSpPr>
          <p:spPr>
            <a:xfrm>
              <a:off x="3106284" y="2199155"/>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07" name="二等辺三角形 606">
              <a:extLst>
                <a:ext uri="{FF2B5EF4-FFF2-40B4-BE49-F238E27FC236}">
                  <a16:creationId xmlns:a16="http://schemas.microsoft.com/office/drawing/2014/main" id="{46B73E21-2626-2918-B288-AE3CC1F4EF38}"/>
                </a:ext>
              </a:extLst>
            </p:cNvPr>
            <p:cNvSpPr/>
            <p:nvPr/>
          </p:nvSpPr>
          <p:spPr>
            <a:xfrm flipV="1">
              <a:off x="3712633" y="2252212"/>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08" name="テキスト ボックス 607">
            <a:extLst>
              <a:ext uri="{FF2B5EF4-FFF2-40B4-BE49-F238E27FC236}">
                <a16:creationId xmlns:a16="http://schemas.microsoft.com/office/drawing/2014/main" id="{D5E84CEC-FC0B-2328-B18B-3E535E6F7253}"/>
              </a:ext>
            </a:extLst>
          </p:cNvPr>
          <p:cNvSpPr txBox="1"/>
          <p:nvPr/>
        </p:nvSpPr>
        <p:spPr>
          <a:xfrm>
            <a:off x="4004564" y="1927995"/>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表示期間</a:t>
            </a:r>
          </a:p>
        </p:txBody>
      </p:sp>
      <p:grpSp>
        <p:nvGrpSpPr>
          <p:cNvPr id="697" name="グループ化 696">
            <a:extLst>
              <a:ext uri="{FF2B5EF4-FFF2-40B4-BE49-F238E27FC236}">
                <a16:creationId xmlns:a16="http://schemas.microsoft.com/office/drawing/2014/main" id="{9E6FA9EE-A156-D9D6-B277-2827A02DF54B}"/>
              </a:ext>
            </a:extLst>
          </p:cNvPr>
          <p:cNvGrpSpPr/>
          <p:nvPr/>
        </p:nvGrpSpPr>
        <p:grpSpPr>
          <a:xfrm>
            <a:off x="5108238" y="2087013"/>
            <a:ext cx="687291" cy="124620"/>
            <a:chOff x="4020101" y="2199155"/>
            <a:chExt cx="687291" cy="124620"/>
          </a:xfrm>
        </p:grpSpPr>
        <p:sp>
          <p:nvSpPr>
            <p:cNvPr id="610" name="正方形/長方形 609">
              <a:extLst>
                <a:ext uri="{FF2B5EF4-FFF2-40B4-BE49-F238E27FC236}">
                  <a16:creationId xmlns:a16="http://schemas.microsoft.com/office/drawing/2014/main" id="{409F7E44-65B8-166D-9148-5589A9325AD5}"/>
                </a:ext>
              </a:extLst>
            </p:cNvPr>
            <p:cNvSpPr/>
            <p:nvPr/>
          </p:nvSpPr>
          <p:spPr>
            <a:xfrm>
              <a:off x="4020101" y="2199155"/>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11" name="二等辺三角形 610">
              <a:extLst>
                <a:ext uri="{FF2B5EF4-FFF2-40B4-BE49-F238E27FC236}">
                  <a16:creationId xmlns:a16="http://schemas.microsoft.com/office/drawing/2014/main" id="{2D6F1CB9-163F-97BD-D0B2-15FE98EEBB5D}"/>
                </a:ext>
              </a:extLst>
            </p:cNvPr>
            <p:cNvSpPr/>
            <p:nvPr/>
          </p:nvSpPr>
          <p:spPr>
            <a:xfrm flipV="1">
              <a:off x="4626450" y="2252212"/>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nvGrpSpPr>
          <p:cNvPr id="698" name="グループ化 697">
            <a:extLst>
              <a:ext uri="{FF2B5EF4-FFF2-40B4-BE49-F238E27FC236}">
                <a16:creationId xmlns:a16="http://schemas.microsoft.com/office/drawing/2014/main" id="{F67CDAAE-9B41-85B0-B667-D45048A764DE}"/>
              </a:ext>
            </a:extLst>
          </p:cNvPr>
          <p:cNvGrpSpPr/>
          <p:nvPr/>
        </p:nvGrpSpPr>
        <p:grpSpPr>
          <a:xfrm>
            <a:off x="9566621" y="2482231"/>
            <a:ext cx="687291" cy="124620"/>
            <a:chOff x="8478484" y="2594373"/>
            <a:chExt cx="687291" cy="124620"/>
          </a:xfrm>
        </p:grpSpPr>
        <p:sp>
          <p:nvSpPr>
            <p:cNvPr id="613" name="正方形/長方形 612">
              <a:extLst>
                <a:ext uri="{FF2B5EF4-FFF2-40B4-BE49-F238E27FC236}">
                  <a16:creationId xmlns:a16="http://schemas.microsoft.com/office/drawing/2014/main" id="{ABAC5CD0-CC60-249E-3AD5-D1AE74FD5B46}"/>
                </a:ext>
              </a:extLst>
            </p:cNvPr>
            <p:cNvSpPr/>
            <p:nvPr/>
          </p:nvSpPr>
          <p:spPr>
            <a:xfrm>
              <a:off x="8478484" y="2594373"/>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14" name="二等辺三角形 613">
              <a:extLst>
                <a:ext uri="{FF2B5EF4-FFF2-40B4-BE49-F238E27FC236}">
                  <a16:creationId xmlns:a16="http://schemas.microsoft.com/office/drawing/2014/main" id="{D96559B5-308B-6061-31FA-AAA589695FD3}"/>
                </a:ext>
              </a:extLst>
            </p:cNvPr>
            <p:cNvSpPr/>
            <p:nvPr/>
          </p:nvSpPr>
          <p:spPr>
            <a:xfrm flipV="1">
              <a:off x="9084833" y="2647430"/>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15" name="テキスト ボックス 614">
            <a:extLst>
              <a:ext uri="{FF2B5EF4-FFF2-40B4-BE49-F238E27FC236}">
                <a16:creationId xmlns:a16="http://schemas.microsoft.com/office/drawing/2014/main" id="{0C0C8B57-C355-BB1F-2299-E6BAB11FE74A}"/>
              </a:ext>
            </a:extLst>
          </p:cNvPr>
          <p:cNvSpPr txBox="1"/>
          <p:nvPr/>
        </p:nvSpPr>
        <p:spPr>
          <a:xfrm>
            <a:off x="9369038" y="2303173"/>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都道府県</a:t>
            </a:r>
          </a:p>
        </p:txBody>
      </p:sp>
      <p:sp>
        <p:nvSpPr>
          <p:cNvPr id="616" name="テキスト ボックス 615">
            <a:extLst>
              <a:ext uri="{FF2B5EF4-FFF2-40B4-BE49-F238E27FC236}">
                <a16:creationId xmlns:a16="http://schemas.microsoft.com/office/drawing/2014/main" id="{A1C5165A-9977-228F-E274-69135A843CCD}"/>
              </a:ext>
            </a:extLst>
          </p:cNvPr>
          <p:cNvSpPr txBox="1"/>
          <p:nvPr/>
        </p:nvSpPr>
        <p:spPr>
          <a:xfrm>
            <a:off x="9369038" y="2629267"/>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要介護度</a:t>
            </a:r>
          </a:p>
        </p:txBody>
      </p:sp>
      <p:grpSp>
        <p:nvGrpSpPr>
          <p:cNvPr id="699" name="グループ化 698">
            <a:extLst>
              <a:ext uri="{FF2B5EF4-FFF2-40B4-BE49-F238E27FC236}">
                <a16:creationId xmlns:a16="http://schemas.microsoft.com/office/drawing/2014/main" id="{A0837829-DB85-FFBE-8508-4A8A15FA66E9}"/>
              </a:ext>
            </a:extLst>
          </p:cNvPr>
          <p:cNvGrpSpPr/>
          <p:nvPr/>
        </p:nvGrpSpPr>
        <p:grpSpPr>
          <a:xfrm>
            <a:off x="9566621" y="2817297"/>
            <a:ext cx="687291" cy="124620"/>
            <a:chOff x="8478484" y="2929439"/>
            <a:chExt cx="687291" cy="124620"/>
          </a:xfrm>
        </p:grpSpPr>
        <p:sp>
          <p:nvSpPr>
            <p:cNvPr id="618" name="正方形/長方形 617">
              <a:extLst>
                <a:ext uri="{FF2B5EF4-FFF2-40B4-BE49-F238E27FC236}">
                  <a16:creationId xmlns:a16="http://schemas.microsoft.com/office/drawing/2014/main" id="{835ED941-BE02-6552-721F-BD4D13DB0D34}"/>
                </a:ext>
              </a:extLst>
            </p:cNvPr>
            <p:cNvSpPr/>
            <p:nvPr/>
          </p:nvSpPr>
          <p:spPr>
            <a:xfrm>
              <a:off x="8478484" y="2929439"/>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19" name="二等辺三角形 618">
              <a:extLst>
                <a:ext uri="{FF2B5EF4-FFF2-40B4-BE49-F238E27FC236}">
                  <a16:creationId xmlns:a16="http://schemas.microsoft.com/office/drawing/2014/main" id="{D3F5B9F5-3B0A-CA91-4C52-5657DBBE0681}"/>
                </a:ext>
              </a:extLst>
            </p:cNvPr>
            <p:cNvSpPr/>
            <p:nvPr/>
          </p:nvSpPr>
          <p:spPr>
            <a:xfrm flipV="1">
              <a:off x="9084833" y="2982496"/>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20" name="テキスト ボックス 619">
            <a:extLst>
              <a:ext uri="{FF2B5EF4-FFF2-40B4-BE49-F238E27FC236}">
                <a16:creationId xmlns:a16="http://schemas.microsoft.com/office/drawing/2014/main" id="{75F4588E-0150-8CBE-FC67-6C22D3177F4C}"/>
              </a:ext>
            </a:extLst>
          </p:cNvPr>
          <p:cNvSpPr txBox="1"/>
          <p:nvPr/>
        </p:nvSpPr>
        <p:spPr>
          <a:xfrm>
            <a:off x="9369038" y="2973907"/>
            <a:ext cx="1224000"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日常生活自立度（身体機能）</a:t>
            </a:r>
          </a:p>
        </p:txBody>
      </p:sp>
      <p:grpSp>
        <p:nvGrpSpPr>
          <p:cNvPr id="700" name="グループ化 699">
            <a:extLst>
              <a:ext uri="{FF2B5EF4-FFF2-40B4-BE49-F238E27FC236}">
                <a16:creationId xmlns:a16="http://schemas.microsoft.com/office/drawing/2014/main" id="{4685E28E-716E-1824-70F0-830E10EAF67D}"/>
              </a:ext>
            </a:extLst>
          </p:cNvPr>
          <p:cNvGrpSpPr/>
          <p:nvPr/>
        </p:nvGrpSpPr>
        <p:grpSpPr>
          <a:xfrm>
            <a:off x="9566621" y="3161937"/>
            <a:ext cx="687291" cy="124620"/>
            <a:chOff x="8478484" y="3274079"/>
            <a:chExt cx="687291" cy="124620"/>
          </a:xfrm>
        </p:grpSpPr>
        <p:sp>
          <p:nvSpPr>
            <p:cNvPr id="622" name="正方形/長方形 621">
              <a:extLst>
                <a:ext uri="{FF2B5EF4-FFF2-40B4-BE49-F238E27FC236}">
                  <a16:creationId xmlns:a16="http://schemas.microsoft.com/office/drawing/2014/main" id="{BB3F2C97-0404-6920-C01F-5AC9B307C581}"/>
                </a:ext>
              </a:extLst>
            </p:cNvPr>
            <p:cNvSpPr/>
            <p:nvPr/>
          </p:nvSpPr>
          <p:spPr>
            <a:xfrm>
              <a:off x="8478484" y="3274079"/>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23" name="二等辺三角形 622">
              <a:extLst>
                <a:ext uri="{FF2B5EF4-FFF2-40B4-BE49-F238E27FC236}">
                  <a16:creationId xmlns:a16="http://schemas.microsoft.com/office/drawing/2014/main" id="{B0338E8C-369C-8D15-3159-AA932B40C999}"/>
                </a:ext>
              </a:extLst>
            </p:cNvPr>
            <p:cNvSpPr/>
            <p:nvPr/>
          </p:nvSpPr>
          <p:spPr>
            <a:xfrm flipV="1">
              <a:off x="9084833" y="3327136"/>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24" name="テキスト ボックス 623">
            <a:extLst>
              <a:ext uri="{FF2B5EF4-FFF2-40B4-BE49-F238E27FC236}">
                <a16:creationId xmlns:a16="http://schemas.microsoft.com/office/drawing/2014/main" id="{39F464FB-2995-1DEA-04B2-3416B416BFA1}"/>
              </a:ext>
            </a:extLst>
          </p:cNvPr>
          <p:cNvSpPr txBox="1"/>
          <p:nvPr/>
        </p:nvSpPr>
        <p:spPr>
          <a:xfrm>
            <a:off x="9369038" y="3324019"/>
            <a:ext cx="117980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日常生活自立度（認知機能）</a:t>
            </a:r>
          </a:p>
        </p:txBody>
      </p:sp>
      <p:grpSp>
        <p:nvGrpSpPr>
          <p:cNvPr id="701" name="グループ化 700">
            <a:extLst>
              <a:ext uri="{FF2B5EF4-FFF2-40B4-BE49-F238E27FC236}">
                <a16:creationId xmlns:a16="http://schemas.microsoft.com/office/drawing/2014/main" id="{D196B24F-690F-5858-72B9-BED5996A3D62}"/>
              </a:ext>
            </a:extLst>
          </p:cNvPr>
          <p:cNvGrpSpPr/>
          <p:nvPr/>
        </p:nvGrpSpPr>
        <p:grpSpPr>
          <a:xfrm>
            <a:off x="9566621" y="3512049"/>
            <a:ext cx="687291" cy="124620"/>
            <a:chOff x="8478484" y="3624191"/>
            <a:chExt cx="687291" cy="124620"/>
          </a:xfrm>
        </p:grpSpPr>
        <p:sp>
          <p:nvSpPr>
            <p:cNvPr id="626" name="正方形/長方形 625">
              <a:extLst>
                <a:ext uri="{FF2B5EF4-FFF2-40B4-BE49-F238E27FC236}">
                  <a16:creationId xmlns:a16="http://schemas.microsoft.com/office/drawing/2014/main" id="{75B6CD10-2BA2-A455-6B5F-3EE66F39463D}"/>
                </a:ext>
              </a:extLst>
            </p:cNvPr>
            <p:cNvSpPr/>
            <p:nvPr/>
          </p:nvSpPr>
          <p:spPr>
            <a:xfrm>
              <a:off x="8478484" y="3624191"/>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27" name="二等辺三角形 626">
              <a:extLst>
                <a:ext uri="{FF2B5EF4-FFF2-40B4-BE49-F238E27FC236}">
                  <a16:creationId xmlns:a16="http://schemas.microsoft.com/office/drawing/2014/main" id="{E4E6DDD7-C583-3856-A335-8F94AB7D3875}"/>
                </a:ext>
              </a:extLst>
            </p:cNvPr>
            <p:cNvSpPr/>
            <p:nvPr/>
          </p:nvSpPr>
          <p:spPr>
            <a:xfrm flipV="1">
              <a:off x="9084833" y="3677248"/>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aphicFrame>
        <p:nvGraphicFramePr>
          <p:cNvPr id="628" name="表 189">
            <a:extLst>
              <a:ext uri="{FF2B5EF4-FFF2-40B4-BE49-F238E27FC236}">
                <a16:creationId xmlns:a16="http://schemas.microsoft.com/office/drawing/2014/main" id="{8F02D9BA-8A4D-8297-3CCD-A96B5328930A}"/>
              </a:ext>
            </a:extLst>
          </p:cNvPr>
          <p:cNvGraphicFramePr>
            <a:graphicFrameLocks noGrp="1"/>
          </p:cNvGraphicFramePr>
          <p:nvPr/>
        </p:nvGraphicFramePr>
        <p:xfrm>
          <a:off x="1652773" y="4900378"/>
          <a:ext cx="1400238" cy="381000"/>
        </p:xfrm>
        <a:graphic>
          <a:graphicData uri="http://schemas.openxmlformats.org/drawingml/2006/table">
            <a:tbl>
              <a:tblPr firstRow="1" bandRow="1"/>
              <a:tblGrid>
                <a:gridCol w="466746">
                  <a:extLst>
                    <a:ext uri="{9D8B030D-6E8A-4147-A177-3AD203B41FA5}">
                      <a16:colId xmlns:a16="http://schemas.microsoft.com/office/drawing/2014/main" val="813836061"/>
                    </a:ext>
                  </a:extLst>
                </a:gridCol>
                <a:gridCol w="466746">
                  <a:extLst>
                    <a:ext uri="{9D8B030D-6E8A-4147-A177-3AD203B41FA5}">
                      <a16:colId xmlns:a16="http://schemas.microsoft.com/office/drawing/2014/main" val="1357628725"/>
                    </a:ext>
                  </a:extLst>
                </a:gridCol>
                <a:gridCol w="466746">
                  <a:extLst>
                    <a:ext uri="{9D8B030D-6E8A-4147-A177-3AD203B41FA5}">
                      <a16:colId xmlns:a16="http://schemas.microsoft.com/office/drawing/2014/main" val="99592447"/>
                    </a:ext>
                  </a:extLst>
                </a:gridCol>
              </a:tblGrid>
              <a:tr h="0">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en-US" altLang="ja-JP" sz="500" b="1">
                          <a:solidFill>
                            <a:schemeClr val="bg1"/>
                          </a:solidFill>
                        </a:rPr>
                        <a:t>2024/4</a:t>
                      </a:r>
                      <a:endParaRPr kumimoji="1" lang="ja-JP" altLang="en-US" sz="500" b="1">
                        <a:solidFill>
                          <a:schemeClr val="bg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66BAB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en-US" altLang="ja-JP" sz="500" b="1">
                          <a:solidFill>
                            <a:schemeClr val="bg1"/>
                          </a:solidFill>
                        </a:rPr>
                        <a:t>2024/7</a:t>
                      </a:r>
                      <a:endParaRPr kumimoji="1" lang="ja-JP" altLang="en-US" sz="500" b="1">
                        <a:solidFill>
                          <a:schemeClr val="bg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66BAB7"/>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en-US" altLang="ja-JP" sz="500" b="1">
                          <a:solidFill>
                            <a:schemeClr val="bg1"/>
                          </a:solidFill>
                        </a:rPr>
                        <a:t>2024/10</a:t>
                      </a:r>
                      <a:endParaRPr kumimoji="1" lang="ja-JP" altLang="en-US" sz="500" b="1">
                        <a:solidFill>
                          <a:schemeClr val="bg1"/>
                        </a:solidFill>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66BAB7"/>
                    </a:solidFill>
                  </a:tcPr>
                </a:tc>
                <a:extLst>
                  <a:ext uri="{0D108BD9-81ED-4DB2-BD59-A6C34878D82A}">
                    <a16:rowId xmlns:a16="http://schemas.microsoft.com/office/drawing/2014/main" val="248474780"/>
                  </a:ext>
                </a:extLst>
              </a:tr>
              <a:tr h="0">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algn="ctr"/>
                      <a:r>
                        <a:rPr kumimoji="1" lang="ja-JP" altLang="en-US" sz="800"/>
                        <a:t>高</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DB4D6D">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低</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5CAF">
                        <a:lumMod val="20000"/>
                        <a:lumOff val="80000"/>
                      </a:srgbClr>
                    </a:solidFill>
                  </a:tcPr>
                </a:tc>
                <a:tc>
                  <a:txBody>
                    <a:bodyPr/>
                    <a:lstStyle>
                      <a:lvl1pPr marL="0" algn="l" defTabSz="914400" rtl="0" eaLnBrk="1" latinLnBrk="0" hangingPunct="1">
                        <a:defRPr kumimoji="1" sz="1800" kern="1200">
                          <a:solidFill>
                            <a:schemeClr val="tx1"/>
                          </a:solidFill>
                          <a:latin typeface="Segoe UI"/>
                          <a:ea typeface="メイリオ"/>
                        </a:defRPr>
                      </a:lvl1pPr>
                      <a:lvl2pPr marL="457200" algn="l" defTabSz="914400" rtl="0" eaLnBrk="1" latinLnBrk="0" hangingPunct="1">
                        <a:defRPr kumimoji="1" sz="1800" kern="1200">
                          <a:solidFill>
                            <a:schemeClr val="tx1"/>
                          </a:solidFill>
                          <a:latin typeface="Segoe UI"/>
                          <a:ea typeface="メイリオ"/>
                        </a:defRPr>
                      </a:lvl2pPr>
                      <a:lvl3pPr marL="914400" algn="l" defTabSz="914400" rtl="0" eaLnBrk="1" latinLnBrk="0" hangingPunct="1">
                        <a:defRPr kumimoji="1" sz="1800" kern="1200">
                          <a:solidFill>
                            <a:schemeClr val="tx1"/>
                          </a:solidFill>
                          <a:latin typeface="Segoe UI"/>
                          <a:ea typeface="メイリオ"/>
                        </a:defRPr>
                      </a:lvl3pPr>
                      <a:lvl4pPr marL="1371600" algn="l" defTabSz="914400" rtl="0" eaLnBrk="1" latinLnBrk="0" hangingPunct="1">
                        <a:defRPr kumimoji="1" sz="1800" kern="1200">
                          <a:solidFill>
                            <a:schemeClr val="tx1"/>
                          </a:solidFill>
                          <a:latin typeface="Segoe UI"/>
                          <a:ea typeface="メイリオ"/>
                        </a:defRPr>
                      </a:lvl4pPr>
                      <a:lvl5pPr marL="1828800" algn="l" defTabSz="914400" rtl="0" eaLnBrk="1" latinLnBrk="0" hangingPunct="1">
                        <a:defRPr kumimoji="1" sz="1800" kern="1200">
                          <a:solidFill>
                            <a:schemeClr val="tx1"/>
                          </a:solidFill>
                          <a:latin typeface="Segoe UI"/>
                          <a:ea typeface="メイリオ"/>
                        </a:defRPr>
                      </a:lvl5pPr>
                      <a:lvl6pPr marL="2286000" algn="l" defTabSz="914400" rtl="0" eaLnBrk="1" latinLnBrk="0" hangingPunct="1">
                        <a:defRPr kumimoji="1" sz="1800" kern="1200">
                          <a:solidFill>
                            <a:schemeClr val="tx1"/>
                          </a:solidFill>
                          <a:latin typeface="Segoe UI"/>
                          <a:ea typeface="メイリオ"/>
                        </a:defRPr>
                      </a:lvl6pPr>
                      <a:lvl7pPr marL="2743200" algn="l" defTabSz="914400" rtl="0" eaLnBrk="1" latinLnBrk="0" hangingPunct="1">
                        <a:defRPr kumimoji="1" sz="1800" kern="1200">
                          <a:solidFill>
                            <a:schemeClr val="tx1"/>
                          </a:solidFill>
                          <a:latin typeface="Segoe UI"/>
                          <a:ea typeface="メイリオ"/>
                        </a:defRPr>
                      </a:lvl7pPr>
                      <a:lvl8pPr marL="3200400" algn="l" defTabSz="914400" rtl="0" eaLnBrk="1" latinLnBrk="0" hangingPunct="1">
                        <a:defRPr kumimoji="1" sz="1800" kern="1200">
                          <a:solidFill>
                            <a:schemeClr val="tx1"/>
                          </a:solidFill>
                          <a:latin typeface="Segoe UI"/>
                          <a:ea typeface="メイリオ"/>
                        </a:defRPr>
                      </a:lvl8pPr>
                      <a:lvl9pPr marL="3657600" algn="l" defTabSz="914400" rtl="0" eaLnBrk="1" latinLnBrk="0" hangingPunct="1">
                        <a:defRPr kumimoji="1" sz="1800" kern="1200">
                          <a:solidFill>
                            <a:schemeClr val="tx1"/>
                          </a:solidFill>
                          <a:latin typeface="Segoe UI"/>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低</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5CAF">
                        <a:lumMod val="20000"/>
                        <a:lumOff val="80000"/>
                      </a:srgbClr>
                    </a:solidFill>
                  </a:tcPr>
                </a:tc>
                <a:extLst>
                  <a:ext uri="{0D108BD9-81ED-4DB2-BD59-A6C34878D82A}">
                    <a16:rowId xmlns:a16="http://schemas.microsoft.com/office/drawing/2014/main" val="871912492"/>
                  </a:ext>
                </a:extLst>
              </a:tr>
            </a:tbl>
          </a:graphicData>
        </a:graphic>
      </p:graphicFrame>
      <p:sp>
        <p:nvSpPr>
          <p:cNvPr id="629" name="テキスト ボックス 628">
            <a:extLst>
              <a:ext uri="{FF2B5EF4-FFF2-40B4-BE49-F238E27FC236}">
                <a16:creationId xmlns:a16="http://schemas.microsoft.com/office/drawing/2014/main" id="{870214B8-D4BF-274C-BA4A-2578011ACB7B}"/>
              </a:ext>
            </a:extLst>
          </p:cNvPr>
          <p:cNvSpPr txBox="1"/>
          <p:nvPr/>
        </p:nvSpPr>
        <p:spPr>
          <a:xfrm>
            <a:off x="2218530" y="4554782"/>
            <a:ext cx="212323" cy="198516"/>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600">
                <a:solidFill>
                  <a:srgbClr val="000000"/>
                </a:solidFill>
                <a:latin typeface="Segoe UI"/>
                <a:ea typeface="メイリオ"/>
              </a:rPr>
              <a:t>～</a:t>
            </a:r>
          </a:p>
        </p:txBody>
      </p:sp>
      <p:sp>
        <p:nvSpPr>
          <p:cNvPr id="630" name="テキスト ボックス 629">
            <a:extLst>
              <a:ext uri="{FF2B5EF4-FFF2-40B4-BE49-F238E27FC236}">
                <a16:creationId xmlns:a16="http://schemas.microsoft.com/office/drawing/2014/main" id="{E0AE75E9-3E98-6DE3-8CB7-57CDA3D266BF}"/>
              </a:ext>
            </a:extLst>
          </p:cNvPr>
          <p:cNvSpPr txBox="1"/>
          <p:nvPr/>
        </p:nvSpPr>
        <p:spPr>
          <a:xfrm>
            <a:off x="1574567" y="4350773"/>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表示期間</a:t>
            </a:r>
          </a:p>
        </p:txBody>
      </p:sp>
      <p:grpSp>
        <p:nvGrpSpPr>
          <p:cNvPr id="702" name="グループ化 701">
            <a:extLst>
              <a:ext uri="{FF2B5EF4-FFF2-40B4-BE49-F238E27FC236}">
                <a16:creationId xmlns:a16="http://schemas.microsoft.com/office/drawing/2014/main" id="{011290F4-EA90-9410-9F45-9C9D755E22FD}"/>
              </a:ext>
            </a:extLst>
          </p:cNvPr>
          <p:cNvGrpSpPr/>
          <p:nvPr/>
        </p:nvGrpSpPr>
        <p:grpSpPr>
          <a:xfrm>
            <a:off x="2392973" y="4591730"/>
            <a:ext cx="504000" cy="124620"/>
            <a:chOff x="1304837" y="4703872"/>
            <a:chExt cx="504000" cy="124620"/>
          </a:xfrm>
        </p:grpSpPr>
        <p:sp>
          <p:nvSpPr>
            <p:cNvPr id="632" name="正方形/長方形 631">
              <a:extLst>
                <a:ext uri="{FF2B5EF4-FFF2-40B4-BE49-F238E27FC236}">
                  <a16:creationId xmlns:a16="http://schemas.microsoft.com/office/drawing/2014/main" id="{AC0AA016-CD29-6C29-4A2B-72360DDB9A68}"/>
                </a:ext>
              </a:extLst>
            </p:cNvPr>
            <p:cNvSpPr/>
            <p:nvPr/>
          </p:nvSpPr>
          <p:spPr>
            <a:xfrm>
              <a:off x="1304837" y="4703872"/>
              <a:ext cx="504000"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33" name="二等辺三角形 632">
              <a:extLst>
                <a:ext uri="{FF2B5EF4-FFF2-40B4-BE49-F238E27FC236}">
                  <a16:creationId xmlns:a16="http://schemas.microsoft.com/office/drawing/2014/main" id="{0C3AD3E2-568B-638F-FFA2-CD2DD1A48CA2}"/>
                </a:ext>
              </a:extLst>
            </p:cNvPr>
            <p:cNvSpPr/>
            <p:nvPr/>
          </p:nvSpPr>
          <p:spPr>
            <a:xfrm flipV="1">
              <a:off x="1749481" y="4756929"/>
              <a:ext cx="2826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nvGrpSpPr>
          <p:cNvPr id="703" name="グループ化 702">
            <a:extLst>
              <a:ext uri="{FF2B5EF4-FFF2-40B4-BE49-F238E27FC236}">
                <a16:creationId xmlns:a16="http://schemas.microsoft.com/office/drawing/2014/main" id="{66837D5B-0E25-F4C5-F9A0-46F3CCC83B52}"/>
              </a:ext>
            </a:extLst>
          </p:cNvPr>
          <p:cNvGrpSpPr/>
          <p:nvPr/>
        </p:nvGrpSpPr>
        <p:grpSpPr>
          <a:xfrm>
            <a:off x="6439731" y="4581388"/>
            <a:ext cx="687291" cy="124620"/>
            <a:chOff x="5351594" y="4693530"/>
            <a:chExt cx="687291" cy="124620"/>
          </a:xfrm>
        </p:grpSpPr>
        <p:sp>
          <p:nvSpPr>
            <p:cNvPr id="635" name="正方形/長方形 634">
              <a:extLst>
                <a:ext uri="{FF2B5EF4-FFF2-40B4-BE49-F238E27FC236}">
                  <a16:creationId xmlns:a16="http://schemas.microsoft.com/office/drawing/2014/main" id="{FFF22A9B-0A00-BA31-EA82-E270E1F58576}"/>
                </a:ext>
              </a:extLst>
            </p:cNvPr>
            <p:cNvSpPr/>
            <p:nvPr/>
          </p:nvSpPr>
          <p:spPr>
            <a:xfrm>
              <a:off x="5351594" y="4693530"/>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36" name="二等辺三角形 635">
              <a:extLst>
                <a:ext uri="{FF2B5EF4-FFF2-40B4-BE49-F238E27FC236}">
                  <a16:creationId xmlns:a16="http://schemas.microsoft.com/office/drawing/2014/main" id="{DAEFAE91-6913-2480-F02F-B47D0783231F}"/>
                </a:ext>
              </a:extLst>
            </p:cNvPr>
            <p:cNvSpPr/>
            <p:nvPr/>
          </p:nvSpPr>
          <p:spPr>
            <a:xfrm flipV="1">
              <a:off x="5957943" y="4746587"/>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37" name="テキスト ボックス 636">
            <a:extLst>
              <a:ext uri="{FF2B5EF4-FFF2-40B4-BE49-F238E27FC236}">
                <a16:creationId xmlns:a16="http://schemas.microsoft.com/office/drawing/2014/main" id="{C4953355-082D-6353-F0CC-E964C5E6E2FC}"/>
              </a:ext>
            </a:extLst>
          </p:cNvPr>
          <p:cNvSpPr txBox="1"/>
          <p:nvPr/>
        </p:nvSpPr>
        <p:spPr>
          <a:xfrm>
            <a:off x="6242148" y="4402330"/>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都道府県</a:t>
            </a:r>
          </a:p>
        </p:txBody>
      </p:sp>
      <p:sp>
        <p:nvSpPr>
          <p:cNvPr id="638" name="テキスト ボックス 637">
            <a:extLst>
              <a:ext uri="{FF2B5EF4-FFF2-40B4-BE49-F238E27FC236}">
                <a16:creationId xmlns:a16="http://schemas.microsoft.com/office/drawing/2014/main" id="{8612A874-67FE-A87D-8073-C1EE988C0C9D}"/>
              </a:ext>
            </a:extLst>
          </p:cNvPr>
          <p:cNvSpPr txBox="1"/>
          <p:nvPr/>
        </p:nvSpPr>
        <p:spPr>
          <a:xfrm>
            <a:off x="6242148" y="4728424"/>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要介護度</a:t>
            </a:r>
          </a:p>
        </p:txBody>
      </p:sp>
      <p:grpSp>
        <p:nvGrpSpPr>
          <p:cNvPr id="704" name="グループ化 703">
            <a:extLst>
              <a:ext uri="{FF2B5EF4-FFF2-40B4-BE49-F238E27FC236}">
                <a16:creationId xmlns:a16="http://schemas.microsoft.com/office/drawing/2014/main" id="{561BB08B-75A8-B55A-83DA-FF251873769B}"/>
              </a:ext>
            </a:extLst>
          </p:cNvPr>
          <p:cNvGrpSpPr/>
          <p:nvPr/>
        </p:nvGrpSpPr>
        <p:grpSpPr>
          <a:xfrm>
            <a:off x="6439731" y="4916454"/>
            <a:ext cx="687291" cy="124620"/>
            <a:chOff x="5351594" y="5028596"/>
            <a:chExt cx="687291" cy="124620"/>
          </a:xfrm>
        </p:grpSpPr>
        <p:sp>
          <p:nvSpPr>
            <p:cNvPr id="640" name="正方形/長方形 639">
              <a:extLst>
                <a:ext uri="{FF2B5EF4-FFF2-40B4-BE49-F238E27FC236}">
                  <a16:creationId xmlns:a16="http://schemas.microsoft.com/office/drawing/2014/main" id="{68A1BA14-C0F2-9230-5B69-25244ADCE7FC}"/>
                </a:ext>
              </a:extLst>
            </p:cNvPr>
            <p:cNvSpPr/>
            <p:nvPr/>
          </p:nvSpPr>
          <p:spPr>
            <a:xfrm>
              <a:off x="5351594" y="5028596"/>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41" name="二等辺三角形 640">
              <a:extLst>
                <a:ext uri="{FF2B5EF4-FFF2-40B4-BE49-F238E27FC236}">
                  <a16:creationId xmlns:a16="http://schemas.microsoft.com/office/drawing/2014/main" id="{0E0C0C92-59C5-48EB-52B4-AD7340675AC8}"/>
                </a:ext>
              </a:extLst>
            </p:cNvPr>
            <p:cNvSpPr/>
            <p:nvPr/>
          </p:nvSpPr>
          <p:spPr>
            <a:xfrm flipV="1">
              <a:off x="5957943" y="5081653"/>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42" name="テキスト ボックス 641">
            <a:extLst>
              <a:ext uri="{FF2B5EF4-FFF2-40B4-BE49-F238E27FC236}">
                <a16:creationId xmlns:a16="http://schemas.microsoft.com/office/drawing/2014/main" id="{B2744CE1-88CC-9E6E-0FEF-EB4D427793C3}"/>
              </a:ext>
            </a:extLst>
          </p:cNvPr>
          <p:cNvSpPr txBox="1"/>
          <p:nvPr/>
        </p:nvSpPr>
        <p:spPr>
          <a:xfrm>
            <a:off x="6242148" y="5073064"/>
            <a:ext cx="1224000"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日常生活自立度（身体機能）</a:t>
            </a:r>
          </a:p>
        </p:txBody>
      </p:sp>
      <p:grpSp>
        <p:nvGrpSpPr>
          <p:cNvPr id="705" name="グループ化 704">
            <a:extLst>
              <a:ext uri="{FF2B5EF4-FFF2-40B4-BE49-F238E27FC236}">
                <a16:creationId xmlns:a16="http://schemas.microsoft.com/office/drawing/2014/main" id="{D2228085-DBB2-C173-5639-9AFAC279334A}"/>
              </a:ext>
            </a:extLst>
          </p:cNvPr>
          <p:cNvGrpSpPr/>
          <p:nvPr/>
        </p:nvGrpSpPr>
        <p:grpSpPr>
          <a:xfrm>
            <a:off x="6439731" y="5261094"/>
            <a:ext cx="687291" cy="124620"/>
            <a:chOff x="5351594" y="5373236"/>
            <a:chExt cx="687291" cy="124620"/>
          </a:xfrm>
        </p:grpSpPr>
        <p:sp>
          <p:nvSpPr>
            <p:cNvPr id="644" name="正方形/長方形 643">
              <a:extLst>
                <a:ext uri="{FF2B5EF4-FFF2-40B4-BE49-F238E27FC236}">
                  <a16:creationId xmlns:a16="http://schemas.microsoft.com/office/drawing/2014/main" id="{52DB5F14-A41C-5ECF-04DF-8783DE94AE5F}"/>
                </a:ext>
              </a:extLst>
            </p:cNvPr>
            <p:cNvSpPr/>
            <p:nvPr/>
          </p:nvSpPr>
          <p:spPr>
            <a:xfrm>
              <a:off x="5351594" y="5373236"/>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45" name="二等辺三角形 644">
              <a:extLst>
                <a:ext uri="{FF2B5EF4-FFF2-40B4-BE49-F238E27FC236}">
                  <a16:creationId xmlns:a16="http://schemas.microsoft.com/office/drawing/2014/main" id="{BC8FFDFD-0627-7016-1062-77C8842EB7B1}"/>
                </a:ext>
              </a:extLst>
            </p:cNvPr>
            <p:cNvSpPr/>
            <p:nvPr/>
          </p:nvSpPr>
          <p:spPr>
            <a:xfrm flipV="1">
              <a:off x="5957943" y="5426293"/>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46" name="テキスト ボックス 645">
            <a:extLst>
              <a:ext uri="{FF2B5EF4-FFF2-40B4-BE49-F238E27FC236}">
                <a16:creationId xmlns:a16="http://schemas.microsoft.com/office/drawing/2014/main" id="{869D5926-469A-7AB8-4359-7BD93DCF1883}"/>
              </a:ext>
            </a:extLst>
          </p:cNvPr>
          <p:cNvSpPr txBox="1"/>
          <p:nvPr/>
        </p:nvSpPr>
        <p:spPr>
          <a:xfrm>
            <a:off x="6242148" y="5423176"/>
            <a:ext cx="1179804"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日常生活自立度（認知機能）</a:t>
            </a:r>
          </a:p>
        </p:txBody>
      </p:sp>
      <p:grpSp>
        <p:nvGrpSpPr>
          <p:cNvPr id="706" name="グループ化 705">
            <a:extLst>
              <a:ext uri="{FF2B5EF4-FFF2-40B4-BE49-F238E27FC236}">
                <a16:creationId xmlns:a16="http://schemas.microsoft.com/office/drawing/2014/main" id="{AF01B2BB-F048-D43E-A109-1610D9BFC509}"/>
              </a:ext>
            </a:extLst>
          </p:cNvPr>
          <p:cNvGrpSpPr/>
          <p:nvPr/>
        </p:nvGrpSpPr>
        <p:grpSpPr>
          <a:xfrm>
            <a:off x="6439731" y="5611206"/>
            <a:ext cx="687291" cy="124620"/>
            <a:chOff x="5351594" y="5723348"/>
            <a:chExt cx="687291" cy="124620"/>
          </a:xfrm>
        </p:grpSpPr>
        <p:sp>
          <p:nvSpPr>
            <p:cNvPr id="648" name="正方形/長方形 647">
              <a:extLst>
                <a:ext uri="{FF2B5EF4-FFF2-40B4-BE49-F238E27FC236}">
                  <a16:creationId xmlns:a16="http://schemas.microsoft.com/office/drawing/2014/main" id="{7D986635-D5BB-B420-2DB5-127A3C02B9DE}"/>
                </a:ext>
              </a:extLst>
            </p:cNvPr>
            <p:cNvSpPr/>
            <p:nvPr/>
          </p:nvSpPr>
          <p:spPr>
            <a:xfrm>
              <a:off x="5351594" y="5723348"/>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49" name="二等辺三角形 648">
              <a:extLst>
                <a:ext uri="{FF2B5EF4-FFF2-40B4-BE49-F238E27FC236}">
                  <a16:creationId xmlns:a16="http://schemas.microsoft.com/office/drawing/2014/main" id="{76ED99D4-38E6-580A-6907-B1F36D18FDCF}"/>
                </a:ext>
              </a:extLst>
            </p:cNvPr>
            <p:cNvSpPr/>
            <p:nvPr/>
          </p:nvSpPr>
          <p:spPr>
            <a:xfrm flipV="1">
              <a:off x="5957943" y="5776405"/>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grpSp>
        <p:nvGrpSpPr>
          <p:cNvPr id="707" name="グループ化 706">
            <a:extLst>
              <a:ext uri="{FF2B5EF4-FFF2-40B4-BE49-F238E27FC236}">
                <a16:creationId xmlns:a16="http://schemas.microsoft.com/office/drawing/2014/main" id="{B6037D96-05F8-C4F8-0318-D750FCA77018}"/>
              </a:ext>
            </a:extLst>
          </p:cNvPr>
          <p:cNvGrpSpPr/>
          <p:nvPr/>
        </p:nvGrpSpPr>
        <p:grpSpPr>
          <a:xfrm>
            <a:off x="6441654" y="4219466"/>
            <a:ext cx="687291" cy="124620"/>
            <a:chOff x="5353517" y="4331608"/>
            <a:chExt cx="687291" cy="124620"/>
          </a:xfrm>
        </p:grpSpPr>
        <p:sp>
          <p:nvSpPr>
            <p:cNvPr id="651" name="正方形/長方形 650">
              <a:extLst>
                <a:ext uri="{FF2B5EF4-FFF2-40B4-BE49-F238E27FC236}">
                  <a16:creationId xmlns:a16="http://schemas.microsoft.com/office/drawing/2014/main" id="{A427B5E3-B6C8-B240-CECD-B5089107C4B6}"/>
                </a:ext>
              </a:extLst>
            </p:cNvPr>
            <p:cNvSpPr/>
            <p:nvPr/>
          </p:nvSpPr>
          <p:spPr>
            <a:xfrm>
              <a:off x="5353517" y="4331608"/>
              <a:ext cx="687291"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52" name="二等辺三角形 651">
              <a:extLst>
                <a:ext uri="{FF2B5EF4-FFF2-40B4-BE49-F238E27FC236}">
                  <a16:creationId xmlns:a16="http://schemas.microsoft.com/office/drawing/2014/main" id="{2AF33448-FDB3-597A-A1B7-D563206A4348}"/>
                </a:ext>
              </a:extLst>
            </p:cNvPr>
            <p:cNvSpPr/>
            <p:nvPr/>
          </p:nvSpPr>
          <p:spPr>
            <a:xfrm flipV="1">
              <a:off x="5959866" y="4384665"/>
              <a:ext cx="3854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53" name="テキスト ボックス 652">
            <a:extLst>
              <a:ext uri="{FF2B5EF4-FFF2-40B4-BE49-F238E27FC236}">
                <a16:creationId xmlns:a16="http://schemas.microsoft.com/office/drawing/2014/main" id="{32ADA923-66F6-F640-8420-8621609F4DA3}"/>
              </a:ext>
            </a:extLst>
          </p:cNvPr>
          <p:cNvSpPr txBox="1"/>
          <p:nvPr/>
        </p:nvSpPr>
        <p:spPr>
          <a:xfrm>
            <a:off x="6253388" y="4060448"/>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表示時点</a:t>
            </a:r>
          </a:p>
        </p:txBody>
      </p:sp>
      <p:grpSp>
        <p:nvGrpSpPr>
          <p:cNvPr id="708" name="グループ化 707">
            <a:extLst>
              <a:ext uri="{FF2B5EF4-FFF2-40B4-BE49-F238E27FC236}">
                <a16:creationId xmlns:a16="http://schemas.microsoft.com/office/drawing/2014/main" id="{205E1E55-7329-0635-33E3-95E7E16666BB}"/>
              </a:ext>
            </a:extLst>
          </p:cNvPr>
          <p:cNvGrpSpPr/>
          <p:nvPr/>
        </p:nvGrpSpPr>
        <p:grpSpPr>
          <a:xfrm>
            <a:off x="9177508" y="4259180"/>
            <a:ext cx="504000" cy="124620"/>
            <a:chOff x="8089372" y="4371322"/>
            <a:chExt cx="504000" cy="124620"/>
          </a:xfrm>
        </p:grpSpPr>
        <p:sp>
          <p:nvSpPr>
            <p:cNvPr id="655" name="正方形/長方形 654">
              <a:extLst>
                <a:ext uri="{FF2B5EF4-FFF2-40B4-BE49-F238E27FC236}">
                  <a16:creationId xmlns:a16="http://schemas.microsoft.com/office/drawing/2014/main" id="{079E9CC0-FD8C-9577-ED89-370BE8779A95}"/>
                </a:ext>
              </a:extLst>
            </p:cNvPr>
            <p:cNvSpPr/>
            <p:nvPr/>
          </p:nvSpPr>
          <p:spPr>
            <a:xfrm>
              <a:off x="8089372" y="4371322"/>
              <a:ext cx="504000"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56" name="二等辺三角形 655">
              <a:extLst>
                <a:ext uri="{FF2B5EF4-FFF2-40B4-BE49-F238E27FC236}">
                  <a16:creationId xmlns:a16="http://schemas.microsoft.com/office/drawing/2014/main" id="{5C6E33B9-A1D0-0EB2-9FBB-66E9ACF9612F}"/>
                </a:ext>
              </a:extLst>
            </p:cNvPr>
            <p:cNvSpPr/>
            <p:nvPr/>
          </p:nvSpPr>
          <p:spPr>
            <a:xfrm flipV="1">
              <a:off x="8534016" y="4424379"/>
              <a:ext cx="2826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57" name="テキスト ボックス 656">
            <a:extLst>
              <a:ext uri="{FF2B5EF4-FFF2-40B4-BE49-F238E27FC236}">
                <a16:creationId xmlns:a16="http://schemas.microsoft.com/office/drawing/2014/main" id="{F7DB1575-1453-0399-FDDD-A0F23EE8539E}"/>
              </a:ext>
            </a:extLst>
          </p:cNvPr>
          <p:cNvSpPr txBox="1"/>
          <p:nvPr/>
        </p:nvSpPr>
        <p:spPr>
          <a:xfrm>
            <a:off x="9664651" y="4222232"/>
            <a:ext cx="212323" cy="198516"/>
          </a:xfrm>
          <a:prstGeom prst="rect">
            <a:avLst/>
          </a:prstGeom>
          <a:noFill/>
        </p:spPr>
        <p:txBody>
          <a:bodyPr wrap="square" rtlCol="0">
            <a:spAutoFit/>
          </a:bodyPr>
          <a:lstStyle/>
          <a:p>
            <a:pPr algn="ctr" defTabSz="457200">
              <a:lnSpc>
                <a:spcPct val="120000"/>
              </a:lnSpc>
              <a:spcAft>
                <a:spcPts val="600"/>
              </a:spcAft>
              <a:buClr>
                <a:srgbClr val="103185"/>
              </a:buClr>
            </a:pPr>
            <a:r>
              <a:rPr lang="ja-JP" altLang="en-US" sz="600">
                <a:solidFill>
                  <a:srgbClr val="000000"/>
                </a:solidFill>
                <a:latin typeface="Segoe UI"/>
                <a:ea typeface="メイリオ"/>
              </a:rPr>
              <a:t>～</a:t>
            </a:r>
          </a:p>
        </p:txBody>
      </p:sp>
      <p:sp>
        <p:nvSpPr>
          <p:cNvPr id="658" name="テキスト ボックス 657">
            <a:extLst>
              <a:ext uri="{FF2B5EF4-FFF2-40B4-BE49-F238E27FC236}">
                <a16:creationId xmlns:a16="http://schemas.microsoft.com/office/drawing/2014/main" id="{8C3685E0-FB84-4D0D-38CF-5D6434472475}"/>
              </a:ext>
            </a:extLst>
          </p:cNvPr>
          <p:cNvSpPr txBox="1"/>
          <p:nvPr/>
        </p:nvSpPr>
        <p:spPr>
          <a:xfrm>
            <a:off x="9020688" y="4080676"/>
            <a:ext cx="814088" cy="198516"/>
          </a:xfrm>
          <a:prstGeom prst="rect">
            <a:avLst/>
          </a:prstGeom>
          <a:noFill/>
        </p:spPr>
        <p:txBody>
          <a:bodyPr wrap="square" rtlCol="0">
            <a:spAutoFit/>
          </a:bodyPr>
          <a:lstStyle/>
          <a:p>
            <a:pPr defTabSz="457200">
              <a:lnSpc>
                <a:spcPct val="120000"/>
              </a:lnSpc>
              <a:spcAft>
                <a:spcPts val="600"/>
              </a:spcAft>
              <a:buClr>
                <a:srgbClr val="103185"/>
              </a:buClr>
            </a:pPr>
            <a:r>
              <a:rPr lang="ja-JP" altLang="en-US" sz="600">
                <a:solidFill>
                  <a:srgbClr val="000000"/>
                </a:solidFill>
                <a:latin typeface="Segoe UI"/>
                <a:ea typeface="メイリオ"/>
              </a:rPr>
              <a:t>表示期間</a:t>
            </a:r>
          </a:p>
        </p:txBody>
      </p:sp>
      <p:grpSp>
        <p:nvGrpSpPr>
          <p:cNvPr id="709" name="グループ化 708">
            <a:extLst>
              <a:ext uri="{FF2B5EF4-FFF2-40B4-BE49-F238E27FC236}">
                <a16:creationId xmlns:a16="http://schemas.microsoft.com/office/drawing/2014/main" id="{3E0B1171-D852-42CC-55FA-2B0F36EB9D2C}"/>
              </a:ext>
            </a:extLst>
          </p:cNvPr>
          <p:cNvGrpSpPr/>
          <p:nvPr/>
        </p:nvGrpSpPr>
        <p:grpSpPr>
          <a:xfrm>
            <a:off x="9839094" y="4259180"/>
            <a:ext cx="504000" cy="124620"/>
            <a:chOff x="8750958" y="4371322"/>
            <a:chExt cx="504000" cy="124620"/>
          </a:xfrm>
        </p:grpSpPr>
        <p:sp>
          <p:nvSpPr>
            <p:cNvPr id="660" name="正方形/長方形 659">
              <a:extLst>
                <a:ext uri="{FF2B5EF4-FFF2-40B4-BE49-F238E27FC236}">
                  <a16:creationId xmlns:a16="http://schemas.microsoft.com/office/drawing/2014/main" id="{B00EF029-573B-A11A-06EA-09E014700B82}"/>
                </a:ext>
              </a:extLst>
            </p:cNvPr>
            <p:cNvSpPr/>
            <p:nvPr/>
          </p:nvSpPr>
          <p:spPr>
            <a:xfrm>
              <a:off x="8750958" y="4371322"/>
              <a:ext cx="504000" cy="124620"/>
            </a:xfrm>
            <a:prstGeom prst="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661" name="二等辺三角形 660">
              <a:extLst>
                <a:ext uri="{FF2B5EF4-FFF2-40B4-BE49-F238E27FC236}">
                  <a16:creationId xmlns:a16="http://schemas.microsoft.com/office/drawing/2014/main" id="{0FB1B86C-A367-A177-748A-63AA6ADBC884}"/>
                </a:ext>
              </a:extLst>
            </p:cNvPr>
            <p:cNvSpPr/>
            <p:nvPr/>
          </p:nvSpPr>
          <p:spPr>
            <a:xfrm flipV="1">
              <a:off x="9195602" y="4424379"/>
              <a:ext cx="28269" cy="28912"/>
            </a:xfrm>
            <a:prstGeom prst="triangle">
              <a:avLst/>
            </a:prstGeom>
            <a:solidFill>
              <a:srgbClr val="000000">
                <a:lumMod val="75000"/>
                <a:lumOff val="25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662" name="吹き出し: 角を丸めた四角形 661">
            <a:extLst>
              <a:ext uri="{FF2B5EF4-FFF2-40B4-BE49-F238E27FC236}">
                <a16:creationId xmlns:a16="http://schemas.microsoft.com/office/drawing/2014/main" id="{00FD7BA1-13C2-F895-992A-70850B724944}"/>
              </a:ext>
            </a:extLst>
          </p:cNvPr>
          <p:cNvSpPr/>
          <p:nvPr/>
        </p:nvSpPr>
        <p:spPr>
          <a:xfrm>
            <a:off x="7217772" y="1310487"/>
            <a:ext cx="3447584" cy="459700"/>
          </a:xfrm>
          <a:prstGeom prst="wedgeRoundRectCallout">
            <a:avLst>
              <a:gd name="adj1" fmla="val 5217"/>
              <a:gd name="adj2" fmla="val 77628"/>
              <a:gd name="adj3" fmla="val 16667"/>
            </a:avLst>
          </a:prstGeom>
          <a:solidFill>
            <a:srgbClr val="FFFFFF"/>
          </a:solidFill>
          <a:ln w="19050" cap="flat" cmpd="sng" algn="ctr">
            <a:solidFill>
              <a:srgbClr val="DB4D6D"/>
            </a:solidFill>
            <a:prstDash val="solid"/>
            <a:miter lim="800000"/>
          </a:ln>
          <a:effectLst/>
        </p:spPr>
        <p:txBody>
          <a:bodyPr wrap="square" rtlCol="0" anchor="ctr">
            <a:spAutoFit/>
          </a:bodyPr>
          <a:lstStyle/>
          <a:p>
            <a:pPr algn="ctr" defTabSz="457200">
              <a:defRPr/>
            </a:pPr>
            <a:r>
              <a:rPr kumimoji="0" lang="ja-JP" altLang="en-US" sz="1050" kern="0">
                <a:solidFill>
                  <a:srgbClr val="DB4D6D"/>
                </a:solidFill>
                <a:latin typeface="Segoe UI"/>
                <a:ea typeface="メイリオ"/>
              </a:rPr>
              <a:t>サービス種類、都道府県、要介護度等による絞り込みにより、全国の同じような利用者との比較が可能</a:t>
            </a:r>
          </a:p>
        </p:txBody>
      </p:sp>
      <p:sp>
        <p:nvSpPr>
          <p:cNvPr id="663" name="吹き出し: 角を丸めた四角形 662">
            <a:extLst>
              <a:ext uri="{FF2B5EF4-FFF2-40B4-BE49-F238E27FC236}">
                <a16:creationId xmlns:a16="http://schemas.microsoft.com/office/drawing/2014/main" id="{83D2538E-9EA6-D505-57EF-D3940BD6220D}"/>
              </a:ext>
            </a:extLst>
          </p:cNvPr>
          <p:cNvSpPr/>
          <p:nvPr/>
        </p:nvSpPr>
        <p:spPr>
          <a:xfrm>
            <a:off x="1519427" y="1540726"/>
            <a:ext cx="3221743" cy="459700"/>
          </a:xfrm>
          <a:prstGeom prst="wedgeRoundRectCallout">
            <a:avLst>
              <a:gd name="adj1" fmla="val 41726"/>
              <a:gd name="adj2" fmla="val 76876"/>
              <a:gd name="adj3" fmla="val 16667"/>
            </a:avLst>
          </a:prstGeom>
          <a:solidFill>
            <a:srgbClr val="FFFFFF"/>
          </a:solidFill>
          <a:ln w="19050" cap="flat" cmpd="sng" algn="ctr">
            <a:solidFill>
              <a:srgbClr val="DB4D6D"/>
            </a:solidFill>
            <a:prstDash val="solid"/>
            <a:miter lim="800000"/>
          </a:ln>
          <a:effectLst/>
        </p:spPr>
        <p:txBody>
          <a:bodyPr wrap="square" rtlCol="0" anchor="ctr">
            <a:spAutoFit/>
          </a:bodyPr>
          <a:lstStyle/>
          <a:p>
            <a:pPr algn="ctr" defTabSz="457200">
              <a:defRPr/>
            </a:pPr>
            <a:r>
              <a:rPr kumimoji="0" lang="en-US" altLang="ja-JP" sz="1050" kern="0">
                <a:solidFill>
                  <a:srgbClr val="DB4D6D"/>
                </a:solidFill>
                <a:latin typeface="Segoe UI"/>
                <a:ea typeface="メイリオ"/>
              </a:rPr>
              <a:t>Excel</a:t>
            </a:r>
            <a:r>
              <a:rPr kumimoji="0" lang="ja-JP" altLang="en-US" sz="1050" kern="0">
                <a:solidFill>
                  <a:srgbClr val="DB4D6D"/>
                </a:solidFill>
                <a:latin typeface="Segoe UI"/>
                <a:ea typeface="メイリオ"/>
              </a:rPr>
              <a:t>形式ではなく、ブラウザ上で層別化等の</a:t>
            </a:r>
            <a:br>
              <a:rPr kumimoji="0" lang="en-US" altLang="ja-JP" sz="1050" kern="0">
                <a:solidFill>
                  <a:srgbClr val="DB4D6D"/>
                </a:solidFill>
                <a:latin typeface="Segoe UI"/>
                <a:ea typeface="メイリオ"/>
              </a:rPr>
            </a:br>
            <a:r>
              <a:rPr kumimoji="0" lang="ja-JP" altLang="en-US" sz="1050" kern="0">
                <a:solidFill>
                  <a:srgbClr val="DB4D6D"/>
                </a:solidFill>
                <a:latin typeface="Segoe UI"/>
                <a:ea typeface="メイリオ"/>
              </a:rPr>
              <a:t>設定を可能とすることで、操作性・視認性を向上</a:t>
            </a:r>
          </a:p>
        </p:txBody>
      </p:sp>
      <p:sp>
        <p:nvSpPr>
          <p:cNvPr id="2" name="テキスト ボックス 1">
            <a:extLst>
              <a:ext uri="{FF2B5EF4-FFF2-40B4-BE49-F238E27FC236}">
                <a16:creationId xmlns:a16="http://schemas.microsoft.com/office/drawing/2014/main" id="{AAB06904-27E2-CE29-8B0F-396803064281}"/>
              </a:ext>
            </a:extLst>
          </p:cNvPr>
          <p:cNvSpPr txBox="1"/>
          <p:nvPr/>
        </p:nvSpPr>
        <p:spPr>
          <a:xfrm>
            <a:off x="9089788" y="397636"/>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6994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3D07407-CACD-A203-FAC6-87FF18FF713F}"/>
              </a:ext>
            </a:extLst>
          </p:cNvPr>
          <p:cNvSpPr>
            <a:spLocks noGrp="1"/>
          </p:cNvSpPr>
          <p:nvPr>
            <p:ph type="title"/>
          </p:nvPr>
        </p:nvSpPr>
        <p:spPr/>
        <p:txBody>
          <a:bodyPr/>
          <a:lstStyle/>
          <a:p>
            <a:r>
              <a:rPr lang="ja-JP" altLang="en-US" dirty="0"/>
              <a:t>基準費用額（居住費）</a:t>
            </a:r>
          </a:p>
        </p:txBody>
      </p:sp>
      <p:sp>
        <p:nvSpPr>
          <p:cNvPr id="4" name="コンテンツ プレースホルダー 3">
            <a:extLst>
              <a:ext uri="{FF2B5EF4-FFF2-40B4-BE49-F238E27FC236}">
                <a16:creationId xmlns:a16="http://schemas.microsoft.com/office/drawing/2014/main" id="{48EFD896-45E0-B2CF-040D-21158B425523}"/>
              </a:ext>
            </a:extLst>
          </p:cNvPr>
          <p:cNvSpPr>
            <a:spLocks noGrp="1"/>
          </p:cNvSpPr>
          <p:nvPr>
            <p:ph idx="1"/>
          </p:nvPr>
        </p:nvSpPr>
        <p:spPr/>
        <p:txBody>
          <a:bodyPr/>
          <a:lstStyle/>
          <a:p>
            <a:pPr marL="0" indent="0">
              <a:buNone/>
            </a:pPr>
            <a:endParaRPr lang="en-US" altLang="ja-JP" dirty="0"/>
          </a:p>
          <a:p>
            <a:r>
              <a:rPr lang="ja-JP" altLang="en-US" dirty="0"/>
              <a:t>令和４年の家計調査によれば、高齢者世帯の光熱・水道費は令和元年家計調査に比べると上昇しており、在宅で生活する者との負担の均衡を図る観点や、令和５年度介護経営実態調査の費用の状況等を総合的に勘案し、 </a:t>
            </a:r>
            <a:r>
              <a:rPr lang="ja-JP" altLang="en-US" dirty="0">
                <a:solidFill>
                  <a:srgbClr val="FF0000"/>
                </a:solidFill>
              </a:rPr>
              <a:t>基準費用額（居住費）を６０円／日引き上げる。</a:t>
            </a:r>
          </a:p>
        </p:txBody>
      </p:sp>
      <p:sp>
        <p:nvSpPr>
          <p:cNvPr id="5" name="スライド番号プレースホルダー 4">
            <a:extLst>
              <a:ext uri="{FF2B5EF4-FFF2-40B4-BE49-F238E27FC236}">
                <a16:creationId xmlns:a16="http://schemas.microsoft.com/office/drawing/2014/main" id="{87FBFBB8-B5D0-23CD-5CEE-57F83BFAE838}"/>
              </a:ext>
            </a:extLst>
          </p:cNvPr>
          <p:cNvSpPr>
            <a:spLocks noGrp="1"/>
          </p:cNvSpPr>
          <p:nvPr>
            <p:ph type="sldNum" sz="quarter" idx="12"/>
          </p:nvPr>
        </p:nvSpPr>
        <p:spPr/>
        <p:txBody>
          <a:bodyPr/>
          <a:lstStyle/>
          <a:p>
            <a:fld id="{CEDB922F-16BB-40A6-B622-E023FDFE57B0}" type="slidenum">
              <a:rPr kumimoji="1" lang="ja-JP" altLang="en-US" smtClean="0"/>
              <a:t>12</a:t>
            </a:fld>
            <a:endParaRPr kumimoji="1" lang="ja-JP" altLang="en-US"/>
          </a:p>
        </p:txBody>
      </p:sp>
      <p:sp>
        <p:nvSpPr>
          <p:cNvPr id="2" name="テキスト ボックス 1">
            <a:extLst>
              <a:ext uri="{FF2B5EF4-FFF2-40B4-BE49-F238E27FC236}">
                <a16:creationId xmlns:a16="http://schemas.microsoft.com/office/drawing/2014/main" id="{11CA75B8-2502-9D9B-0FEE-A0284D5D4CA2}"/>
              </a:ext>
            </a:extLst>
          </p:cNvPr>
          <p:cNvSpPr txBox="1"/>
          <p:nvPr/>
        </p:nvSpPr>
        <p:spPr>
          <a:xfrm>
            <a:off x="7633252" y="6241774"/>
            <a:ext cx="3395819" cy="369332"/>
          </a:xfrm>
          <a:prstGeom prst="rect">
            <a:avLst/>
          </a:prstGeom>
          <a:noFill/>
          <a:ln>
            <a:solidFill>
              <a:schemeClr val="accent1"/>
            </a:solidFill>
          </a:ln>
        </p:spPr>
        <p:txBody>
          <a:bodyPr wrap="square" rtlCol="0">
            <a:spAutoFit/>
          </a:bodyPr>
          <a:lstStyle/>
          <a:p>
            <a:r>
              <a:rPr kumimoji="1" lang="ja-JP" altLang="en-US" dirty="0"/>
              <a:t>第２３７回介護給付費分科会</a:t>
            </a:r>
          </a:p>
        </p:txBody>
      </p:sp>
    </p:spTree>
    <p:extLst>
      <p:ext uri="{BB962C8B-B14F-4D97-AF65-F5344CB8AC3E}">
        <p14:creationId xmlns:p14="http://schemas.microsoft.com/office/powerpoint/2010/main" val="26665959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BB834952-B236-4E6B-512B-276DD2340F87}"/>
              </a:ext>
            </a:extLst>
          </p:cNvPr>
          <p:cNvGrpSpPr/>
          <p:nvPr/>
        </p:nvGrpSpPr>
        <p:grpSpPr>
          <a:xfrm>
            <a:off x="983432" y="72001"/>
            <a:ext cx="10153128" cy="399717"/>
            <a:chOff x="-159568" y="94220"/>
            <a:chExt cx="10153128" cy="399717"/>
          </a:xfrm>
        </p:grpSpPr>
        <p:sp>
          <p:nvSpPr>
            <p:cNvPr id="4" name="Text Box 43">
              <a:extLst>
                <a:ext uri="{FF2B5EF4-FFF2-40B4-BE49-F238E27FC236}">
                  <a16:creationId xmlns:a16="http://schemas.microsoft.com/office/drawing/2014/main" id="{65DCD029-4E19-CD19-72D7-3596B59D6160}"/>
                </a:ext>
              </a:extLst>
            </p:cNvPr>
            <p:cNvSpPr txBox="1">
              <a:spLocks noChangeArrowheads="1"/>
            </p:cNvSpPr>
            <p:nvPr/>
          </p:nvSpPr>
          <p:spPr bwMode="auto">
            <a:xfrm>
              <a:off x="0" y="94220"/>
              <a:ext cx="9906000" cy="382111"/>
            </a:xfrm>
            <a:prstGeom prst="rect">
              <a:avLst/>
            </a:prstGeom>
            <a:noFill/>
            <a:ln w="9525">
              <a:noFill/>
              <a:miter lim="800000"/>
              <a:headEnd/>
              <a:tailEnd/>
            </a:ln>
            <a:effectLst/>
          </p:spPr>
          <p:txBody>
            <a:bodyPr wrap="square" lIns="71917" tIns="36808" rIns="71917" bIns="36808">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719255" eaLnBrk="1" fontAlgn="base" hangingPunct="1">
                <a:spcBef>
                  <a:spcPct val="0"/>
                </a:spcBef>
                <a:spcAft>
                  <a:spcPct val="0"/>
                </a:spcAft>
                <a:defRPr/>
              </a:pPr>
              <a:r>
                <a:rPr lang="en-US" altLang="ja-JP" sz="2000" b="1">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LIFE</a:t>
              </a:r>
              <a:r>
                <a:rPr lang="ja-JP" altLang="en-US" sz="2000" b="1">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を活用した取組イメージ</a:t>
              </a:r>
              <a:endParaRPr lang="ja-JP" altLang="en-US" sz="2000" b="1">
                <a:solidFill>
                  <a:prstClr val="black"/>
                </a:solidFill>
                <a:latin typeface="游ゴシック" panose="020B0400000000000000" pitchFamily="50" charset="-128"/>
                <a:ea typeface="游ゴシック" panose="020B0400000000000000" pitchFamily="50" charset="-128"/>
              </a:endParaRPr>
            </a:p>
          </p:txBody>
        </p:sp>
        <p:cxnSp>
          <p:nvCxnSpPr>
            <p:cNvPr id="8" name="直線コネクタ 7">
              <a:extLst>
                <a:ext uri="{FF2B5EF4-FFF2-40B4-BE49-F238E27FC236}">
                  <a16:creationId xmlns:a16="http://schemas.microsoft.com/office/drawing/2014/main" id="{B70B86E0-5C2C-8D8B-B731-04046163EE27}"/>
                </a:ext>
              </a:extLst>
            </p:cNvPr>
            <p:cNvCxnSpPr/>
            <p:nvPr/>
          </p:nvCxnSpPr>
          <p:spPr>
            <a:xfrm>
              <a:off x="-159568" y="493937"/>
              <a:ext cx="10153128" cy="0"/>
            </a:xfrm>
            <a:prstGeom prst="line">
              <a:avLst/>
            </a:prstGeom>
            <a:ln w="38100">
              <a:solidFill>
                <a:srgbClr val="005FAF"/>
              </a:solidFill>
            </a:ln>
          </p:spPr>
          <p:style>
            <a:lnRef idx="1">
              <a:schemeClr val="accent1"/>
            </a:lnRef>
            <a:fillRef idx="0">
              <a:schemeClr val="accent1"/>
            </a:fillRef>
            <a:effectRef idx="0">
              <a:schemeClr val="accent1"/>
            </a:effectRef>
            <a:fontRef idx="minor">
              <a:schemeClr val="tx1"/>
            </a:fontRef>
          </p:style>
        </p:cxnSp>
      </p:grpSp>
      <p:sp>
        <p:nvSpPr>
          <p:cNvPr id="28" name="正方形/長方形 27">
            <a:extLst>
              <a:ext uri="{FF2B5EF4-FFF2-40B4-BE49-F238E27FC236}">
                <a16:creationId xmlns:a16="http://schemas.microsoft.com/office/drawing/2014/main" id="{CAB027B5-D186-39A2-780D-A6818CF35F1B}"/>
              </a:ext>
            </a:extLst>
          </p:cNvPr>
          <p:cNvSpPr/>
          <p:nvPr/>
        </p:nvSpPr>
        <p:spPr>
          <a:xfrm>
            <a:off x="1213464" y="548389"/>
            <a:ext cx="9765072" cy="742564"/>
          </a:xfrm>
          <a:prstGeom prst="rect">
            <a:avLst/>
          </a:prstGeom>
          <a:noFill/>
          <a:ln w="25400" cap="rnd">
            <a:solidFill>
              <a:schemeClr val="tx1"/>
            </a:solidFill>
            <a:prstDash val="solid"/>
            <a:bevel/>
          </a:ln>
        </p:spPr>
        <p:style>
          <a:lnRef idx="2">
            <a:schemeClr val="accent1">
              <a:shade val="50000"/>
            </a:schemeClr>
          </a:lnRef>
          <a:fillRef idx="1">
            <a:schemeClr val="accent1"/>
          </a:fillRef>
          <a:effectRef idx="0">
            <a:schemeClr val="accent1"/>
          </a:effectRef>
          <a:fontRef idx="minor">
            <a:schemeClr val="lt1"/>
          </a:fontRef>
        </p:style>
        <p:txBody>
          <a:bodyPr lIns="108000" tIns="135000" rIns="72000" bIns="135000" rtlCol="0" anchor="ctr"/>
          <a:lstStyle/>
          <a:p>
            <a:pPr marL="174625" indent="-174625">
              <a:lnSpc>
                <a:spcPct val="110000"/>
              </a:lnSpc>
              <a:defRPr/>
            </a:pPr>
            <a:r>
              <a:rPr lang="ja-JP" altLang="en-US" sz="1400" dirty="0">
                <a:solidFill>
                  <a:prstClr val="black"/>
                </a:solidFill>
                <a:latin typeface="游ゴシック" panose="020B0400000000000000" pitchFamily="50" charset="-128"/>
                <a:ea typeface="游ゴシック" panose="020B0400000000000000" pitchFamily="50" charset="-128"/>
              </a:rPr>
              <a:t>○　介護事業所においては、介護の質向上に向けて</a:t>
            </a:r>
            <a:r>
              <a:rPr lang="en-US" altLang="ja-JP" sz="1400" dirty="0">
                <a:solidFill>
                  <a:prstClr val="black"/>
                </a:solidFill>
                <a:latin typeface="游ゴシック" panose="020B0400000000000000" pitchFamily="50" charset="-128"/>
                <a:ea typeface="游ゴシック" panose="020B0400000000000000" pitchFamily="50" charset="-128"/>
              </a:rPr>
              <a:t>LIFE</a:t>
            </a:r>
            <a:r>
              <a:rPr lang="ja-JP" altLang="en-US" sz="1400" dirty="0">
                <a:solidFill>
                  <a:prstClr val="black"/>
                </a:solidFill>
                <a:latin typeface="游ゴシック" panose="020B0400000000000000" pitchFamily="50" charset="-128"/>
                <a:ea typeface="游ゴシック" panose="020B0400000000000000" pitchFamily="50" charset="-128"/>
              </a:rPr>
              <a:t>を活用した</a:t>
            </a:r>
            <a:r>
              <a:rPr lang="en-US" altLang="ja-JP" sz="1400" dirty="0">
                <a:solidFill>
                  <a:prstClr val="black"/>
                </a:solidFill>
                <a:latin typeface="游ゴシック" panose="020B0400000000000000" pitchFamily="50" charset="-128"/>
                <a:ea typeface="游ゴシック" panose="020B0400000000000000" pitchFamily="50" charset="-128"/>
              </a:rPr>
              <a:t>PDCA</a:t>
            </a:r>
            <a:r>
              <a:rPr lang="ja-JP" altLang="en-US" sz="1400" dirty="0">
                <a:solidFill>
                  <a:prstClr val="black"/>
                </a:solidFill>
                <a:latin typeface="游ゴシック" panose="020B0400000000000000" pitchFamily="50" charset="-128"/>
                <a:ea typeface="游ゴシック" panose="020B0400000000000000" pitchFamily="50" charset="-128"/>
              </a:rPr>
              <a:t>サイクルを推進する。</a:t>
            </a:r>
            <a:r>
              <a:rPr lang="en-US" altLang="ja-JP" sz="1400" dirty="0">
                <a:solidFill>
                  <a:prstClr val="black"/>
                </a:solidFill>
                <a:latin typeface="游ゴシック" panose="020B0400000000000000" pitchFamily="50" charset="-128"/>
                <a:ea typeface="游ゴシック" panose="020B0400000000000000" pitchFamily="50" charset="-128"/>
              </a:rPr>
              <a:t>LIFE</a:t>
            </a:r>
            <a:r>
              <a:rPr lang="ja-JP" altLang="en-US" sz="1400" dirty="0">
                <a:solidFill>
                  <a:prstClr val="black"/>
                </a:solidFill>
                <a:latin typeface="游ゴシック" panose="020B0400000000000000" pitchFamily="50" charset="-128"/>
                <a:ea typeface="游ゴシック" panose="020B0400000000000000" pitchFamily="50" charset="-128"/>
              </a:rPr>
              <a:t>で収集したデータも活用し、介護報酬制度を含めた施策の立案や介護</a:t>
            </a:r>
            <a:r>
              <a:rPr lang="en-US" altLang="ja-JP" sz="1400" dirty="0">
                <a:solidFill>
                  <a:prstClr val="black"/>
                </a:solidFill>
                <a:latin typeface="游ゴシック" panose="020B0400000000000000" pitchFamily="50" charset="-128"/>
                <a:ea typeface="游ゴシック" panose="020B0400000000000000" pitchFamily="50" charset="-128"/>
              </a:rPr>
              <a:t>DX</a:t>
            </a:r>
            <a:r>
              <a:rPr lang="ja-JP" altLang="en-US" sz="1400" dirty="0">
                <a:solidFill>
                  <a:prstClr val="black"/>
                </a:solidFill>
                <a:latin typeface="游ゴシック" panose="020B0400000000000000" pitchFamily="50" charset="-128"/>
                <a:ea typeface="游ゴシック" panose="020B0400000000000000" pitchFamily="50" charset="-128"/>
              </a:rPr>
              <a:t>の取組、アウトカム評価につながるエビデンス創出に向けた</a:t>
            </a:r>
            <a:r>
              <a:rPr lang="en-US" altLang="ja-JP" sz="1400" dirty="0">
                <a:solidFill>
                  <a:prstClr val="black"/>
                </a:solidFill>
                <a:latin typeface="游ゴシック" panose="020B0400000000000000" pitchFamily="50" charset="-128"/>
                <a:ea typeface="游ゴシック" panose="020B0400000000000000" pitchFamily="50" charset="-128"/>
              </a:rPr>
              <a:t>LIFE</a:t>
            </a:r>
            <a:r>
              <a:rPr lang="ja-JP" altLang="en-US" sz="1400" dirty="0">
                <a:solidFill>
                  <a:prstClr val="black"/>
                </a:solidFill>
                <a:latin typeface="游ゴシック" panose="020B0400000000000000" pitchFamily="50" charset="-128"/>
                <a:ea typeface="游ゴシック" panose="020B0400000000000000" pitchFamily="50" charset="-128"/>
              </a:rPr>
              <a:t>データの研究利活用を推進する。</a:t>
            </a:r>
          </a:p>
        </p:txBody>
      </p:sp>
      <p:sp>
        <p:nvSpPr>
          <p:cNvPr id="73" name="正方形/長方形 72">
            <a:extLst>
              <a:ext uri="{FF2B5EF4-FFF2-40B4-BE49-F238E27FC236}">
                <a16:creationId xmlns:a16="http://schemas.microsoft.com/office/drawing/2014/main" id="{5925493E-CD00-E7DC-0EB0-E4B0BB66A08E}"/>
              </a:ext>
            </a:extLst>
          </p:cNvPr>
          <p:cNvSpPr/>
          <p:nvPr/>
        </p:nvSpPr>
        <p:spPr>
          <a:xfrm>
            <a:off x="1304317" y="4653137"/>
            <a:ext cx="9649072" cy="2152651"/>
          </a:xfrm>
          <a:prstGeom prst="rect">
            <a:avLst/>
          </a:prstGeom>
          <a:noFill/>
          <a:ln w="38100" cap="flat" cmpd="sng" algn="ctr">
            <a:solidFill>
              <a:srgbClr val="005CAF">
                <a:lumMod val="20000"/>
                <a:lumOff val="80000"/>
              </a:srgbClr>
            </a:solidFill>
            <a:prstDash val="solid"/>
            <a:miter lim="800000"/>
          </a:ln>
          <a:effectLst/>
        </p:spPr>
        <p:txBody>
          <a:bodyPr rtlCol="0" anchor="t"/>
          <a:lstStyle/>
          <a:p>
            <a:pPr defTabSz="457200">
              <a:defRPr/>
            </a:pPr>
            <a:r>
              <a:rPr kumimoji="0" lang="en-US" altLang="ja-JP" sz="1400" b="1" kern="0" dirty="0">
                <a:solidFill>
                  <a:srgbClr val="000000"/>
                </a:solidFill>
                <a:latin typeface="Segoe UI"/>
                <a:ea typeface="メイリオ"/>
              </a:rPr>
              <a:t>【</a:t>
            </a:r>
            <a:r>
              <a:rPr kumimoji="0" lang="ja-JP" altLang="en-US" sz="1400" b="1" kern="0" dirty="0">
                <a:solidFill>
                  <a:srgbClr val="000000"/>
                </a:solidFill>
                <a:latin typeface="Segoe UI"/>
                <a:ea typeface="メイリオ"/>
              </a:rPr>
              <a:t>厚生労働省</a:t>
            </a:r>
            <a:r>
              <a:rPr kumimoji="0" lang="en-US" altLang="ja-JP" sz="1400" b="1" kern="0" dirty="0">
                <a:solidFill>
                  <a:srgbClr val="000000"/>
                </a:solidFill>
                <a:latin typeface="Segoe UI"/>
                <a:ea typeface="メイリオ"/>
              </a:rPr>
              <a:t>】</a:t>
            </a:r>
            <a:endParaRPr kumimoji="0" lang="ja-JP" altLang="en-US" sz="1400" b="1" kern="0" dirty="0">
              <a:solidFill>
                <a:srgbClr val="000000"/>
              </a:solidFill>
              <a:latin typeface="Segoe UI"/>
              <a:ea typeface="メイリオ"/>
            </a:endParaRPr>
          </a:p>
        </p:txBody>
      </p:sp>
      <p:sp>
        <p:nvSpPr>
          <p:cNvPr id="83" name="正方形/長方形 82">
            <a:extLst>
              <a:ext uri="{FF2B5EF4-FFF2-40B4-BE49-F238E27FC236}">
                <a16:creationId xmlns:a16="http://schemas.microsoft.com/office/drawing/2014/main" id="{7D4F5EE2-C111-C3AD-8863-A6FA238C94D9}"/>
              </a:ext>
            </a:extLst>
          </p:cNvPr>
          <p:cNvSpPr/>
          <p:nvPr/>
        </p:nvSpPr>
        <p:spPr>
          <a:xfrm>
            <a:off x="1249157" y="1371627"/>
            <a:ext cx="9649072" cy="2498867"/>
          </a:xfrm>
          <a:prstGeom prst="rect">
            <a:avLst/>
          </a:prstGeom>
          <a:noFill/>
          <a:ln w="38100" cap="flat" cmpd="sng" algn="ctr">
            <a:solidFill>
              <a:srgbClr val="FDF3B9"/>
            </a:solidFill>
            <a:prstDash val="solid"/>
            <a:miter lim="800000"/>
          </a:ln>
          <a:effectLst/>
        </p:spPr>
        <p:txBody>
          <a:bodyPr rtlCol="0" anchor="t"/>
          <a:lstStyle/>
          <a:p>
            <a:pPr defTabSz="457200">
              <a:defRPr/>
            </a:pPr>
            <a:r>
              <a:rPr kumimoji="0" lang="en-US" altLang="ja-JP" sz="1400" b="1" kern="0">
                <a:solidFill>
                  <a:srgbClr val="000000"/>
                </a:solidFill>
                <a:latin typeface="Segoe UI"/>
                <a:ea typeface="メイリオ"/>
              </a:rPr>
              <a:t>【</a:t>
            </a:r>
            <a:r>
              <a:rPr kumimoji="0" lang="ja-JP" altLang="en-US" sz="1400" b="1" kern="0">
                <a:solidFill>
                  <a:srgbClr val="000000"/>
                </a:solidFill>
                <a:latin typeface="Segoe UI"/>
                <a:ea typeface="メイリオ"/>
              </a:rPr>
              <a:t>介護施設・事業所</a:t>
            </a:r>
            <a:r>
              <a:rPr kumimoji="0" lang="en-US" altLang="ja-JP" sz="1400" b="1" kern="0">
                <a:solidFill>
                  <a:srgbClr val="000000"/>
                </a:solidFill>
                <a:latin typeface="Segoe UI"/>
                <a:ea typeface="メイリオ"/>
              </a:rPr>
              <a:t>】</a:t>
            </a:r>
            <a:endParaRPr kumimoji="0" lang="ja-JP" altLang="en-US" sz="1400" b="1" kern="0">
              <a:solidFill>
                <a:srgbClr val="000000"/>
              </a:solidFill>
              <a:latin typeface="Segoe UI"/>
              <a:ea typeface="メイリオ"/>
            </a:endParaRPr>
          </a:p>
        </p:txBody>
      </p:sp>
      <p:cxnSp>
        <p:nvCxnSpPr>
          <p:cNvPr id="85" name="直線矢印コネクタ 84">
            <a:extLst>
              <a:ext uri="{FF2B5EF4-FFF2-40B4-BE49-F238E27FC236}">
                <a16:creationId xmlns:a16="http://schemas.microsoft.com/office/drawing/2014/main" id="{8E0D4B7F-14E5-B4F4-9446-A9274A089169}"/>
              </a:ext>
            </a:extLst>
          </p:cNvPr>
          <p:cNvCxnSpPr>
            <a:cxnSpLocks/>
          </p:cNvCxnSpPr>
          <p:nvPr/>
        </p:nvCxnSpPr>
        <p:spPr>
          <a:xfrm flipV="1">
            <a:off x="5276842" y="3250575"/>
            <a:ext cx="0" cy="1992053"/>
          </a:xfrm>
          <a:prstGeom prst="straightConnector1">
            <a:avLst/>
          </a:prstGeom>
          <a:noFill/>
          <a:ln w="44450" cap="flat" cmpd="sng" algn="ctr">
            <a:solidFill>
              <a:srgbClr val="005CAF"/>
            </a:solidFill>
            <a:prstDash val="solid"/>
            <a:miter lim="800000"/>
            <a:tailEnd type="triangle"/>
          </a:ln>
          <a:effectLst/>
        </p:spPr>
      </p:cxnSp>
      <p:grpSp>
        <p:nvGrpSpPr>
          <p:cNvPr id="95" name="グループ化 94">
            <a:extLst>
              <a:ext uri="{FF2B5EF4-FFF2-40B4-BE49-F238E27FC236}">
                <a16:creationId xmlns:a16="http://schemas.microsoft.com/office/drawing/2014/main" id="{2B6529C7-28DC-DC7F-2E7D-8584526ADF33}"/>
              </a:ext>
            </a:extLst>
          </p:cNvPr>
          <p:cNvGrpSpPr/>
          <p:nvPr/>
        </p:nvGrpSpPr>
        <p:grpSpPr>
          <a:xfrm>
            <a:off x="1801737" y="3944030"/>
            <a:ext cx="3432517" cy="646331"/>
            <a:chOff x="14318601" y="4657824"/>
            <a:chExt cx="2025742" cy="992507"/>
          </a:xfrm>
        </p:grpSpPr>
        <p:sp>
          <p:nvSpPr>
            <p:cNvPr id="96" name="吹き出し: 左矢印 95">
              <a:extLst>
                <a:ext uri="{FF2B5EF4-FFF2-40B4-BE49-F238E27FC236}">
                  <a16:creationId xmlns:a16="http://schemas.microsoft.com/office/drawing/2014/main" id="{B0E11FC1-6B13-766F-2544-C6855C0CF1DD}"/>
                </a:ext>
              </a:extLst>
            </p:cNvPr>
            <p:cNvSpPr/>
            <p:nvPr/>
          </p:nvSpPr>
          <p:spPr>
            <a:xfrm flipH="1">
              <a:off x="14318601" y="4684622"/>
              <a:ext cx="2025742" cy="916513"/>
            </a:xfrm>
            <a:prstGeom prst="leftArrowCallout">
              <a:avLst>
                <a:gd name="adj1" fmla="val 10549"/>
                <a:gd name="adj2" fmla="val 14168"/>
                <a:gd name="adj3" fmla="val 16080"/>
                <a:gd name="adj4" fmla="val 88882"/>
              </a:avLst>
            </a:prstGeom>
            <a:solidFill>
              <a:srgbClr val="FFFFFF">
                <a:lumMod val="95000"/>
              </a:srgbClr>
            </a:solidFill>
            <a:ln w="12700" cap="flat" cmpd="sng" algn="ctr">
              <a:solidFill>
                <a:srgbClr val="005CAF"/>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97" name="テキスト ボックス 96">
              <a:extLst>
                <a:ext uri="{FF2B5EF4-FFF2-40B4-BE49-F238E27FC236}">
                  <a16:creationId xmlns:a16="http://schemas.microsoft.com/office/drawing/2014/main" id="{F4BE1720-96F5-C47B-09E8-FB895D57F979}"/>
                </a:ext>
              </a:extLst>
            </p:cNvPr>
            <p:cNvSpPr txBox="1"/>
            <p:nvPr/>
          </p:nvSpPr>
          <p:spPr>
            <a:xfrm>
              <a:off x="14334678" y="4657824"/>
              <a:ext cx="1765251" cy="992507"/>
            </a:xfrm>
            <a:prstGeom prst="rect">
              <a:avLst/>
            </a:prstGeom>
            <a:noFill/>
          </p:spPr>
          <p:txBody>
            <a:bodyPr wrap="square" rtlCol="0">
              <a:spAutoFit/>
            </a:bodyPr>
            <a:lstStyle/>
            <a:p>
              <a:pPr defTabSz="457200">
                <a:buClr>
                  <a:srgbClr val="103185"/>
                </a:buClr>
                <a:defRPr/>
              </a:pPr>
              <a:r>
                <a:rPr kumimoji="0" lang="ja-JP" altLang="en-US" sz="900" kern="0">
                  <a:solidFill>
                    <a:srgbClr val="000000"/>
                  </a:solidFill>
                  <a:latin typeface="メイリオ" panose="020B0604030504040204" pitchFamily="50" charset="-128"/>
                  <a:ea typeface="メイリオ" panose="020B0604030504040204" pitchFamily="50" charset="-128"/>
                </a:rPr>
                <a:t>■ </a:t>
              </a:r>
              <a:r>
                <a:rPr kumimoji="0" lang="ja-JP" altLang="en-US" sz="900" b="1" kern="0">
                  <a:solidFill>
                    <a:srgbClr val="000000"/>
                  </a:solidFill>
                  <a:latin typeface="メイリオ" panose="020B0604030504040204" pitchFamily="50" charset="-128"/>
                  <a:ea typeface="メイリオ" panose="020B0604030504040204" pitchFamily="50" charset="-128"/>
                </a:rPr>
                <a:t>フィードバック（例）</a:t>
              </a:r>
              <a:endParaRPr kumimoji="0" lang="en-US" altLang="ja-JP" sz="900" b="1" kern="0">
                <a:solidFill>
                  <a:srgbClr val="000000"/>
                </a:solidFill>
                <a:latin typeface="メイリオ" panose="020B0604030504040204" pitchFamily="50" charset="-128"/>
                <a:ea typeface="メイリオ" panose="020B0604030504040204" pitchFamily="50" charset="-128"/>
              </a:endParaRPr>
            </a:p>
            <a:p>
              <a:pPr marL="171450" indent="-171450" defTabSz="457200">
                <a:buClr>
                  <a:srgbClr val="103185"/>
                </a:buClr>
                <a:buFont typeface="Arial" panose="020B0604020202020204" pitchFamily="34" charset="0"/>
                <a:buChar char="•"/>
                <a:defRPr/>
              </a:pPr>
              <a:r>
                <a:rPr kumimoji="0" lang="ja-JP" altLang="en-US" sz="900" kern="0">
                  <a:solidFill>
                    <a:srgbClr val="000000"/>
                  </a:solidFill>
                  <a:latin typeface="メイリオ" panose="020B0604030504040204" pitchFamily="50" charset="-128"/>
                  <a:ea typeface="メイリオ" panose="020B0604030504040204" pitchFamily="50" charset="-128"/>
                </a:rPr>
                <a:t>利用者や事業所の</a:t>
              </a:r>
              <a:r>
                <a:rPr kumimoji="0" lang="en-US" altLang="ja-JP" sz="900" kern="0">
                  <a:solidFill>
                    <a:srgbClr val="000000"/>
                  </a:solidFill>
                  <a:latin typeface="メイリオ" panose="020B0604030504040204" pitchFamily="50" charset="-128"/>
                  <a:ea typeface="メイリオ" panose="020B0604030504040204" pitchFamily="50" charset="-128"/>
                </a:rPr>
                <a:t>BMI</a:t>
              </a:r>
              <a:r>
                <a:rPr kumimoji="0" lang="ja-JP" altLang="en-US" sz="900" kern="0">
                  <a:solidFill>
                    <a:srgbClr val="000000"/>
                  </a:solidFill>
                  <a:latin typeface="メイリオ" panose="020B0604030504040204" pitchFamily="50" charset="-128"/>
                  <a:ea typeface="メイリオ" panose="020B0604030504040204" pitchFamily="50" charset="-128"/>
                </a:rPr>
                <a:t>等を時系列に見るグラフ</a:t>
              </a:r>
              <a:endParaRPr kumimoji="0" lang="en-US" altLang="ja-JP" sz="900" kern="0">
                <a:solidFill>
                  <a:srgbClr val="000000"/>
                </a:solidFill>
                <a:latin typeface="メイリオ" panose="020B0604030504040204" pitchFamily="50" charset="-128"/>
                <a:ea typeface="メイリオ" panose="020B0604030504040204" pitchFamily="50" charset="-128"/>
              </a:endParaRPr>
            </a:p>
            <a:p>
              <a:pPr marL="171450" indent="-171450" defTabSz="457200">
                <a:buClr>
                  <a:srgbClr val="103185"/>
                </a:buClr>
                <a:buFont typeface="Arial" panose="020B0604020202020204" pitchFamily="34" charset="0"/>
                <a:buChar char="•"/>
                <a:defRPr/>
              </a:pPr>
              <a:r>
                <a:rPr kumimoji="0" lang="ja-JP" altLang="en-US" sz="900" kern="0">
                  <a:solidFill>
                    <a:srgbClr val="000000"/>
                  </a:solidFill>
                  <a:latin typeface="メイリオ" panose="020B0604030504040204" pitchFamily="50" charset="-128"/>
                  <a:ea typeface="メイリオ" panose="020B0604030504040204" pitchFamily="50" charset="-128"/>
                </a:rPr>
                <a:t>事業所の</a:t>
              </a:r>
              <a:r>
                <a:rPr kumimoji="0" lang="en-US" altLang="ja-JP" sz="900" kern="0">
                  <a:solidFill>
                    <a:srgbClr val="000000"/>
                  </a:solidFill>
                  <a:latin typeface="メイリオ" panose="020B0604030504040204" pitchFamily="50" charset="-128"/>
                  <a:ea typeface="メイリオ" panose="020B0604030504040204" pitchFamily="50" charset="-128"/>
                </a:rPr>
                <a:t>ADL</a:t>
              </a:r>
              <a:r>
                <a:rPr kumimoji="0" lang="ja-JP" altLang="en-US" sz="900" kern="0">
                  <a:solidFill>
                    <a:srgbClr val="000000"/>
                  </a:solidFill>
                  <a:latin typeface="メイリオ" panose="020B0604030504040204" pitchFamily="50" charset="-128"/>
                  <a:ea typeface="メイリオ" panose="020B0604030504040204" pitchFamily="50" charset="-128"/>
                </a:rPr>
                <a:t>平均値が都道府県内の事業所と比較してどの位置か示すグラフ</a:t>
              </a:r>
              <a:endParaRPr kumimoji="0" lang="en-US" altLang="ja-JP" sz="900" kern="0">
                <a:solidFill>
                  <a:srgbClr val="000000"/>
                </a:solidFill>
                <a:latin typeface="メイリオ" panose="020B0604030504040204" pitchFamily="50" charset="-128"/>
                <a:ea typeface="メイリオ" panose="020B0604030504040204" pitchFamily="50" charset="-128"/>
              </a:endParaRPr>
            </a:p>
          </p:txBody>
        </p:sp>
      </p:grpSp>
      <p:cxnSp>
        <p:nvCxnSpPr>
          <p:cNvPr id="101" name="直線矢印コネクタ 100">
            <a:extLst>
              <a:ext uri="{FF2B5EF4-FFF2-40B4-BE49-F238E27FC236}">
                <a16:creationId xmlns:a16="http://schemas.microsoft.com/office/drawing/2014/main" id="{6234B04A-57FA-6353-7A80-DA42593DF530}"/>
              </a:ext>
            </a:extLst>
          </p:cNvPr>
          <p:cNvCxnSpPr>
            <a:cxnSpLocks/>
          </p:cNvCxnSpPr>
          <p:nvPr/>
        </p:nvCxnSpPr>
        <p:spPr>
          <a:xfrm>
            <a:off x="6295157" y="3295453"/>
            <a:ext cx="0" cy="1640336"/>
          </a:xfrm>
          <a:prstGeom prst="straightConnector1">
            <a:avLst/>
          </a:prstGeom>
          <a:noFill/>
          <a:ln w="44450" cap="flat" cmpd="sng" algn="ctr">
            <a:solidFill>
              <a:srgbClr val="005CAF"/>
            </a:solidFill>
            <a:prstDash val="solid"/>
            <a:miter lim="800000"/>
            <a:tailEnd type="triangle"/>
          </a:ln>
          <a:effectLst/>
        </p:spPr>
      </p:cxnSp>
      <p:grpSp>
        <p:nvGrpSpPr>
          <p:cNvPr id="102" name="グループ化 101">
            <a:extLst>
              <a:ext uri="{FF2B5EF4-FFF2-40B4-BE49-F238E27FC236}">
                <a16:creationId xmlns:a16="http://schemas.microsoft.com/office/drawing/2014/main" id="{6277BD2F-852F-C29A-7CC7-38A4817506B7}"/>
              </a:ext>
            </a:extLst>
          </p:cNvPr>
          <p:cNvGrpSpPr/>
          <p:nvPr/>
        </p:nvGrpSpPr>
        <p:grpSpPr>
          <a:xfrm>
            <a:off x="6367090" y="3938579"/>
            <a:ext cx="1955757" cy="666748"/>
            <a:chOff x="17194651" y="5404451"/>
            <a:chExt cx="2055034" cy="819068"/>
          </a:xfrm>
        </p:grpSpPr>
        <p:sp>
          <p:nvSpPr>
            <p:cNvPr id="103" name="吹き出し: 左矢印 102">
              <a:extLst>
                <a:ext uri="{FF2B5EF4-FFF2-40B4-BE49-F238E27FC236}">
                  <a16:creationId xmlns:a16="http://schemas.microsoft.com/office/drawing/2014/main" id="{11D3B519-B4B2-1823-4385-8E28C9A5AF24}"/>
                </a:ext>
              </a:extLst>
            </p:cNvPr>
            <p:cNvSpPr/>
            <p:nvPr/>
          </p:nvSpPr>
          <p:spPr>
            <a:xfrm>
              <a:off x="17194651" y="5404451"/>
              <a:ext cx="2055034" cy="797742"/>
            </a:xfrm>
            <a:prstGeom prst="leftArrowCallout">
              <a:avLst>
                <a:gd name="adj1" fmla="val 9963"/>
                <a:gd name="adj2" fmla="val 14975"/>
                <a:gd name="adj3" fmla="val 16080"/>
                <a:gd name="adj4" fmla="val 85862"/>
              </a:avLst>
            </a:prstGeom>
            <a:solidFill>
              <a:srgbClr val="FFFFFF">
                <a:lumMod val="95000"/>
              </a:srgbClr>
            </a:solidFill>
            <a:ln w="12700" cap="flat" cmpd="sng" algn="ctr">
              <a:solidFill>
                <a:srgbClr val="005CAF"/>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04" name="テキスト ボックス 103">
              <a:extLst>
                <a:ext uri="{FF2B5EF4-FFF2-40B4-BE49-F238E27FC236}">
                  <a16:creationId xmlns:a16="http://schemas.microsoft.com/office/drawing/2014/main" id="{AC76636E-FFB9-4407-60FB-476010666842}"/>
                </a:ext>
              </a:extLst>
            </p:cNvPr>
            <p:cNvSpPr txBox="1"/>
            <p:nvPr/>
          </p:nvSpPr>
          <p:spPr>
            <a:xfrm>
              <a:off x="17609316" y="5429532"/>
              <a:ext cx="1614070" cy="793987"/>
            </a:xfrm>
            <a:prstGeom prst="rect">
              <a:avLst/>
            </a:prstGeom>
            <a:noFill/>
            <a:ln>
              <a:noFill/>
            </a:ln>
          </p:spPr>
          <p:txBody>
            <a:bodyPr wrap="square" rtlCol="0">
              <a:spAutoFit/>
            </a:bodyPr>
            <a:lstStyle/>
            <a:p>
              <a:pPr defTabSz="457200">
                <a:buClr>
                  <a:srgbClr val="103185"/>
                </a:buClr>
                <a:defRPr/>
              </a:pPr>
              <a:r>
                <a:rPr kumimoji="0" lang="ja-JP" altLang="en-US" sz="900" kern="0">
                  <a:solidFill>
                    <a:srgbClr val="000000"/>
                  </a:solidFill>
                  <a:latin typeface="メイリオ" panose="020B0604030504040204" pitchFamily="50" charset="-128"/>
                  <a:ea typeface="メイリオ" panose="020B0604030504040204" pitchFamily="50" charset="-128"/>
                </a:rPr>
                <a:t>■ </a:t>
              </a:r>
              <a:r>
                <a:rPr kumimoji="0" lang="en-US" altLang="ja-JP" sz="900" b="1" kern="0">
                  <a:solidFill>
                    <a:srgbClr val="000000"/>
                  </a:solidFill>
                  <a:latin typeface="メイリオ" panose="020B0604030504040204" pitchFamily="50" charset="-128"/>
                  <a:ea typeface="メイリオ" panose="020B0604030504040204" pitchFamily="50" charset="-128"/>
                </a:rPr>
                <a:t>LIFE</a:t>
              </a:r>
              <a:r>
                <a:rPr kumimoji="0" lang="ja-JP" altLang="en-US" sz="900" b="1" kern="0">
                  <a:solidFill>
                    <a:srgbClr val="000000"/>
                  </a:solidFill>
                  <a:latin typeface="メイリオ" panose="020B0604030504040204" pitchFamily="50" charset="-128"/>
                  <a:ea typeface="メイリオ" panose="020B0604030504040204" pitchFamily="50" charset="-128"/>
                </a:rPr>
                <a:t>データ項目（例）</a:t>
              </a:r>
              <a:endParaRPr kumimoji="0" lang="en-US" altLang="ja-JP" sz="900" b="1" kern="0">
                <a:solidFill>
                  <a:srgbClr val="000000"/>
                </a:solidFill>
                <a:latin typeface="メイリオ" panose="020B0604030504040204" pitchFamily="50" charset="-128"/>
                <a:ea typeface="メイリオ" panose="020B0604030504040204" pitchFamily="50" charset="-128"/>
              </a:endParaRPr>
            </a:p>
            <a:p>
              <a:pPr marL="285750" indent="-285750" defTabSz="457200">
                <a:buClr>
                  <a:srgbClr val="103185"/>
                </a:buClr>
                <a:buFont typeface="Arial" panose="020B0604020202020204" pitchFamily="34" charset="0"/>
                <a:buChar char="•"/>
                <a:defRPr/>
              </a:pPr>
              <a:r>
                <a:rPr kumimoji="0" lang="en-US" altLang="ja-JP" sz="900" kern="0">
                  <a:solidFill>
                    <a:srgbClr val="000000"/>
                  </a:solidFill>
                  <a:latin typeface="メイリオ" panose="020B0604030504040204" pitchFamily="50" charset="-128"/>
                  <a:ea typeface="メイリオ" panose="020B0604030504040204" pitchFamily="50" charset="-128"/>
                </a:rPr>
                <a:t>ADL</a:t>
              </a:r>
            </a:p>
            <a:p>
              <a:pPr marL="285750" indent="-285750" defTabSz="457200">
                <a:buClr>
                  <a:srgbClr val="103185"/>
                </a:buClr>
                <a:buFont typeface="Arial" panose="020B0604020202020204" pitchFamily="34" charset="0"/>
                <a:buChar char="•"/>
                <a:defRPr/>
              </a:pPr>
              <a:r>
                <a:rPr kumimoji="0" lang="ja-JP" altLang="en-US" sz="900" kern="0">
                  <a:solidFill>
                    <a:srgbClr val="000000"/>
                  </a:solidFill>
                  <a:latin typeface="メイリオ" panose="020B0604030504040204" pitchFamily="50" charset="-128"/>
                  <a:ea typeface="メイリオ" panose="020B0604030504040204" pitchFamily="50" charset="-128"/>
                </a:rPr>
                <a:t>身長・体重</a:t>
              </a:r>
              <a:endParaRPr kumimoji="0" lang="en-US" altLang="ja-JP" sz="900" kern="0">
                <a:solidFill>
                  <a:srgbClr val="000000"/>
                </a:solidFill>
                <a:latin typeface="メイリオ" panose="020B0604030504040204" pitchFamily="50" charset="-128"/>
                <a:ea typeface="メイリオ" panose="020B0604030504040204" pitchFamily="50" charset="-128"/>
              </a:endParaRPr>
            </a:p>
            <a:p>
              <a:pPr marL="285750" indent="-285750" defTabSz="457200">
                <a:buClr>
                  <a:srgbClr val="103185"/>
                </a:buClr>
                <a:buFont typeface="Arial" panose="020B0604020202020204" pitchFamily="34" charset="0"/>
                <a:buChar char="•"/>
                <a:defRPr/>
              </a:pPr>
              <a:r>
                <a:rPr kumimoji="0" lang="ja-JP" altLang="en-US" sz="900" kern="0">
                  <a:solidFill>
                    <a:srgbClr val="000000"/>
                  </a:solidFill>
                  <a:latin typeface="メイリオ" panose="020B0604030504040204" pitchFamily="50" charset="-128"/>
                  <a:ea typeface="メイリオ" panose="020B0604030504040204" pitchFamily="50" charset="-128"/>
                </a:rPr>
                <a:t>口腔の健康状態　等</a:t>
              </a:r>
              <a:endParaRPr kumimoji="0" lang="en-US" altLang="ja-JP" sz="900" kern="0">
                <a:solidFill>
                  <a:srgbClr val="000000"/>
                </a:solidFill>
                <a:latin typeface="メイリオ" panose="020B0604030504040204" pitchFamily="50" charset="-128"/>
                <a:ea typeface="メイリオ" panose="020B0604030504040204" pitchFamily="50" charset="-128"/>
              </a:endParaRPr>
            </a:p>
          </p:txBody>
        </p:sp>
      </p:grpSp>
      <p:sp>
        <p:nvSpPr>
          <p:cNvPr id="107" name="四角形: 角を丸くする 106">
            <a:extLst>
              <a:ext uri="{FF2B5EF4-FFF2-40B4-BE49-F238E27FC236}">
                <a16:creationId xmlns:a16="http://schemas.microsoft.com/office/drawing/2014/main" id="{E95BAE65-36A2-6C70-1C93-A4244AE1F847}"/>
              </a:ext>
            </a:extLst>
          </p:cNvPr>
          <p:cNvSpPr/>
          <p:nvPr/>
        </p:nvSpPr>
        <p:spPr>
          <a:xfrm>
            <a:off x="6307111" y="3563821"/>
            <a:ext cx="1620000" cy="306674"/>
          </a:xfrm>
          <a:prstGeom prst="roundRect">
            <a:avLst>
              <a:gd name="adj" fmla="val 0"/>
            </a:avLst>
          </a:prstGeom>
          <a:noFill/>
          <a:ln w="28575" cap="flat" cmpd="sng" algn="ctr">
            <a:noFill/>
            <a:prstDash val="solid"/>
            <a:miter lim="800000"/>
          </a:ln>
          <a:effectLst/>
        </p:spPr>
        <p:txBody>
          <a:bodyPr rtlCol="0" anchor="ctr"/>
          <a:lstStyle/>
          <a:p>
            <a:pPr defTabSz="457200">
              <a:defRPr/>
            </a:pPr>
            <a:r>
              <a:rPr kumimoji="0" lang="en-US" altLang="ja-JP" sz="1200" b="1" kern="0">
                <a:solidFill>
                  <a:srgbClr val="005CAF"/>
                </a:solidFill>
                <a:latin typeface="Segoe UI"/>
                <a:ea typeface="メイリオ"/>
              </a:rPr>
              <a:t>LIFE</a:t>
            </a:r>
            <a:r>
              <a:rPr kumimoji="0" lang="ja-JP" altLang="en-US" sz="1200" b="1" kern="0">
                <a:solidFill>
                  <a:srgbClr val="005CAF"/>
                </a:solidFill>
                <a:latin typeface="Segoe UI"/>
                <a:ea typeface="メイリオ"/>
              </a:rPr>
              <a:t>へのデータ登録</a:t>
            </a:r>
          </a:p>
        </p:txBody>
      </p:sp>
      <p:sp>
        <p:nvSpPr>
          <p:cNvPr id="109" name="正方形/長方形 108">
            <a:extLst>
              <a:ext uri="{FF2B5EF4-FFF2-40B4-BE49-F238E27FC236}">
                <a16:creationId xmlns:a16="http://schemas.microsoft.com/office/drawing/2014/main" id="{1FB7FA3C-B21D-9090-0941-3A2437558109}"/>
              </a:ext>
            </a:extLst>
          </p:cNvPr>
          <p:cNvSpPr/>
          <p:nvPr/>
        </p:nvSpPr>
        <p:spPr>
          <a:xfrm>
            <a:off x="4465836" y="4935790"/>
            <a:ext cx="2870665" cy="561771"/>
          </a:xfrm>
          <a:prstGeom prst="rect">
            <a:avLst/>
          </a:prstGeom>
          <a:solidFill>
            <a:srgbClr val="005CAF">
              <a:lumMod val="20000"/>
              <a:lumOff val="80000"/>
            </a:srgbClr>
          </a:solidFill>
          <a:ln w="12700" cap="flat" cmpd="sng" algn="ctr">
            <a:no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nvGrpSpPr>
          <p:cNvPr id="2" name="グループ化 1">
            <a:extLst>
              <a:ext uri="{FF2B5EF4-FFF2-40B4-BE49-F238E27FC236}">
                <a16:creationId xmlns:a16="http://schemas.microsoft.com/office/drawing/2014/main" id="{98441184-40FB-1167-F981-150470112EC8}"/>
              </a:ext>
            </a:extLst>
          </p:cNvPr>
          <p:cNvGrpSpPr/>
          <p:nvPr/>
        </p:nvGrpSpPr>
        <p:grpSpPr>
          <a:xfrm>
            <a:off x="5065242" y="4935789"/>
            <a:ext cx="1715734" cy="550584"/>
            <a:chOff x="3456076" y="4935789"/>
            <a:chExt cx="1715734" cy="550584"/>
          </a:xfrm>
        </p:grpSpPr>
        <p:pic>
          <p:nvPicPr>
            <p:cNvPr id="110" name="図 109" descr="テキスト&#10;&#10;自動的に生成された説明">
              <a:extLst>
                <a:ext uri="{FF2B5EF4-FFF2-40B4-BE49-F238E27FC236}">
                  <a16:creationId xmlns:a16="http://schemas.microsoft.com/office/drawing/2014/main" id="{3F24CED5-41D1-E29A-CF97-D7FBB31C4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527" y="4935789"/>
              <a:ext cx="1355283" cy="550584"/>
            </a:xfrm>
            <a:prstGeom prst="rect">
              <a:avLst/>
            </a:prstGeom>
            <a:ln>
              <a:noFill/>
            </a:ln>
          </p:spPr>
        </p:pic>
        <p:sp>
          <p:nvSpPr>
            <p:cNvPr id="111" name="フローチャート: 磁気ディスク 110">
              <a:extLst>
                <a:ext uri="{FF2B5EF4-FFF2-40B4-BE49-F238E27FC236}">
                  <a16:creationId xmlns:a16="http://schemas.microsoft.com/office/drawing/2014/main" id="{0F1427CB-78E5-CF2B-7EE8-4E9E79C848FD}"/>
                </a:ext>
              </a:extLst>
            </p:cNvPr>
            <p:cNvSpPr/>
            <p:nvPr/>
          </p:nvSpPr>
          <p:spPr>
            <a:xfrm>
              <a:off x="3456076" y="5256004"/>
              <a:ext cx="486028" cy="191069"/>
            </a:xfrm>
            <a:prstGeom prst="flowChartMagneticDisk">
              <a:avLst/>
            </a:prstGeom>
            <a:solidFill>
              <a:srgbClr val="FFFFFF"/>
            </a:solidFill>
            <a:ln w="19050" cap="flat" cmpd="sng" algn="ctr">
              <a:solidFill>
                <a:srgbClr val="005CAF"/>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12" name="フローチャート: 磁気ディスク 111">
              <a:extLst>
                <a:ext uri="{FF2B5EF4-FFF2-40B4-BE49-F238E27FC236}">
                  <a16:creationId xmlns:a16="http://schemas.microsoft.com/office/drawing/2014/main" id="{F92B0F5F-3357-88F3-5872-6E4BD7ACCF84}"/>
                </a:ext>
              </a:extLst>
            </p:cNvPr>
            <p:cNvSpPr/>
            <p:nvPr/>
          </p:nvSpPr>
          <p:spPr>
            <a:xfrm>
              <a:off x="3456076" y="5135174"/>
              <a:ext cx="486028" cy="191069"/>
            </a:xfrm>
            <a:prstGeom prst="flowChartMagneticDisk">
              <a:avLst/>
            </a:prstGeom>
            <a:solidFill>
              <a:srgbClr val="FFFFFF"/>
            </a:solidFill>
            <a:ln w="19050" cap="flat" cmpd="sng" algn="ctr">
              <a:solidFill>
                <a:srgbClr val="005CAF"/>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13" name="フローチャート: 磁気ディスク 112">
              <a:extLst>
                <a:ext uri="{FF2B5EF4-FFF2-40B4-BE49-F238E27FC236}">
                  <a16:creationId xmlns:a16="http://schemas.microsoft.com/office/drawing/2014/main" id="{31613644-0911-EC17-2BDC-D7FF2EE0923A}"/>
                </a:ext>
              </a:extLst>
            </p:cNvPr>
            <p:cNvSpPr/>
            <p:nvPr/>
          </p:nvSpPr>
          <p:spPr>
            <a:xfrm>
              <a:off x="3456076" y="5030116"/>
              <a:ext cx="486028" cy="191069"/>
            </a:xfrm>
            <a:prstGeom prst="flowChartMagneticDisk">
              <a:avLst/>
            </a:prstGeom>
            <a:solidFill>
              <a:srgbClr val="FFFFFF"/>
            </a:solidFill>
            <a:ln w="19050" cap="flat" cmpd="sng" algn="ctr">
              <a:solidFill>
                <a:srgbClr val="005CAF"/>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grpSp>
      <p:sp>
        <p:nvSpPr>
          <p:cNvPr id="124" name="四角形: 角を丸くする 123">
            <a:extLst>
              <a:ext uri="{FF2B5EF4-FFF2-40B4-BE49-F238E27FC236}">
                <a16:creationId xmlns:a16="http://schemas.microsoft.com/office/drawing/2014/main" id="{53F59DB4-6F49-1D6C-D7C4-D46C554CC0AA}"/>
              </a:ext>
            </a:extLst>
          </p:cNvPr>
          <p:cNvSpPr/>
          <p:nvPr/>
        </p:nvSpPr>
        <p:spPr>
          <a:xfrm>
            <a:off x="2199839" y="5554394"/>
            <a:ext cx="8361481" cy="1174790"/>
          </a:xfrm>
          <a:prstGeom prst="roundRect">
            <a:avLst/>
          </a:prstGeom>
          <a:solidFill>
            <a:srgbClr val="D1E9FF"/>
          </a:solidFill>
          <a:ln w="28575" cap="flat" cmpd="sng" algn="ctr">
            <a:noFill/>
            <a:prstDash val="solid"/>
            <a:miter lim="800000"/>
          </a:ln>
          <a:effectLst/>
        </p:spPr>
        <p:txBody>
          <a:bodyPr wrap="square" rtlCol="0" anchor="ctr">
            <a:spAutoFit/>
          </a:bodyPr>
          <a:lstStyle/>
          <a:p>
            <a:pPr marL="171450" indent="-171450" defTabSz="457200">
              <a:buFont typeface="Arial" panose="020B0604020202020204" pitchFamily="34" charset="0"/>
              <a:buChar char="•"/>
              <a:defRPr/>
            </a:pPr>
            <a:r>
              <a:rPr kumimoji="0" lang="ja-JP" altLang="en-US" sz="1050" b="1" kern="0">
                <a:solidFill>
                  <a:srgbClr val="000000"/>
                </a:solidFill>
                <a:latin typeface="メイリオ" panose="020B0604030504040204" pitchFamily="50" charset="-128"/>
                <a:ea typeface="メイリオ" panose="020B0604030504040204" pitchFamily="50" charset="-128"/>
              </a:rPr>
              <a:t>エビデンスに基づく施策の立案</a:t>
            </a:r>
            <a:endParaRPr kumimoji="0" lang="en-US" altLang="ja-JP" sz="1050" b="1" kern="0">
              <a:solidFill>
                <a:srgbClr val="000000"/>
              </a:solidFill>
              <a:latin typeface="メイリオ" panose="020B0604030504040204" pitchFamily="50" charset="-128"/>
              <a:ea typeface="メイリオ" panose="020B0604030504040204" pitchFamily="50" charset="-128"/>
            </a:endParaRPr>
          </a:p>
          <a:p>
            <a:pPr defTabSz="457200">
              <a:defRPr/>
            </a:pPr>
            <a:r>
              <a:rPr kumimoji="0" lang="ja-JP" altLang="en-US" sz="1050" kern="0">
                <a:solidFill>
                  <a:srgbClr val="000000"/>
                </a:solidFill>
                <a:latin typeface="メイリオ" panose="020B0604030504040204" pitchFamily="50" charset="-128"/>
                <a:ea typeface="メイリオ" panose="020B0604030504040204" pitchFamily="50" charset="-128"/>
              </a:rPr>
              <a:t>　　－施策の効果や課題の把握、アウトカム評価の検討</a:t>
            </a:r>
            <a:endParaRPr kumimoji="0" lang="en-US" altLang="ja-JP" sz="1050" kern="0">
              <a:solidFill>
                <a:srgbClr val="000000"/>
              </a:solidFill>
              <a:latin typeface="メイリオ" panose="020B0604030504040204" pitchFamily="50" charset="-128"/>
              <a:ea typeface="メイリオ" panose="020B0604030504040204" pitchFamily="50" charset="-128"/>
            </a:endParaRPr>
          </a:p>
          <a:p>
            <a:pPr defTabSz="457200">
              <a:defRPr/>
            </a:pPr>
            <a:r>
              <a:rPr kumimoji="0" lang="ja-JP" altLang="en-US" sz="1050" kern="0">
                <a:solidFill>
                  <a:srgbClr val="000000"/>
                </a:solidFill>
                <a:latin typeface="メイリオ" panose="020B0604030504040204" pitchFamily="50" charset="-128"/>
                <a:ea typeface="メイリオ" panose="020B0604030504040204" pitchFamily="50" charset="-128"/>
              </a:rPr>
              <a:t>　　－介護情報基盤運用開始に向けた、介護事業所等の関係者間における情報共有の検討</a:t>
            </a:r>
            <a:endParaRPr kumimoji="0" lang="en-US" altLang="ja-JP" sz="1050" kern="0">
              <a:solidFill>
                <a:srgbClr val="000000"/>
              </a:solidFill>
              <a:latin typeface="メイリオ" panose="020B0604030504040204" pitchFamily="50" charset="-128"/>
              <a:ea typeface="メイリオ" panose="020B0604030504040204" pitchFamily="50" charset="-128"/>
            </a:endParaRPr>
          </a:p>
          <a:p>
            <a:pPr marL="171450" indent="-171450" defTabSz="457200">
              <a:buFont typeface="Arial" panose="020B0604020202020204" pitchFamily="34" charset="0"/>
              <a:buChar char="•"/>
              <a:defRPr/>
            </a:pPr>
            <a:r>
              <a:rPr kumimoji="0" lang="ja-JP" altLang="en-US" sz="1050" b="1" kern="0">
                <a:solidFill>
                  <a:srgbClr val="000000"/>
                </a:solidFill>
                <a:latin typeface="メイリオ" panose="020B0604030504040204" pitchFamily="50" charset="-128"/>
                <a:ea typeface="メイリオ" panose="020B0604030504040204" pitchFamily="50" charset="-128"/>
              </a:rPr>
              <a:t>エビデンス創出に向けた取組</a:t>
            </a:r>
            <a:endParaRPr kumimoji="0" lang="en-US" altLang="ja-JP" sz="1050" b="1" kern="0">
              <a:solidFill>
                <a:srgbClr val="000000"/>
              </a:solidFill>
              <a:latin typeface="メイリオ" panose="020B0604030504040204" pitchFamily="50" charset="-128"/>
              <a:ea typeface="メイリオ" panose="020B0604030504040204" pitchFamily="50" charset="-128"/>
            </a:endParaRPr>
          </a:p>
          <a:p>
            <a:pPr defTabSz="457200">
              <a:defRPr/>
            </a:pPr>
            <a:r>
              <a:rPr kumimoji="0" lang="ja-JP" altLang="en-US" sz="1050" kern="0">
                <a:solidFill>
                  <a:srgbClr val="000000"/>
                </a:solidFill>
                <a:latin typeface="メイリオ" panose="020B0604030504040204" pitchFamily="50" charset="-128"/>
                <a:ea typeface="メイリオ" panose="020B0604030504040204" pitchFamily="50" charset="-128"/>
              </a:rPr>
              <a:t>　　－研究者等への匿名</a:t>
            </a:r>
            <a:r>
              <a:rPr kumimoji="0" lang="en-US" altLang="ja-JP" sz="1050" kern="0">
                <a:solidFill>
                  <a:srgbClr val="000000"/>
                </a:solidFill>
                <a:latin typeface="メイリオ" panose="020B0604030504040204" pitchFamily="50" charset="-128"/>
                <a:ea typeface="メイリオ" panose="020B0604030504040204" pitchFamily="50" charset="-128"/>
              </a:rPr>
              <a:t>LIFE</a:t>
            </a:r>
            <a:r>
              <a:rPr kumimoji="0" lang="ja-JP" altLang="en-US" sz="1050" kern="0">
                <a:solidFill>
                  <a:srgbClr val="000000"/>
                </a:solidFill>
                <a:latin typeface="メイリオ" panose="020B0604030504040204" pitchFamily="50" charset="-128"/>
                <a:ea typeface="メイリオ" panose="020B0604030504040204" pitchFamily="50" charset="-128"/>
              </a:rPr>
              <a:t>情報提供の推進</a:t>
            </a:r>
            <a:endParaRPr kumimoji="0" lang="en-US" altLang="ja-JP" sz="1050" kern="0">
              <a:solidFill>
                <a:srgbClr val="000000"/>
              </a:solidFill>
              <a:latin typeface="メイリオ" panose="020B0604030504040204" pitchFamily="50" charset="-128"/>
              <a:ea typeface="メイリオ" panose="020B0604030504040204" pitchFamily="50" charset="-128"/>
            </a:endParaRPr>
          </a:p>
          <a:p>
            <a:pPr defTabSz="457200">
              <a:defRPr/>
            </a:pPr>
            <a:r>
              <a:rPr kumimoji="0" lang="ja-JP" altLang="en-US" sz="1050" kern="0">
                <a:solidFill>
                  <a:srgbClr val="000000"/>
                </a:solidFill>
                <a:latin typeface="メイリオ" panose="020B0604030504040204" pitchFamily="50" charset="-128"/>
                <a:ea typeface="メイリオ" panose="020B0604030504040204" pitchFamily="50" charset="-128"/>
              </a:rPr>
              <a:t>　　－医療保険等の他の公的</a:t>
            </a:r>
            <a:r>
              <a:rPr kumimoji="0" lang="en-US" altLang="ja-JP" sz="1050" kern="0">
                <a:solidFill>
                  <a:srgbClr val="000000"/>
                </a:solidFill>
                <a:latin typeface="メイリオ" panose="020B0604030504040204" pitchFamily="50" charset="-128"/>
                <a:ea typeface="メイリオ" panose="020B0604030504040204" pitchFamily="50" charset="-128"/>
              </a:rPr>
              <a:t>DB</a:t>
            </a:r>
            <a:r>
              <a:rPr kumimoji="0" lang="ja-JP" altLang="en-US" sz="1050" kern="0">
                <a:solidFill>
                  <a:srgbClr val="000000"/>
                </a:solidFill>
                <a:latin typeface="メイリオ" panose="020B0604030504040204" pitchFamily="50" charset="-128"/>
                <a:ea typeface="メイリオ" panose="020B0604030504040204" pitchFamily="50" charset="-128"/>
              </a:rPr>
              <a:t>等との連結による詳細な解析の推進</a:t>
            </a:r>
          </a:p>
        </p:txBody>
      </p:sp>
      <p:sp>
        <p:nvSpPr>
          <p:cNvPr id="125" name="四角形: 角を丸くする 124">
            <a:extLst>
              <a:ext uri="{FF2B5EF4-FFF2-40B4-BE49-F238E27FC236}">
                <a16:creationId xmlns:a16="http://schemas.microsoft.com/office/drawing/2014/main" id="{0945309D-FF41-0DF6-4C98-A65D55653435}"/>
              </a:ext>
            </a:extLst>
          </p:cNvPr>
          <p:cNvSpPr/>
          <p:nvPr/>
        </p:nvSpPr>
        <p:spPr>
          <a:xfrm>
            <a:off x="6363679" y="4685772"/>
            <a:ext cx="2598560" cy="306674"/>
          </a:xfrm>
          <a:prstGeom prst="roundRect">
            <a:avLst>
              <a:gd name="adj" fmla="val 7811"/>
            </a:avLst>
          </a:prstGeom>
          <a:noFill/>
          <a:ln w="28575" cap="flat" cmpd="sng" algn="ctr">
            <a:noFill/>
            <a:prstDash val="solid"/>
            <a:miter lim="800000"/>
          </a:ln>
          <a:effectLst/>
        </p:spPr>
        <p:txBody>
          <a:bodyPr rtlCol="0" anchor="ctr"/>
          <a:lstStyle/>
          <a:p>
            <a:pPr defTabSz="457200">
              <a:defRPr/>
            </a:pPr>
            <a:r>
              <a:rPr kumimoji="0" lang="ja-JP" altLang="en-US" sz="1200" b="1" kern="0">
                <a:solidFill>
                  <a:srgbClr val="005CAF"/>
                </a:solidFill>
                <a:latin typeface="Segoe UI"/>
                <a:ea typeface="メイリオ"/>
              </a:rPr>
              <a:t>データ収集</a:t>
            </a:r>
          </a:p>
        </p:txBody>
      </p:sp>
      <p:sp>
        <p:nvSpPr>
          <p:cNvPr id="126" name="四角形: 角を丸くする 125">
            <a:extLst>
              <a:ext uri="{FF2B5EF4-FFF2-40B4-BE49-F238E27FC236}">
                <a16:creationId xmlns:a16="http://schemas.microsoft.com/office/drawing/2014/main" id="{104C80BD-8E17-FB16-3A66-DEE2724B1931}"/>
              </a:ext>
            </a:extLst>
          </p:cNvPr>
          <p:cNvSpPr/>
          <p:nvPr/>
        </p:nvSpPr>
        <p:spPr>
          <a:xfrm>
            <a:off x="3311660" y="3580993"/>
            <a:ext cx="1947482" cy="306674"/>
          </a:xfrm>
          <a:prstGeom prst="roundRect">
            <a:avLst>
              <a:gd name="adj" fmla="val 0"/>
            </a:avLst>
          </a:prstGeom>
          <a:noFill/>
          <a:ln w="28575" cap="flat" cmpd="sng" algn="ctr">
            <a:noFill/>
            <a:prstDash val="solid"/>
            <a:miter lim="800000"/>
          </a:ln>
          <a:effectLst/>
        </p:spPr>
        <p:txBody>
          <a:bodyPr rtlCol="0" anchor="ctr"/>
          <a:lstStyle/>
          <a:p>
            <a:pPr algn="r" defTabSz="457200">
              <a:defRPr/>
            </a:pPr>
            <a:r>
              <a:rPr kumimoji="0" lang="ja-JP" altLang="en-US" sz="1200" b="1" kern="0">
                <a:solidFill>
                  <a:srgbClr val="005CAF"/>
                </a:solidFill>
                <a:latin typeface="Segoe UI"/>
                <a:ea typeface="メイリオ"/>
              </a:rPr>
              <a:t>フィードバックの確認</a:t>
            </a:r>
          </a:p>
        </p:txBody>
      </p:sp>
      <p:sp>
        <p:nvSpPr>
          <p:cNvPr id="127" name="四角形: 角を丸くする 126">
            <a:extLst>
              <a:ext uri="{FF2B5EF4-FFF2-40B4-BE49-F238E27FC236}">
                <a16:creationId xmlns:a16="http://schemas.microsoft.com/office/drawing/2014/main" id="{8918C795-F62A-DC66-2258-B6E233C8A02E}"/>
              </a:ext>
            </a:extLst>
          </p:cNvPr>
          <p:cNvSpPr/>
          <p:nvPr/>
        </p:nvSpPr>
        <p:spPr>
          <a:xfrm>
            <a:off x="2678282" y="4666608"/>
            <a:ext cx="2598560" cy="306674"/>
          </a:xfrm>
          <a:prstGeom prst="roundRect">
            <a:avLst>
              <a:gd name="adj" fmla="val 7811"/>
            </a:avLst>
          </a:prstGeom>
          <a:noFill/>
          <a:ln w="28575" cap="flat" cmpd="sng" algn="ctr">
            <a:noFill/>
            <a:prstDash val="solid"/>
            <a:miter lim="800000"/>
          </a:ln>
          <a:effectLst/>
        </p:spPr>
        <p:txBody>
          <a:bodyPr rtlCol="0" anchor="ctr"/>
          <a:lstStyle/>
          <a:p>
            <a:pPr algn="r" defTabSz="457200">
              <a:defRPr/>
            </a:pPr>
            <a:r>
              <a:rPr kumimoji="0" lang="ja-JP" altLang="en-US" sz="1200" b="1" kern="0">
                <a:solidFill>
                  <a:srgbClr val="005CAF"/>
                </a:solidFill>
                <a:latin typeface="Segoe UI"/>
                <a:ea typeface="メイリオ"/>
              </a:rPr>
              <a:t>フィードバックの提供</a:t>
            </a:r>
          </a:p>
        </p:txBody>
      </p:sp>
      <p:sp>
        <p:nvSpPr>
          <p:cNvPr id="80" name="Freeform 8">
            <a:extLst>
              <a:ext uri="{FF2B5EF4-FFF2-40B4-BE49-F238E27FC236}">
                <a16:creationId xmlns:a16="http://schemas.microsoft.com/office/drawing/2014/main" id="{F2929C45-2D92-3BB1-810D-8228F2EBED0C}"/>
              </a:ext>
            </a:extLst>
          </p:cNvPr>
          <p:cNvSpPr>
            <a:spLocks/>
          </p:cNvSpPr>
          <p:nvPr/>
        </p:nvSpPr>
        <p:spPr bwMode="gray">
          <a:xfrm rot="805459">
            <a:off x="3309997" y="1575740"/>
            <a:ext cx="5848590" cy="2131787"/>
          </a:xfrm>
          <a:custGeom>
            <a:avLst/>
            <a:gdLst>
              <a:gd name="T0" fmla="*/ 0 w 5344"/>
              <a:gd name="T1" fmla="*/ 2129 h 2174"/>
              <a:gd name="T2" fmla="*/ 0 w 5344"/>
              <a:gd name="T3" fmla="*/ 2174 h 2174"/>
              <a:gd name="T4" fmla="*/ 90 w 5344"/>
              <a:gd name="T5" fmla="*/ 2174 h 2174"/>
              <a:gd name="T6" fmla="*/ 4503 w 5344"/>
              <a:gd name="T7" fmla="*/ 702 h 2174"/>
              <a:gd name="T8" fmla="*/ 4443 w 5344"/>
              <a:gd name="T9" fmla="*/ 902 h 2174"/>
              <a:gd name="T10" fmla="*/ 5344 w 5344"/>
              <a:gd name="T11" fmla="*/ 0 h 2174"/>
              <a:gd name="T12" fmla="*/ 4082 w 5344"/>
              <a:gd name="T13" fmla="*/ 0 h 2174"/>
              <a:gd name="T14" fmla="*/ 4262 w 5344"/>
              <a:gd name="T15" fmla="*/ 101 h 2174"/>
              <a:gd name="T16" fmla="*/ 0 w 5344"/>
              <a:gd name="T17" fmla="*/ 2129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4" h="2174">
                <a:moveTo>
                  <a:pt x="0" y="2129"/>
                </a:moveTo>
                <a:lnTo>
                  <a:pt x="0" y="2174"/>
                </a:lnTo>
                <a:lnTo>
                  <a:pt x="90" y="2174"/>
                </a:lnTo>
                <a:lnTo>
                  <a:pt x="4503" y="702"/>
                </a:lnTo>
                <a:lnTo>
                  <a:pt x="4443" y="902"/>
                </a:lnTo>
                <a:lnTo>
                  <a:pt x="5344" y="0"/>
                </a:lnTo>
                <a:lnTo>
                  <a:pt x="4082" y="0"/>
                </a:lnTo>
                <a:lnTo>
                  <a:pt x="4262" y="101"/>
                </a:lnTo>
                <a:lnTo>
                  <a:pt x="0" y="2129"/>
                </a:lnTo>
                <a:close/>
              </a:path>
            </a:pathLst>
          </a:custGeom>
          <a:gradFill rotWithShape="1">
            <a:gsLst>
              <a:gs pos="0">
                <a:srgbClr val="FDF3B9">
                  <a:lumMod val="75000"/>
                </a:srgbClr>
              </a:gs>
              <a:gs pos="100000">
                <a:srgbClr val="FDF3B9">
                  <a:lumMod val="90000"/>
                </a:srgbClr>
              </a:gs>
            </a:gsLst>
            <a:lin ang="5400000" scaled="1"/>
          </a:gradFill>
          <a:ln>
            <a:noFill/>
          </a:ln>
          <a:effectLst>
            <a:outerShdw blurRad="50800" dist="38100" dir="10800000" algn="r" rotWithShape="0">
              <a:prstClr val="black">
                <a:alpha val="40000"/>
              </a:prstClr>
            </a:outerShdw>
          </a:effectLst>
        </p:spPr>
        <p:txBody>
          <a:bodyPr lIns="0" tIns="0" rIns="0" bIns="0" anchor="ctr"/>
          <a:lstStyle/>
          <a:p>
            <a:pPr defTabSz="457200">
              <a:defRPr/>
            </a:pPr>
            <a:endParaRPr kumimoji="0" lang="ja-JP" altLang="en-US" kern="0">
              <a:solidFill>
                <a:srgbClr val="000000"/>
              </a:solidFill>
              <a:latin typeface="Segoe UI"/>
              <a:ea typeface="メイリオ"/>
            </a:endParaRPr>
          </a:p>
        </p:txBody>
      </p:sp>
      <p:sp>
        <p:nvSpPr>
          <p:cNvPr id="115" name="四角形: 角を丸くする 114">
            <a:extLst>
              <a:ext uri="{FF2B5EF4-FFF2-40B4-BE49-F238E27FC236}">
                <a16:creationId xmlns:a16="http://schemas.microsoft.com/office/drawing/2014/main" id="{A60F742C-B018-BD9D-C52B-CE7B48915704}"/>
              </a:ext>
            </a:extLst>
          </p:cNvPr>
          <p:cNvSpPr/>
          <p:nvPr/>
        </p:nvSpPr>
        <p:spPr>
          <a:xfrm>
            <a:off x="2310485" y="1695820"/>
            <a:ext cx="1731600" cy="406984"/>
          </a:xfrm>
          <a:prstGeom prst="roundRect">
            <a:avLst/>
          </a:prstGeom>
          <a:solidFill>
            <a:srgbClr val="FFFFFF"/>
          </a:solidFill>
          <a:ln w="19050" cap="flat" cmpd="sng" algn="ctr">
            <a:solidFill>
              <a:srgbClr val="12E8CF"/>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19" name="四角形: 角を丸くする 118">
            <a:extLst>
              <a:ext uri="{FF2B5EF4-FFF2-40B4-BE49-F238E27FC236}">
                <a16:creationId xmlns:a16="http://schemas.microsoft.com/office/drawing/2014/main" id="{9784C6CF-3D94-D3D3-7CAB-BE5C7C928492}"/>
              </a:ext>
            </a:extLst>
          </p:cNvPr>
          <p:cNvSpPr/>
          <p:nvPr/>
        </p:nvSpPr>
        <p:spPr>
          <a:xfrm>
            <a:off x="7696198" y="1490544"/>
            <a:ext cx="1731600" cy="406984"/>
          </a:xfrm>
          <a:prstGeom prst="roundRect">
            <a:avLst/>
          </a:prstGeom>
          <a:solidFill>
            <a:srgbClr val="FFFFFF"/>
          </a:solidFill>
          <a:ln w="19050" cap="flat" cmpd="sng" algn="ctr">
            <a:solidFill>
              <a:srgbClr val="E2EC20"/>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0" name="円: 塗りつぶしなし 129">
            <a:extLst>
              <a:ext uri="{FF2B5EF4-FFF2-40B4-BE49-F238E27FC236}">
                <a16:creationId xmlns:a16="http://schemas.microsoft.com/office/drawing/2014/main" id="{E6861DCC-1FD9-99EC-6962-395A215B71C8}"/>
              </a:ext>
            </a:extLst>
          </p:cNvPr>
          <p:cNvSpPr/>
          <p:nvPr/>
        </p:nvSpPr>
        <p:spPr>
          <a:xfrm>
            <a:off x="4131934" y="1603453"/>
            <a:ext cx="3597171" cy="1692000"/>
          </a:xfrm>
          <a:prstGeom prst="donut">
            <a:avLst>
              <a:gd name="adj" fmla="val 2970"/>
            </a:avLst>
          </a:prstGeom>
          <a:solidFill>
            <a:srgbClr val="FDF3B9">
              <a:lumMod val="90000"/>
            </a:srgbClr>
          </a:solidFill>
          <a:ln>
            <a:noFill/>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1" name="円: 塗りつぶしなし 130">
            <a:extLst>
              <a:ext uri="{FF2B5EF4-FFF2-40B4-BE49-F238E27FC236}">
                <a16:creationId xmlns:a16="http://schemas.microsoft.com/office/drawing/2014/main" id="{1FFC513C-D855-E4DD-6F3B-F616E2555FAD}"/>
              </a:ext>
            </a:extLst>
          </p:cNvPr>
          <p:cNvSpPr/>
          <p:nvPr/>
        </p:nvSpPr>
        <p:spPr>
          <a:xfrm>
            <a:off x="4127759" y="1631747"/>
            <a:ext cx="3552806" cy="1649353"/>
          </a:xfrm>
          <a:prstGeom prst="donut">
            <a:avLst>
              <a:gd name="adj" fmla="val 50000"/>
            </a:avLst>
          </a:prstGeom>
          <a:solidFill>
            <a:srgbClr val="FCEC8E">
              <a:alpha val="50196"/>
            </a:srgbClr>
          </a:solidFill>
          <a:ln>
            <a:noFill/>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2" name="テキスト ボックス 131">
            <a:extLst>
              <a:ext uri="{FF2B5EF4-FFF2-40B4-BE49-F238E27FC236}">
                <a16:creationId xmlns:a16="http://schemas.microsoft.com/office/drawing/2014/main" id="{08EC662E-69B2-DA4A-139B-13E35B7EBCD7}"/>
              </a:ext>
            </a:extLst>
          </p:cNvPr>
          <p:cNvSpPr txBox="1"/>
          <p:nvPr/>
        </p:nvSpPr>
        <p:spPr>
          <a:xfrm>
            <a:off x="5322266" y="2313989"/>
            <a:ext cx="1423082" cy="340093"/>
          </a:xfrm>
          <a:prstGeom prst="rect">
            <a:avLst/>
          </a:prstGeom>
          <a:noFill/>
        </p:spPr>
        <p:txBody>
          <a:bodyPr wrap="none" rtlCol="0">
            <a:spAutoFit/>
          </a:bodyPr>
          <a:lstStyle/>
          <a:p>
            <a:pPr defTabSz="457200">
              <a:lnSpc>
                <a:spcPct val="120000"/>
              </a:lnSpc>
              <a:spcAft>
                <a:spcPts val="600"/>
              </a:spcAft>
              <a:buClr>
                <a:srgbClr val="103185"/>
              </a:buClr>
              <a:defRPr/>
            </a:pPr>
            <a:r>
              <a:rPr lang="en-US" altLang="ja-JP" sz="1400" b="1">
                <a:solidFill>
                  <a:srgbClr val="000000"/>
                </a:solidFill>
                <a:latin typeface="メイリオ"/>
                <a:ea typeface="メイリオ"/>
              </a:rPr>
              <a:t>PDCA</a:t>
            </a:r>
            <a:r>
              <a:rPr lang="ja-JP" altLang="en-US" sz="1400" b="1">
                <a:solidFill>
                  <a:srgbClr val="000000"/>
                </a:solidFill>
                <a:latin typeface="メイリオ"/>
                <a:ea typeface="メイリオ"/>
              </a:rPr>
              <a:t>サイクル</a:t>
            </a:r>
          </a:p>
        </p:txBody>
      </p:sp>
      <p:sp>
        <p:nvSpPr>
          <p:cNvPr id="133" name="二等辺三角形 132">
            <a:extLst>
              <a:ext uri="{FF2B5EF4-FFF2-40B4-BE49-F238E27FC236}">
                <a16:creationId xmlns:a16="http://schemas.microsoft.com/office/drawing/2014/main" id="{0B6C9C98-7924-C214-A559-925B97DAC13B}"/>
              </a:ext>
            </a:extLst>
          </p:cNvPr>
          <p:cNvSpPr/>
          <p:nvPr/>
        </p:nvSpPr>
        <p:spPr>
          <a:xfrm>
            <a:off x="3965483" y="2364472"/>
            <a:ext cx="324000" cy="144000"/>
          </a:xfrm>
          <a:prstGeom prst="triangle">
            <a:avLst/>
          </a:prstGeom>
          <a:solidFill>
            <a:srgbClr val="FDF3B9">
              <a:lumMod val="90000"/>
            </a:srgbClr>
          </a:solidFill>
          <a:ln>
            <a:noFill/>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4" name="二等辺三角形 133">
            <a:extLst>
              <a:ext uri="{FF2B5EF4-FFF2-40B4-BE49-F238E27FC236}">
                <a16:creationId xmlns:a16="http://schemas.microsoft.com/office/drawing/2014/main" id="{3B836D40-FBBB-1483-A55A-962A0A0E2675}"/>
              </a:ext>
            </a:extLst>
          </p:cNvPr>
          <p:cNvSpPr/>
          <p:nvPr/>
        </p:nvSpPr>
        <p:spPr>
          <a:xfrm rot="5141832">
            <a:off x="5839052" y="1579945"/>
            <a:ext cx="324000" cy="144000"/>
          </a:xfrm>
          <a:prstGeom prst="triangle">
            <a:avLst/>
          </a:prstGeom>
          <a:solidFill>
            <a:srgbClr val="FDF3B9">
              <a:lumMod val="90000"/>
            </a:srgbClr>
          </a:solidFill>
          <a:ln>
            <a:noFill/>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5" name="二等辺三角形 134">
            <a:extLst>
              <a:ext uri="{FF2B5EF4-FFF2-40B4-BE49-F238E27FC236}">
                <a16:creationId xmlns:a16="http://schemas.microsoft.com/office/drawing/2014/main" id="{59C479C1-3D57-4937-FCE8-4DF0C1574E21}"/>
              </a:ext>
            </a:extLst>
          </p:cNvPr>
          <p:cNvSpPr/>
          <p:nvPr/>
        </p:nvSpPr>
        <p:spPr>
          <a:xfrm rot="16679813">
            <a:off x="5716616" y="3181556"/>
            <a:ext cx="324000" cy="144000"/>
          </a:xfrm>
          <a:prstGeom prst="triangle">
            <a:avLst/>
          </a:prstGeom>
          <a:solidFill>
            <a:srgbClr val="FDF3B9">
              <a:lumMod val="90000"/>
            </a:srgbClr>
          </a:solidFill>
          <a:ln>
            <a:noFill/>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6" name="二等辺三角形 135">
            <a:extLst>
              <a:ext uri="{FF2B5EF4-FFF2-40B4-BE49-F238E27FC236}">
                <a16:creationId xmlns:a16="http://schemas.microsoft.com/office/drawing/2014/main" id="{428C8B33-4B5D-133F-2403-6BE1D07FBC0E}"/>
              </a:ext>
            </a:extLst>
          </p:cNvPr>
          <p:cNvSpPr/>
          <p:nvPr/>
        </p:nvSpPr>
        <p:spPr>
          <a:xfrm rot="10518353">
            <a:off x="7522259" y="2338234"/>
            <a:ext cx="324000" cy="144000"/>
          </a:xfrm>
          <a:prstGeom prst="triangle">
            <a:avLst/>
          </a:prstGeom>
          <a:solidFill>
            <a:srgbClr val="FDF3B9">
              <a:lumMod val="90000"/>
            </a:srgbClr>
          </a:solidFill>
          <a:ln>
            <a:noFill/>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7" name="四角形: 角を丸くする 136">
            <a:extLst>
              <a:ext uri="{FF2B5EF4-FFF2-40B4-BE49-F238E27FC236}">
                <a16:creationId xmlns:a16="http://schemas.microsoft.com/office/drawing/2014/main" id="{FD9E0031-75BD-2D5A-2877-11C83A1CE4F3}"/>
              </a:ext>
            </a:extLst>
          </p:cNvPr>
          <p:cNvSpPr/>
          <p:nvPr/>
        </p:nvSpPr>
        <p:spPr>
          <a:xfrm>
            <a:off x="2579455" y="3015944"/>
            <a:ext cx="1731109" cy="582694"/>
          </a:xfrm>
          <a:prstGeom prst="roundRect">
            <a:avLst/>
          </a:prstGeom>
          <a:solidFill>
            <a:srgbClr val="FFFFFF"/>
          </a:solidFill>
          <a:ln w="19050" cap="flat" cmpd="sng" algn="ctr">
            <a:solidFill>
              <a:srgbClr val="BD86C4"/>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38" name="楕円 137">
            <a:extLst>
              <a:ext uri="{FF2B5EF4-FFF2-40B4-BE49-F238E27FC236}">
                <a16:creationId xmlns:a16="http://schemas.microsoft.com/office/drawing/2014/main" id="{437AB056-A454-1321-869A-711F5BECD730}"/>
              </a:ext>
            </a:extLst>
          </p:cNvPr>
          <p:cNvSpPr/>
          <p:nvPr/>
        </p:nvSpPr>
        <p:spPr>
          <a:xfrm>
            <a:off x="3864057" y="2562297"/>
            <a:ext cx="1440000" cy="540000"/>
          </a:xfrm>
          <a:prstGeom prst="ellipse">
            <a:avLst/>
          </a:prstGeom>
          <a:solidFill>
            <a:srgbClr val="EDDEEF"/>
          </a:solidFill>
          <a:ln w="12700" cap="flat" cmpd="sng" algn="ctr">
            <a:noFill/>
            <a:prstDash val="solid"/>
            <a:miter lim="800000"/>
          </a:ln>
          <a:effectLst/>
        </p:spPr>
        <p:txBody>
          <a:bodyPr rtlCol="0" anchor="ctr"/>
          <a:lstStyle/>
          <a:p>
            <a:pPr algn="ctr" defTabSz="457200">
              <a:defRPr/>
            </a:pPr>
            <a:r>
              <a:rPr kumimoji="0" lang="ja-JP" altLang="en-US" sz="1200" b="1" kern="0">
                <a:solidFill>
                  <a:srgbClr val="FEDFE1">
                    <a:lumMod val="50000"/>
                  </a:srgbClr>
                </a:solidFill>
                <a:latin typeface="メイリオ"/>
                <a:ea typeface="メイリオ"/>
              </a:rPr>
              <a:t>改善</a:t>
            </a:r>
            <a:endParaRPr kumimoji="0" lang="en-US" altLang="ja-JP" sz="1200" b="1" kern="0">
              <a:solidFill>
                <a:srgbClr val="FEDFE1">
                  <a:lumMod val="50000"/>
                </a:srgbClr>
              </a:solidFill>
              <a:latin typeface="メイリオ"/>
              <a:ea typeface="メイリオ"/>
            </a:endParaRPr>
          </a:p>
          <a:p>
            <a:pPr algn="ctr" defTabSz="457200">
              <a:defRPr/>
            </a:pPr>
            <a:r>
              <a:rPr kumimoji="0" lang="ja-JP" altLang="en-US" sz="1200" b="1" kern="0">
                <a:solidFill>
                  <a:srgbClr val="FEDFE1">
                    <a:lumMod val="50000"/>
                  </a:srgbClr>
                </a:solidFill>
                <a:latin typeface="メイリオ"/>
                <a:ea typeface="メイリオ"/>
              </a:rPr>
              <a:t>（</a:t>
            </a:r>
            <a:r>
              <a:rPr kumimoji="0" lang="en-US" altLang="ja-JP" sz="1200" b="1" kern="0">
                <a:solidFill>
                  <a:srgbClr val="FEDFE1">
                    <a:lumMod val="50000"/>
                  </a:srgbClr>
                </a:solidFill>
                <a:latin typeface="メイリオ"/>
                <a:ea typeface="メイリオ"/>
              </a:rPr>
              <a:t>Action</a:t>
            </a:r>
            <a:r>
              <a:rPr kumimoji="0" lang="ja-JP" altLang="en-US" sz="1200" b="1" kern="0">
                <a:solidFill>
                  <a:srgbClr val="FEDFE1">
                    <a:lumMod val="50000"/>
                  </a:srgbClr>
                </a:solidFill>
                <a:latin typeface="メイリオ"/>
                <a:ea typeface="メイリオ"/>
              </a:rPr>
              <a:t>）</a:t>
            </a:r>
          </a:p>
        </p:txBody>
      </p:sp>
      <p:sp>
        <p:nvSpPr>
          <p:cNvPr id="139" name="テキスト ボックス 138">
            <a:extLst>
              <a:ext uri="{FF2B5EF4-FFF2-40B4-BE49-F238E27FC236}">
                <a16:creationId xmlns:a16="http://schemas.microsoft.com/office/drawing/2014/main" id="{0A430C47-B6E4-E539-F149-EAB5B4571441}"/>
              </a:ext>
            </a:extLst>
          </p:cNvPr>
          <p:cNvSpPr txBox="1"/>
          <p:nvPr/>
        </p:nvSpPr>
        <p:spPr>
          <a:xfrm>
            <a:off x="2589329" y="3063185"/>
            <a:ext cx="1757284" cy="507831"/>
          </a:xfrm>
          <a:prstGeom prst="rect">
            <a:avLst/>
          </a:prstGeom>
          <a:noFill/>
        </p:spPr>
        <p:txBody>
          <a:bodyPr wrap="square" rtlCol="0">
            <a:spAutoFit/>
          </a:bodyPr>
          <a:lstStyle/>
          <a:p>
            <a:pPr defTabSz="457200">
              <a:buClr>
                <a:srgbClr val="103185"/>
              </a:buClr>
              <a:defRPr/>
            </a:pPr>
            <a:r>
              <a:rPr lang="ja-JP" altLang="en-US" sz="900">
                <a:solidFill>
                  <a:srgbClr val="000000"/>
                </a:solidFill>
                <a:latin typeface="Segoe UI"/>
                <a:ea typeface="メイリオ"/>
              </a:rPr>
              <a:t>フィードバックと計画書等の情報を組み合わせて、取組の評価や見直しを実施</a:t>
            </a:r>
          </a:p>
        </p:txBody>
      </p:sp>
      <p:sp>
        <p:nvSpPr>
          <p:cNvPr id="140" name="楕円 139">
            <a:extLst>
              <a:ext uri="{FF2B5EF4-FFF2-40B4-BE49-F238E27FC236}">
                <a16:creationId xmlns:a16="http://schemas.microsoft.com/office/drawing/2014/main" id="{F6116D32-0679-3E82-2ED9-B08A9ADA4D76}"/>
              </a:ext>
            </a:extLst>
          </p:cNvPr>
          <p:cNvSpPr/>
          <p:nvPr/>
        </p:nvSpPr>
        <p:spPr>
          <a:xfrm>
            <a:off x="3872524" y="1711396"/>
            <a:ext cx="1440000" cy="540000"/>
          </a:xfrm>
          <a:prstGeom prst="ellipse">
            <a:avLst/>
          </a:prstGeom>
          <a:solidFill>
            <a:srgbClr val="B1F9F1"/>
          </a:solidFill>
          <a:ln w="12700" cap="flat" cmpd="sng" algn="ctr">
            <a:noFill/>
            <a:prstDash val="solid"/>
            <a:miter lim="800000"/>
          </a:ln>
          <a:effectLst/>
        </p:spPr>
        <p:txBody>
          <a:bodyPr rtlCol="0" anchor="ctr"/>
          <a:lstStyle/>
          <a:p>
            <a:pPr algn="ctr" defTabSz="457200">
              <a:defRPr/>
            </a:pPr>
            <a:r>
              <a:rPr kumimoji="0" lang="ja-JP" altLang="en-US" sz="1200" b="1" kern="0">
                <a:solidFill>
                  <a:srgbClr val="C9E7E7">
                    <a:lumMod val="25000"/>
                  </a:srgbClr>
                </a:solidFill>
                <a:latin typeface="メイリオ"/>
                <a:ea typeface="メイリオ"/>
              </a:rPr>
              <a:t>計画</a:t>
            </a:r>
            <a:endParaRPr kumimoji="0" lang="en-US" altLang="ja-JP" sz="1200" b="1" kern="0">
              <a:solidFill>
                <a:srgbClr val="C9E7E7">
                  <a:lumMod val="25000"/>
                </a:srgbClr>
              </a:solidFill>
              <a:latin typeface="メイリオ"/>
              <a:ea typeface="メイリオ"/>
            </a:endParaRPr>
          </a:p>
          <a:p>
            <a:pPr algn="ctr" defTabSz="457200">
              <a:defRPr/>
            </a:pPr>
            <a:r>
              <a:rPr kumimoji="0" lang="ja-JP" altLang="en-US" sz="1200" b="1" kern="0">
                <a:solidFill>
                  <a:srgbClr val="C9E7E7">
                    <a:lumMod val="25000"/>
                  </a:srgbClr>
                </a:solidFill>
                <a:latin typeface="メイリオ"/>
                <a:ea typeface="メイリオ"/>
              </a:rPr>
              <a:t>（</a:t>
            </a:r>
            <a:r>
              <a:rPr kumimoji="0" lang="en-US" altLang="ja-JP" sz="1200" b="1" kern="0">
                <a:solidFill>
                  <a:srgbClr val="C9E7E7">
                    <a:lumMod val="25000"/>
                  </a:srgbClr>
                </a:solidFill>
                <a:latin typeface="メイリオ"/>
                <a:ea typeface="メイリオ"/>
              </a:rPr>
              <a:t>Plan</a:t>
            </a:r>
            <a:r>
              <a:rPr kumimoji="0" lang="ja-JP" altLang="en-US" sz="1200" b="1" kern="0">
                <a:solidFill>
                  <a:srgbClr val="C9E7E7">
                    <a:lumMod val="25000"/>
                  </a:srgbClr>
                </a:solidFill>
                <a:latin typeface="メイリオ"/>
                <a:ea typeface="メイリオ"/>
              </a:rPr>
              <a:t>）</a:t>
            </a:r>
          </a:p>
        </p:txBody>
      </p:sp>
      <p:sp>
        <p:nvSpPr>
          <p:cNvPr id="141" name="四角形: 角を丸くする 140">
            <a:extLst>
              <a:ext uri="{FF2B5EF4-FFF2-40B4-BE49-F238E27FC236}">
                <a16:creationId xmlns:a16="http://schemas.microsoft.com/office/drawing/2014/main" id="{7BA50AA5-D6D9-7179-EFB1-5855079AC46C}"/>
              </a:ext>
            </a:extLst>
          </p:cNvPr>
          <p:cNvSpPr/>
          <p:nvPr/>
        </p:nvSpPr>
        <p:spPr>
          <a:xfrm>
            <a:off x="7505531" y="2984650"/>
            <a:ext cx="1731600" cy="583200"/>
          </a:xfrm>
          <a:prstGeom prst="roundRect">
            <a:avLst/>
          </a:prstGeom>
          <a:solidFill>
            <a:srgbClr val="FFFFFF"/>
          </a:solidFill>
          <a:ln w="19050" cap="flat" cmpd="sng" algn="ctr">
            <a:solidFill>
              <a:srgbClr val="11AAEF"/>
            </a:solidFill>
            <a:prstDash val="solid"/>
            <a:miter lim="800000"/>
          </a:ln>
          <a:effectLst/>
        </p:spPr>
        <p:txBody>
          <a:bodyPr rtlCol="0" anchor="ctr"/>
          <a:lstStyle/>
          <a:p>
            <a:pPr algn="ctr" defTabSz="457200">
              <a:defRPr/>
            </a:pPr>
            <a:endParaRPr kumimoji="0" lang="ja-JP" altLang="en-US" sz="1200" kern="0">
              <a:solidFill>
                <a:sysClr val="windowText" lastClr="000000"/>
              </a:solidFill>
              <a:latin typeface="Segoe UI"/>
              <a:ea typeface="メイリオ"/>
            </a:endParaRPr>
          </a:p>
        </p:txBody>
      </p:sp>
      <p:sp>
        <p:nvSpPr>
          <p:cNvPr id="142" name="楕円 141">
            <a:extLst>
              <a:ext uri="{FF2B5EF4-FFF2-40B4-BE49-F238E27FC236}">
                <a16:creationId xmlns:a16="http://schemas.microsoft.com/office/drawing/2014/main" id="{C9153B47-3C0B-F338-06E5-B9E624CC12BC}"/>
              </a:ext>
            </a:extLst>
          </p:cNvPr>
          <p:cNvSpPr/>
          <p:nvPr/>
        </p:nvSpPr>
        <p:spPr>
          <a:xfrm>
            <a:off x="6434965" y="2598631"/>
            <a:ext cx="1440000" cy="540000"/>
          </a:xfrm>
          <a:prstGeom prst="ellipse">
            <a:avLst/>
          </a:prstGeom>
          <a:solidFill>
            <a:srgbClr val="B7E5FA"/>
          </a:solidFill>
          <a:ln w="12700" cap="flat" cmpd="sng" algn="ctr">
            <a:noFill/>
            <a:prstDash val="solid"/>
            <a:miter lim="800000"/>
          </a:ln>
          <a:effectLst/>
        </p:spPr>
        <p:txBody>
          <a:bodyPr rtlCol="0" anchor="ctr"/>
          <a:lstStyle/>
          <a:p>
            <a:pPr algn="ctr" defTabSz="457200">
              <a:defRPr/>
            </a:pPr>
            <a:r>
              <a:rPr kumimoji="0" lang="ja-JP" altLang="en-US" sz="1200" b="1" kern="0">
                <a:solidFill>
                  <a:srgbClr val="005CAF">
                    <a:lumMod val="75000"/>
                  </a:srgbClr>
                </a:solidFill>
                <a:latin typeface="メイリオ"/>
                <a:ea typeface="メイリオ"/>
              </a:rPr>
              <a:t>評価</a:t>
            </a:r>
            <a:endParaRPr kumimoji="0" lang="en-US" altLang="ja-JP" sz="1200" b="1" kern="0">
              <a:solidFill>
                <a:srgbClr val="005CAF">
                  <a:lumMod val="75000"/>
                </a:srgbClr>
              </a:solidFill>
              <a:latin typeface="メイリオ"/>
              <a:ea typeface="メイリオ"/>
            </a:endParaRPr>
          </a:p>
          <a:p>
            <a:pPr algn="ctr" defTabSz="457200">
              <a:defRPr/>
            </a:pPr>
            <a:r>
              <a:rPr kumimoji="0" lang="ja-JP" altLang="en-US" sz="1200" b="1" kern="0">
                <a:solidFill>
                  <a:srgbClr val="005CAF">
                    <a:lumMod val="75000"/>
                  </a:srgbClr>
                </a:solidFill>
                <a:latin typeface="メイリオ"/>
                <a:ea typeface="メイリオ"/>
              </a:rPr>
              <a:t>（</a:t>
            </a:r>
            <a:r>
              <a:rPr kumimoji="0" lang="en-US" altLang="ja-JP" sz="1200" b="1" kern="0">
                <a:solidFill>
                  <a:srgbClr val="005CAF">
                    <a:lumMod val="75000"/>
                  </a:srgbClr>
                </a:solidFill>
                <a:latin typeface="メイリオ"/>
                <a:ea typeface="メイリオ"/>
              </a:rPr>
              <a:t>Check</a:t>
            </a:r>
            <a:r>
              <a:rPr kumimoji="0" lang="ja-JP" altLang="en-US" sz="1200" b="1" kern="0">
                <a:solidFill>
                  <a:srgbClr val="005CAF">
                    <a:lumMod val="75000"/>
                  </a:srgbClr>
                </a:solidFill>
                <a:latin typeface="メイリオ"/>
                <a:ea typeface="メイリオ"/>
              </a:rPr>
              <a:t>）</a:t>
            </a:r>
          </a:p>
        </p:txBody>
      </p:sp>
      <p:sp>
        <p:nvSpPr>
          <p:cNvPr id="143" name="楕円 142">
            <a:extLst>
              <a:ext uri="{FF2B5EF4-FFF2-40B4-BE49-F238E27FC236}">
                <a16:creationId xmlns:a16="http://schemas.microsoft.com/office/drawing/2014/main" id="{7E222F1B-C5A9-5762-3391-7A6D8B288395}"/>
              </a:ext>
            </a:extLst>
          </p:cNvPr>
          <p:cNvSpPr/>
          <p:nvPr/>
        </p:nvSpPr>
        <p:spPr>
          <a:xfrm>
            <a:off x="6495800" y="1631089"/>
            <a:ext cx="1440000" cy="540000"/>
          </a:xfrm>
          <a:prstGeom prst="ellipse">
            <a:avLst/>
          </a:prstGeom>
          <a:solidFill>
            <a:srgbClr val="FFFF99"/>
          </a:solidFill>
          <a:ln w="12700" cap="flat" cmpd="sng" algn="ctr">
            <a:noFill/>
            <a:prstDash val="solid"/>
            <a:miter lim="800000"/>
          </a:ln>
          <a:effectLst/>
        </p:spPr>
        <p:txBody>
          <a:bodyPr rtlCol="0" anchor="ctr"/>
          <a:lstStyle/>
          <a:p>
            <a:pPr algn="ctr" defTabSz="457200">
              <a:defRPr/>
            </a:pPr>
            <a:r>
              <a:rPr kumimoji="0" lang="ja-JP" altLang="en-US" sz="1200" b="1" kern="0">
                <a:solidFill>
                  <a:srgbClr val="FDF3B9">
                    <a:lumMod val="25000"/>
                  </a:srgbClr>
                </a:solidFill>
                <a:latin typeface="メイリオ"/>
                <a:ea typeface="メイリオ"/>
              </a:rPr>
              <a:t>実行（</a:t>
            </a:r>
            <a:r>
              <a:rPr kumimoji="0" lang="en-US" altLang="ja-JP" sz="1200" b="1" kern="0">
                <a:solidFill>
                  <a:srgbClr val="FDF3B9">
                    <a:lumMod val="25000"/>
                  </a:srgbClr>
                </a:solidFill>
                <a:latin typeface="メイリオ"/>
                <a:ea typeface="メイリオ"/>
              </a:rPr>
              <a:t>Do</a:t>
            </a:r>
            <a:r>
              <a:rPr kumimoji="0" lang="ja-JP" altLang="en-US" sz="1200" b="1" kern="0">
                <a:solidFill>
                  <a:srgbClr val="FDF3B9">
                    <a:lumMod val="25000"/>
                  </a:srgbClr>
                </a:solidFill>
                <a:latin typeface="メイリオ"/>
                <a:ea typeface="メイリオ"/>
              </a:rPr>
              <a:t>）</a:t>
            </a:r>
          </a:p>
        </p:txBody>
      </p:sp>
      <p:sp>
        <p:nvSpPr>
          <p:cNvPr id="144" name="テキスト ボックス 143">
            <a:extLst>
              <a:ext uri="{FF2B5EF4-FFF2-40B4-BE49-F238E27FC236}">
                <a16:creationId xmlns:a16="http://schemas.microsoft.com/office/drawing/2014/main" id="{E147889D-6377-843D-0A10-A94107E24DA4}"/>
              </a:ext>
            </a:extLst>
          </p:cNvPr>
          <p:cNvSpPr txBox="1"/>
          <p:nvPr/>
        </p:nvSpPr>
        <p:spPr>
          <a:xfrm>
            <a:off x="7733831" y="1600405"/>
            <a:ext cx="1709600" cy="230832"/>
          </a:xfrm>
          <a:prstGeom prst="rect">
            <a:avLst/>
          </a:prstGeom>
          <a:noFill/>
        </p:spPr>
        <p:txBody>
          <a:bodyPr wrap="square" rtlCol="0">
            <a:spAutoFit/>
          </a:bodyPr>
          <a:lstStyle/>
          <a:p>
            <a:pPr defTabSz="457200">
              <a:buClr>
                <a:srgbClr val="103185"/>
              </a:buClr>
              <a:defRPr/>
            </a:pPr>
            <a:r>
              <a:rPr lang="ja-JP" altLang="en-US" sz="900">
                <a:solidFill>
                  <a:srgbClr val="000000"/>
                </a:solidFill>
                <a:latin typeface="Segoe UI"/>
                <a:ea typeface="メイリオ"/>
              </a:rPr>
              <a:t>計画等に基づいたケアの実施</a:t>
            </a:r>
          </a:p>
        </p:txBody>
      </p:sp>
      <p:sp>
        <p:nvSpPr>
          <p:cNvPr id="145" name="テキスト ボックス 144">
            <a:extLst>
              <a:ext uri="{FF2B5EF4-FFF2-40B4-BE49-F238E27FC236}">
                <a16:creationId xmlns:a16="http://schemas.microsoft.com/office/drawing/2014/main" id="{CAE533A8-7A3F-F646-6FE5-A037B7359ECE}"/>
              </a:ext>
            </a:extLst>
          </p:cNvPr>
          <p:cNvSpPr txBox="1"/>
          <p:nvPr/>
        </p:nvSpPr>
        <p:spPr>
          <a:xfrm>
            <a:off x="7559463" y="3021869"/>
            <a:ext cx="1682395" cy="507831"/>
          </a:xfrm>
          <a:prstGeom prst="rect">
            <a:avLst/>
          </a:prstGeom>
          <a:noFill/>
        </p:spPr>
        <p:txBody>
          <a:bodyPr wrap="square" rtlCol="0">
            <a:spAutoFit/>
          </a:bodyPr>
          <a:lstStyle/>
          <a:p>
            <a:pPr defTabSz="457200">
              <a:buClr>
                <a:srgbClr val="103185"/>
              </a:buClr>
              <a:defRPr/>
            </a:pPr>
            <a:r>
              <a:rPr kumimoji="0" lang="ja-JP" altLang="en-US" sz="900">
                <a:solidFill>
                  <a:srgbClr val="000000"/>
                </a:solidFill>
                <a:latin typeface="Segoe UI"/>
                <a:ea typeface="メイリオ"/>
              </a:rPr>
              <a:t>利用者および施設・事業所の現状や、取組によって生じた変化を確認</a:t>
            </a:r>
            <a:endParaRPr lang="ja-JP" altLang="en-US" sz="900">
              <a:solidFill>
                <a:srgbClr val="000000"/>
              </a:solidFill>
              <a:latin typeface="Segoe UI"/>
              <a:ea typeface="メイリオ"/>
            </a:endParaRPr>
          </a:p>
        </p:txBody>
      </p:sp>
      <p:sp>
        <p:nvSpPr>
          <p:cNvPr id="146" name="テキスト ボックス 145">
            <a:extLst>
              <a:ext uri="{FF2B5EF4-FFF2-40B4-BE49-F238E27FC236}">
                <a16:creationId xmlns:a16="http://schemas.microsoft.com/office/drawing/2014/main" id="{1E38C3CF-733F-5165-B023-17D75672B050}"/>
              </a:ext>
            </a:extLst>
          </p:cNvPr>
          <p:cNvSpPr txBox="1"/>
          <p:nvPr/>
        </p:nvSpPr>
        <p:spPr>
          <a:xfrm>
            <a:off x="2444477" y="1803763"/>
            <a:ext cx="1484049" cy="230832"/>
          </a:xfrm>
          <a:prstGeom prst="rect">
            <a:avLst/>
          </a:prstGeom>
          <a:noFill/>
        </p:spPr>
        <p:txBody>
          <a:bodyPr wrap="square" rtlCol="0">
            <a:spAutoFit/>
          </a:bodyPr>
          <a:lstStyle/>
          <a:p>
            <a:pPr defTabSz="457200">
              <a:buClr>
                <a:srgbClr val="103185"/>
              </a:buClr>
              <a:defRPr/>
            </a:pPr>
            <a:r>
              <a:rPr lang="ja-JP" altLang="en-US" sz="900">
                <a:solidFill>
                  <a:srgbClr val="000000"/>
                </a:solidFill>
                <a:latin typeface="Segoe UI"/>
                <a:ea typeface="メイリオ"/>
              </a:rPr>
              <a:t>目標の設定と計画の作成</a:t>
            </a:r>
          </a:p>
        </p:txBody>
      </p:sp>
      <p:grpSp>
        <p:nvGrpSpPr>
          <p:cNvPr id="9" name="グループ化 8">
            <a:extLst>
              <a:ext uri="{FF2B5EF4-FFF2-40B4-BE49-F238E27FC236}">
                <a16:creationId xmlns:a16="http://schemas.microsoft.com/office/drawing/2014/main" id="{B51E4B6F-3586-BEDD-9CE5-FB5191CB753C}"/>
              </a:ext>
            </a:extLst>
          </p:cNvPr>
          <p:cNvGrpSpPr/>
          <p:nvPr/>
        </p:nvGrpSpPr>
        <p:grpSpPr>
          <a:xfrm>
            <a:off x="8588956" y="3938579"/>
            <a:ext cx="2312993" cy="649388"/>
            <a:chOff x="17194651" y="5404451"/>
            <a:chExt cx="2255123" cy="797742"/>
          </a:xfrm>
        </p:grpSpPr>
        <p:sp>
          <p:nvSpPr>
            <p:cNvPr id="11" name="吹き出し: 左矢印 10">
              <a:extLst>
                <a:ext uri="{FF2B5EF4-FFF2-40B4-BE49-F238E27FC236}">
                  <a16:creationId xmlns:a16="http://schemas.microsoft.com/office/drawing/2014/main" id="{31D7DA1E-3F82-6F6E-632A-511B1FD800BA}"/>
                </a:ext>
              </a:extLst>
            </p:cNvPr>
            <p:cNvSpPr/>
            <p:nvPr/>
          </p:nvSpPr>
          <p:spPr>
            <a:xfrm>
              <a:off x="17194651" y="5404451"/>
              <a:ext cx="2255123" cy="797742"/>
            </a:xfrm>
            <a:prstGeom prst="leftArrowCallout">
              <a:avLst>
                <a:gd name="adj1" fmla="val 9963"/>
                <a:gd name="adj2" fmla="val 14975"/>
                <a:gd name="adj3" fmla="val 16080"/>
                <a:gd name="adj4" fmla="val 85862"/>
              </a:avLst>
            </a:prstGeom>
            <a:solidFill>
              <a:srgbClr val="FFFFFF">
                <a:lumMod val="95000"/>
              </a:srgbClr>
            </a:solidFill>
            <a:ln w="12700" cap="flat" cmpd="sng" algn="ctr">
              <a:solidFill>
                <a:srgbClr val="005CAF"/>
              </a:solidFill>
              <a:prstDash val="solid"/>
              <a:miter lim="800000"/>
            </a:ln>
            <a:effectLst/>
          </p:spPr>
          <p:txBody>
            <a:bodyPr lIns="36000" rIns="36000" rtlCol="0" anchor="ctr"/>
            <a:lstStyle/>
            <a:p>
              <a:pPr marL="171450" indent="-171450" defTabSz="457200">
                <a:buFont typeface="Wingdings" panose="05000000000000000000" pitchFamily="2" charset="2"/>
                <a:buChar char="n"/>
                <a:defRPr/>
              </a:pPr>
              <a:r>
                <a:rPr kumimoji="0" lang="ja-JP" altLang="en-US" sz="1000" kern="0">
                  <a:solidFill>
                    <a:srgbClr val="000000"/>
                  </a:solidFill>
                  <a:latin typeface="メイリオ" panose="020B0604030504040204" pitchFamily="50" charset="-128"/>
                  <a:ea typeface="メイリオ" panose="020B0604030504040204" pitchFamily="50" charset="-128"/>
                </a:rPr>
                <a:t> 収集された</a:t>
              </a:r>
              <a:r>
                <a:rPr kumimoji="0" lang="en-US" altLang="ja-JP" sz="1000" kern="0">
                  <a:solidFill>
                    <a:srgbClr val="000000"/>
                  </a:solidFill>
                  <a:latin typeface="メイリオ" panose="020B0604030504040204" pitchFamily="50" charset="-128"/>
                  <a:ea typeface="メイリオ" panose="020B0604030504040204" pitchFamily="50" charset="-128"/>
                </a:rPr>
                <a:t>LIFE</a:t>
              </a:r>
              <a:r>
                <a:rPr kumimoji="0" lang="ja-JP" altLang="en-US" sz="1000" kern="0">
                  <a:solidFill>
                    <a:srgbClr val="000000"/>
                  </a:solidFill>
                  <a:latin typeface="メイリオ" panose="020B0604030504040204" pitchFamily="50" charset="-128"/>
                  <a:ea typeface="メイリオ" panose="020B0604030504040204" pitchFamily="50" charset="-128"/>
                </a:rPr>
                <a:t>データに基づく、事業所毎のアウトカム評価等を検討</a:t>
              </a:r>
              <a:endParaRPr kumimoji="0" lang="en-US" altLang="ja-JP" sz="1000" kern="0">
                <a:solidFill>
                  <a:srgbClr val="000000"/>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0ACAB04D-5421-BD53-C259-7CC753537D18}"/>
                </a:ext>
              </a:extLst>
            </p:cNvPr>
            <p:cNvSpPr txBox="1"/>
            <p:nvPr/>
          </p:nvSpPr>
          <p:spPr>
            <a:xfrm>
              <a:off x="17609316" y="5429532"/>
              <a:ext cx="1840457" cy="283566"/>
            </a:xfrm>
            <a:prstGeom prst="rect">
              <a:avLst/>
            </a:prstGeom>
            <a:noFill/>
            <a:ln>
              <a:noFill/>
            </a:ln>
          </p:spPr>
          <p:txBody>
            <a:bodyPr wrap="square" lIns="36000" rIns="36000" rtlCol="0">
              <a:spAutoFit/>
            </a:bodyPr>
            <a:lstStyle/>
            <a:p>
              <a:pPr defTabSz="457200">
                <a:buClr>
                  <a:srgbClr val="103185"/>
                </a:buClr>
                <a:defRPr/>
              </a:pPr>
              <a:endParaRPr kumimoji="0" lang="en-US" altLang="ja-JP" sz="900" kern="0">
                <a:solidFill>
                  <a:srgbClr val="000000"/>
                </a:solidFill>
                <a:latin typeface="メイリオ" panose="020B0604030504040204" pitchFamily="50" charset="-128"/>
                <a:ea typeface="メイリオ" panose="020B0604030504040204" pitchFamily="50" charset="-128"/>
              </a:endParaRPr>
            </a:p>
          </p:txBody>
        </p:sp>
      </p:grpSp>
      <p:cxnSp>
        <p:nvCxnSpPr>
          <p:cNvPr id="14" name="直線矢印コネクタ 13">
            <a:extLst>
              <a:ext uri="{FF2B5EF4-FFF2-40B4-BE49-F238E27FC236}">
                <a16:creationId xmlns:a16="http://schemas.microsoft.com/office/drawing/2014/main" id="{8930C78A-630E-D31B-D24C-8A8BC5CF1578}"/>
              </a:ext>
            </a:extLst>
          </p:cNvPr>
          <p:cNvCxnSpPr>
            <a:cxnSpLocks/>
          </p:cNvCxnSpPr>
          <p:nvPr/>
        </p:nvCxnSpPr>
        <p:spPr>
          <a:xfrm flipV="1">
            <a:off x="8588955" y="3870494"/>
            <a:ext cx="0" cy="1683901"/>
          </a:xfrm>
          <a:prstGeom prst="straightConnector1">
            <a:avLst/>
          </a:prstGeom>
          <a:noFill/>
          <a:ln w="44450" cap="flat" cmpd="sng" algn="ctr">
            <a:solidFill>
              <a:srgbClr val="005CAF"/>
            </a:solidFill>
            <a:prstDash val="sysDot"/>
            <a:miter lim="800000"/>
            <a:tailEnd type="triangle"/>
          </a:ln>
          <a:effectLst/>
        </p:spPr>
      </p:cxnSp>
      <p:sp>
        <p:nvSpPr>
          <p:cNvPr id="3" name="テキスト ボックス 2">
            <a:extLst>
              <a:ext uri="{FF2B5EF4-FFF2-40B4-BE49-F238E27FC236}">
                <a16:creationId xmlns:a16="http://schemas.microsoft.com/office/drawing/2014/main" id="{30001014-AA95-839E-5241-F31892AE8A77}"/>
              </a:ext>
            </a:extLst>
          </p:cNvPr>
          <p:cNvSpPr txBox="1"/>
          <p:nvPr/>
        </p:nvSpPr>
        <p:spPr>
          <a:xfrm>
            <a:off x="8962239" y="105197"/>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0525395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A7555B-F45C-371F-60F3-74E84187B4E7}"/>
              </a:ext>
            </a:extLst>
          </p:cNvPr>
          <p:cNvSpPr>
            <a:spLocks noGrp="1"/>
          </p:cNvSpPr>
          <p:nvPr>
            <p:ph type="sldNum" sz="quarter" idx="12"/>
          </p:nvPr>
        </p:nvSpPr>
        <p:spPr/>
        <p:txBody>
          <a:bodyPr/>
          <a:lstStyle/>
          <a:p>
            <a:fld id="{CEDB922F-16BB-40A6-B622-E023FDFE57B0}" type="slidenum">
              <a:rPr kumimoji="1" lang="ja-JP" altLang="en-US" smtClean="0"/>
              <a:t>130</a:t>
            </a:fld>
            <a:endParaRPr kumimoji="1" lang="ja-JP" altLang="en-US"/>
          </a:p>
        </p:txBody>
      </p:sp>
      <p:pic>
        <p:nvPicPr>
          <p:cNvPr id="4" name="図 3">
            <a:extLst>
              <a:ext uri="{FF2B5EF4-FFF2-40B4-BE49-F238E27FC236}">
                <a16:creationId xmlns:a16="http://schemas.microsoft.com/office/drawing/2014/main" id="{938932CD-91B9-0FE6-29F2-52AA36EA9489}"/>
              </a:ext>
            </a:extLst>
          </p:cNvPr>
          <p:cNvPicPr>
            <a:picLocks noChangeAspect="1"/>
          </p:cNvPicPr>
          <p:nvPr/>
        </p:nvPicPr>
        <p:blipFill>
          <a:blip r:embed="rId2"/>
          <a:stretch>
            <a:fillRect/>
          </a:stretch>
        </p:blipFill>
        <p:spPr>
          <a:xfrm>
            <a:off x="1987827" y="276970"/>
            <a:ext cx="7923512" cy="6079380"/>
          </a:xfrm>
          <a:prstGeom prst="rect">
            <a:avLst/>
          </a:prstGeom>
        </p:spPr>
      </p:pic>
    </p:spTree>
    <p:extLst>
      <p:ext uri="{BB962C8B-B14F-4D97-AF65-F5344CB8AC3E}">
        <p14:creationId xmlns:p14="http://schemas.microsoft.com/office/powerpoint/2010/main" val="33304002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8B9B199-E093-4F18-0CD6-0171777F18CB}"/>
              </a:ext>
            </a:extLst>
          </p:cNvPr>
          <p:cNvSpPr>
            <a:spLocks noGrp="1"/>
          </p:cNvSpPr>
          <p:nvPr>
            <p:ph type="sldNum" sz="quarter" idx="12"/>
          </p:nvPr>
        </p:nvSpPr>
        <p:spPr/>
        <p:txBody>
          <a:bodyPr/>
          <a:lstStyle/>
          <a:p>
            <a:fld id="{CEDB922F-16BB-40A6-B622-E023FDFE57B0}" type="slidenum">
              <a:rPr lang="ja-JP" altLang="en-US" smtClean="0"/>
              <a:pPr/>
              <a:t>131</a:t>
            </a:fld>
            <a:endParaRPr lang="ja-JP" altLang="en-US"/>
          </a:p>
        </p:txBody>
      </p:sp>
      <p:pic>
        <p:nvPicPr>
          <p:cNvPr id="9" name="図 8">
            <a:extLst>
              <a:ext uri="{FF2B5EF4-FFF2-40B4-BE49-F238E27FC236}">
                <a16:creationId xmlns:a16="http://schemas.microsoft.com/office/drawing/2014/main" id="{FCA52301-EFB2-5BC7-08E8-879DDA1E889A}"/>
              </a:ext>
            </a:extLst>
          </p:cNvPr>
          <p:cNvPicPr>
            <a:picLocks noChangeAspect="1"/>
          </p:cNvPicPr>
          <p:nvPr/>
        </p:nvPicPr>
        <p:blipFill>
          <a:blip r:embed="rId2"/>
          <a:stretch>
            <a:fillRect/>
          </a:stretch>
        </p:blipFill>
        <p:spPr>
          <a:xfrm>
            <a:off x="1431236" y="184919"/>
            <a:ext cx="9399116" cy="6536555"/>
          </a:xfrm>
          <a:prstGeom prst="rect">
            <a:avLst/>
          </a:prstGeom>
        </p:spPr>
      </p:pic>
    </p:spTree>
    <p:extLst>
      <p:ext uri="{BB962C8B-B14F-4D97-AF65-F5344CB8AC3E}">
        <p14:creationId xmlns:p14="http://schemas.microsoft.com/office/powerpoint/2010/main" val="39994909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C6FDFA1-3C85-25AF-6178-BC2049B693B2}"/>
              </a:ext>
            </a:extLst>
          </p:cNvPr>
          <p:cNvSpPr>
            <a:spLocks noGrp="1"/>
          </p:cNvSpPr>
          <p:nvPr>
            <p:ph type="sldNum" sz="quarter" idx="12"/>
          </p:nvPr>
        </p:nvSpPr>
        <p:spPr/>
        <p:txBody>
          <a:bodyPr/>
          <a:lstStyle/>
          <a:p>
            <a:fld id="{CEDB922F-16BB-40A6-B622-E023FDFE57B0}" type="slidenum">
              <a:rPr kumimoji="1" lang="ja-JP" altLang="en-US" smtClean="0"/>
              <a:t>132</a:t>
            </a:fld>
            <a:endParaRPr kumimoji="1" lang="ja-JP" altLang="en-US"/>
          </a:p>
        </p:txBody>
      </p:sp>
      <p:pic>
        <p:nvPicPr>
          <p:cNvPr id="4" name="図 3">
            <a:extLst>
              <a:ext uri="{FF2B5EF4-FFF2-40B4-BE49-F238E27FC236}">
                <a16:creationId xmlns:a16="http://schemas.microsoft.com/office/drawing/2014/main" id="{46B099ED-D41F-1893-FDED-CCBA5E7CA5C2}"/>
              </a:ext>
            </a:extLst>
          </p:cNvPr>
          <p:cNvPicPr>
            <a:picLocks noChangeAspect="1"/>
          </p:cNvPicPr>
          <p:nvPr/>
        </p:nvPicPr>
        <p:blipFill>
          <a:blip r:embed="rId2"/>
          <a:stretch>
            <a:fillRect/>
          </a:stretch>
        </p:blipFill>
        <p:spPr>
          <a:xfrm>
            <a:off x="1298713" y="68094"/>
            <a:ext cx="9496898" cy="6653381"/>
          </a:xfrm>
          <a:prstGeom prst="rect">
            <a:avLst/>
          </a:prstGeom>
        </p:spPr>
      </p:pic>
    </p:spTree>
    <p:extLst>
      <p:ext uri="{BB962C8B-B14F-4D97-AF65-F5344CB8AC3E}">
        <p14:creationId xmlns:p14="http://schemas.microsoft.com/office/powerpoint/2010/main" val="1675188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6865D25-EFCB-4F27-501E-0BC80DAB5FFA}"/>
              </a:ext>
            </a:extLst>
          </p:cNvPr>
          <p:cNvSpPr>
            <a:spLocks noGrp="1"/>
          </p:cNvSpPr>
          <p:nvPr>
            <p:ph type="sldNum" sz="quarter" idx="12"/>
          </p:nvPr>
        </p:nvSpPr>
        <p:spPr/>
        <p:txBody>
          <a:bodyPr/>
          <a:lstStyle/>
          <a:p>
            <a:fld id="{CEDB922F-16BB-40A6-B622-E023FDFE57B0}" type="slidenum">
              <a:rPr kumimoji="1" lang="ja-JP" altLang="en-US" smtClean="0"/>
              <a:t>133</a:t>
            </a:fld>
            <a:endParaRPr kumimoji="1" lang="ja-JP" altLang="en-US"/>
          </a:p>
        </p:txBody>
      </p:sp>
      <p:pic>
        <p:nvPicPr>
          <p:cNvPr id="4" name="図 3">
            <a:extLst>
              <a:ext uri="{FF2B5EF4-FFF2-40B4-BE49-F238E27FC236}">
                <a16:creationId xmlns:a16="http://schemas.microsoft.com/office/drawing/2014/main" id="{16BD7F3A-1564-120C-5264-1CDA37495F8F}"/>
              </a:ext>
            </a:extLst>
          </p:cNvPr>
          <p:cNvPicPr>
            <a:picLocks noChangeAspect="1"/>
          </p:cNvPicPr>
          <p:nvPr/>
        </p:nvPicPr>
        <p:blipFill>
          <a:blip r:embed="rId2"/>
          <a:stretch>
            <a:fillRect/>
          </a:stretch>
        </p:blipFill>
        <p:spPr>
          <a:xfrm>
            <a:off x="1311965" y="109822"/>
            <a:ext cx="9594574" cy="6656745"/>
          </a:xfrm>
          <a:prstGeom prst="rect">
            <a:avLst/>
          </a:prstGeom>
        </p:spPr>
      </p:pic>
    </p:spTree>
    <p:extLst>
      <p:ext uri="{BB962C8B-B14F-4D97-AF65-F5344CB8AC3E}">
        <p14:creationId xmlns:p14="http://schemas.microsoft.com/office/powerpoint/2010/main" val="3173195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6330CF-BB02-C911-D0B3-1C6BB5C5F229}"/>
              </a:ext>
            </a:extLst>
          </p:cNvPr>
          <p:cNvSpPr>
            <a:spLocks noGrp="1"/>
          </p:cNvSpPr>
          <p:nvPr>
            <p:ph type="title"/>
          </p:nvPr>
        </p:nvSpPr>
        <p:spPr/>
        <p:txBody>
          <a:bodyPr/>
          <a:lstStyle/>
          <a:p>
            <a:r>
              <a:rPr kumimoji="1" lang="ja-JP" altLang="en-US" dirty="0"/>
              <a:t>㉑自立支援促進加算の見直し</a:t>
            </a:r>
          </a:p>
        </p:txBody>
      </p:sp>
      <p:sp>
        <p:nvSpPr>
          <p:cNvPr id="3" name="コンテンツ プレースホルダー 2">
            <a:extLst>
              <a:ext uri="{FF2B5EF4-FFF2-40B4-BE49-F238E27FC236}">
                <a16:creationId xmlns:a16="http://schemas.microsoft.com/office/drawing/2014/main" id="{BFA18819-631E-C7C5-A602-31C5A91EC1F1}"/>
              </a:ext>
            </a:extLst>
          </p:cNvPr>
          <p:cNvSpPr>
            <a:spLocks noGrp="1"/>
          </p:cNvSpPr>
          <p:nvPr>
            <p:ph idx="1"/>
          </p:nvPr>
        </p:nvSpPr>
        <p:spPr/>
        <p:txBody>
          <a:bodyPr>
            <a:normAutofit fontScale="92500" lnSpcReduction="10000"/>
          </a:bodyPr>
          <a:lstStyle/>
          <a:p>
            <a:r>
              <a:rPr lang="ja-JP" altLang="en-US" dirty="0"/>
              <a:t>自立支援促進加算について、質の高い情報の収集・分析を可能とし、入力負担を 軽減し科学的介護を推進する観点から、以下の見直しを行う。 </a:t>
            </a:r>
            <a:endParaRPr lang="en-US" altLang="ja-JP" dirty="0"/>
          </a:p>
          <a:p>
            <a:r>
              <a:rPr lang="ja-JP" altLang="en-US" dirty="0"/>
              <a:t>ア 加算の様式について入力項目の定義の明確化や他の加算と共通している項目の見直し等を実施。 </a:t>
            </a:r>
            <a:endParaRPr lang="en-US" altLang="ja-JP" dirty="0"/>
          </a:p>
          <a:p>
            <a:r>
              <a:rPr lang="ja-JP" altLang="en-US" dirty="0"/>
              <a:t>イ </a:t>
            </a:r>
            <a:r>
              <a:rPr lang="en-US" altLang="ja-JP" dirty="0"/>
              <a:t>LIFE </a:t>
            </a:r>
            <a:r>
              <a:rPr lang="ja-JP" altLang="en-US" dirty="0"/>
              <a:t>への初回のデータ提出時期について、他の </a:t>
            </a:r>
            <a:r>
              <a:rPr lang="en-US" altLang="ja-JP" dirty="0"/>
              <a:t>LIFE </a:t>
            </a:r>
            <a:r>
              <a:rPr lang="ja-JP" altLang="en-US" dirty="0"/>
              <a:t>関連加算と揃えること を可能とする。 </a:t>
            </a:r>
            <a:endParaRPr lang="en-US" altLang="ja-JP" dirty="0"/>
          </a:p>
          <a:p>
            <a:r>
              <a:rPr lang="ja-JP" altLang="en-US" dirty="0"/>
              <a:t>ウ 医師の医学的評価を少なくとも「６月に１回」から「３月に１回」に見直 す。 </a:t>
            </a:r>
            <a:endParaRPr lang="en-US" altLang="ja-JP" dirty="0"/>
          </a:p>
          <a:p>
            <a:r>
              <a:rPr lang="ja-JP" altLang="en-US" dirty="0"/>
              <a:t>エ 本加算に沿った取組に対する評価を持続的に行うため、事務負担の軽減を行いつつ</a:t>
            </a:r>
            <a:r>
              <a:rPr lang="ja-JP" altLang="en-US" dirty="0">
                <a:solidFill>
                  <a:srgbClr val="FF0000"/>
                </a:solidFill>
              </a:rPr>
              <a:t>評価の適正化</a:t>
            </a:r>
            <a:r>
              <a:rPr lang="ja-JP" altLang="en-US" dirty="0"/>
              <a:t>を行う。</a:t>
            </a:r>
            <a:endParaRPr kumimoji="1" lang="ja-JP" altLang="en-US" dirty="0"/>
          </a:p>
        </p:txBody>
      </p:sp>
      <p:sp>
        <p:nvSpPr>
          <p:cNvPr id="4" name="スライド番号プレースホルダー 3">
            <a:extLst>
              <a:ext uri="{FF2B5EF4-FFF2-40B4-BE49-F238E27FC236}">
                <a16:creationId xmlns:a16="http://schemas.microsoft.com/office/drawing/2014/main" id="{A25C0315-0570-FD99-2C7E-9DAE29E22540}"/>
              </a:ext>
            </a:extLst>
          </p:cNvPr>
          <p:cNvSpPr>
            <a:spLocks noGrp="1"/>
          </p:cNvSpPr>
          <p:nvPr>
            <p:ph type="sldNum" sz="quarter" idx="12"/>
          </p:nvPr>
        </p:nvSpPr>
        <p:spPr/>
        <p:txBody>
          <a:bodyPr/>
          <a:lstStyle/>
          <a:p>
            <a:fld id="{CEDB922F-16BB-40A6-B622-E023FDFE57B0}" type="slidenum">
              <a:rPr kumimoji="1" lang="ja-JP" altLang="en-US" smtClean="0"/>
              <a:t>134</a:t>
            </a:fld>
            <a:endParaRPr kumimoji="1" lang="ja-JP" altLang="en-US"/>
          </a:p>
        </p:txBody>
      </p:sp>
      <p:sp>
        <p:nvSpPr>
          <p:cNvPr id="5" name="テキスト ボックス 4">
            <a:extLst>
              <a:ext uri="{FF2B5EF4-FFF2-40B4-BE49-F238E27FC236}">
                <a16:creationId xmlns:a16="http://schemas.microsoft.com/office/drawing/2014/main" id="{1BCA109B-07E2-A9C9-365B-F141C033B611}"/>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2081438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CB2CDE7-0EA9-9F89-9732-F56788ED86D3}"/>
              </a:ext>
            </a:extLst>
          </p:cNvPr>
          <p:cNvSpPr>
            <a:spLocks noGrp="1"/>
          </p:cNvSpPr>
          <p:nvPr>
            <p:ph type="sldNum" sz="quarter" idx="12"/>
          </p:nvPr>
        </p:nvSpPr>
        <p:spPr/>
        <p:txBody>
          <a:bodyPr/>
          <a:lstStyle/>
          <a:p>
            <a:fld id="{CEDB922F-16BB-40A6-B622-E023FDFE57B0}" type="slidenum">
              <a:rPr kumimoji="1" lang="ja-JP" altLang="en-US" smtClean="0"/>
              <a:t>135</a:t>
            </a:fld>
            <a:endParaRPr kumimoji="1" lang="ja-JP" altLang="en-US"/>
          </a:p>
        </p:txBody>
      </p:sp>
      <p:pic>
        <p:nvPicPr>
          <p:cNvPr id="6" name="図 5">
            <a:extLst>
              <a:ext uri="{FF2B5EF4-FFF2-40B4-BE49-F238E27FC236}">
                <a16:creationId xmlns:a16="http://schemas.microsoft.com/office/drawing/2014/main" id="{AE4E26FD-6605-44BF-F4FC-7CFB9A7EB258}"/>
              </a:ext>
            </a:extLst>
          </p:cNvPr>
          <p:cNvPicPr>
            <a:picLocks noChangeAspect="1"/>
          </p:cNvPicPr>
          <p:nvPr/>
        </p:nvPicPr>
        <p:blipFill>
          <a:blip r:embed="rId2"/>
          <a:stretch>
            <a:fillRect/>
          </a:stretch>
        </p:blipFill>
        <p:spPr>
          <a:xfrm>
            <a:off x="283813" y="1298713"/>
            <a:ext cx="11823235" cy="4333461"/>
          </a:xfrm>
          <a:prstGeom prst="rect">
            <a:avLst/>
          </a:prstGeom>
        </p:spPr>
      </p:pic>
      <p:sp>
        <p:nvSpPr>
          <p:cNvPr id="7" name="テキスト ボックス 6">
            <a:extLst>
              <a:ext uri="{FF2B5EF4-FFF2-40B4-BE49-F238E27FC236}">
                <a16:creationId xmlns:a16="http://schemas.microsoft.com/office/drawing/2014/main" id="{96B0D4D5-640B-B262-A8E9-D5B623939E7D}"/>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2821656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868954-1F81-89FF-87D1-8615072B96A8}"/>
              </a:ext>
            </a:extLst>
          </p:cNvPr>
          <p:cNvSpPr>
            <a:spLocks noGrp="1"/>
          </p:cNvSpPr>
          <p:nvPr>
            <p:ph type="title"/>
          </p:nvPr>
        </p:nvSpPr>
        <p:spPr/>
        <p:txBody>
          <a:bodyPr/>
          <a:lstStyle/>
          <a:p>
            <a:r>
              <a:rPr kumimoji="1" lang="ja-JP" altLang="en-US" dirty="0"/>
              <a:t>㉒</a:t>
            </a:r>
            <a:r>
              <a:rPr kumimoji="1" lang="en-US" altLang="ja-JP" dirty="0"/>
              <a:t>ADL</a:t>
            </a:r>
            <a:r>
              <a:rPr kumimoji="1" lang="ja-JP" altLang="en-US" dirty="0"/>
              <a:t>維持等加算の見直し</a:t>
            </a:r>
          </a:p>
        </p:txBody>
      </p:sp>
      <p:sp>
        <p:nvSpPr>
          <p:cNvPr id="3" name="コンテンツ プレースホルダー 2">
            <a:extLst>
              <a:ext uri="{FF2B5EF4-FFF2-40B4-BE49-F238E27FC236}">
                <a16:creationId xmlns:a16="http://schemas.microsoft.com/office/drawing/2014/main" id="{6B10F34D-79D8-1F9F-3635-59A8845CE2FD}"/>
              </a:ext>
            </a:extLst>
          </p:cNvPr>
          <p:cNvSpPr>
            <a:spLocks noGrp="1"/>
          </p:cNvSpPr>
          <p:nvPr>
            <p:ph idx="1"/>
          </p:nvPr>
        </p:nvSpPr>
        <p:spPr/>
        <p:txBody>
          <a:bodyPr/>
          <a:lstStyle/>
          <a:p>
            <a:r>
              <a:rPr lang="en-US" altLang="ja-JP" dirty="0"/>
              <a:t>ADL </a:t>
            </a:r>
            <a:r>
              <a:rPr lang="ja-JP" altLang="en-US" dirty="0"/>
              <a:t>維持等加算について、自立支援・重度化防止に向けた取組をより一層推進す る観点から、</a:t>
            </a:r>
            <a:r>
              <a:rPr lang="en-US" altLang="ja-JP" dirty="0"/>
              <a:t>ADL </a:t>
            </a:r>
            <a:r>
              <a:rPr lang="ja-JP" altLang="en-US" dirty="0"/>
              <a:t>維持等加算（</a:t>
            </a:r>
            <a:r>
              <a:rPr lang="en-US" altLang="ja-JP" dirty="0"/>
              <a:t>Ⅱ</a:t>
            </a:r>
            <a:r>
              <a:rPr lang="ja-JP" altLang="en-US" dirty="0"/>
              <a:t>）における </a:t>
            </a:r>
            <a:r>
              <a:rPr lang="en-US" altLang="ja-JP" dirty="0"/>
              <a:t>ADL </a:t>
            </a:r>
            <a:r>
              <a:rPr lang="ja-JP" altLang="en-US" dirty="0"/>
              <a:t>利得の要件について、「二以上」 を「三以上」と見直す。また、</a:t>
            </a:r>
            <a:r>
              <a:rPr lang="en-US" altLang="ja-JP" dirty="0"/>
              <a:t>ADL </a:t>
            </a:r>
            <a:r>
              <a:rPr lang="ja-JP" altLang="en-US" dirty="0"/>
              <a:t>利得の計算方法の簡素化を行う。</a:t>
            </a:r>
            <a:endParaRPr kumimoji="1" lang="ja-JP" altLang="en-US" dirty="0"/>
          </a:p>
        </p:txBody>
      </p:sp>
      <p:sp>
        <p:nvSpPr>
          <p:cNvPr id="4" name="スライド番号プレースホルダー 3">
            <a:extLst>
              <a:ext uri="{FF2B5EF4-FFF2-40B4-BE49-F238E27FC236}">
                <a16:creationId xmlns:a16="http://schemas.microsoft.com/office/drawing/2014/main" id="{606A83C7-BA8F-1089-B800-48CC9E6B9078}"/>
              </a:ext>
            </a:extLst>
          </p:cNvPr>
          <p:cNvSpPr>
            <a:spLocks noGrp="1"/>
          </p:cNvSpPr>
          <p:nvPr>
            <p:ph type="sldNum" sz="quarter" idx="12"/>
          </p:nvPr>
        </p:nvSpPr>
        <p:spPr/>
        <p:txBody>
          <a:bodyPr/>
          <a:lstStyle/>
          <a:p>
            <a:fld id="{CEDB922F-16BB-40A6-B622-E023FDFE57B0}" type="slidenum">
              <a:rPr kumimoji="1" lang="ja-JP" altLang="en-US" smtClean="0"/>
              <a:t>136</a:t>
            </a:fld>
            <a:endParaRPr kumimoji="1" lang="ja-JP" altLang="en-US"/>
          </a:p>
        </p:txBody>
      </p:sp>
      <p:sp>
        <p:nvSpPr>
          <p:cNvPr id="5" name="テキスト ボックス 4">
            <a:extLst>
              <a:ext uri="{FF2B5EF4-FFF2-40B4-BE49-F238E27FC236}">
                <a16:creationId xmlns:a16="http://schemas.microsoft.com/office/drawing/2014/main" id="{0E698080-A9FD-6030-5F59-5184325BD5A6}"/>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2292113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CABEF9-E302-327F-3D6E-4FCBC67E1F61}"/>
              </a:ext>
            </a:extLst>
          </p:cNvPr>
          <p:cNvSpPr>
            <a:spLocks noGrp="1"/>
          </p:cNvSpPr>
          <p:nvPr>
            <p:ph type="title"/>
          </p:nvPr>
        </p:nvSpPr>
        <p:spPr/>
        <p:txBody>
          <a:bodyPr/>
          <a:lstStyle/>
          <a:p>
            <a:r>
              <a:rPr kumimoji="1" lang="ja-JP" altLang="en-US" dirty="0"/>
              <a:t>㉓排泄支援加算の見直し</a:t>
            </a:r>
          </a:p>
        </p:txBody>
      </p:sp>
      <p:sp>
        <p:nvSpPr>
          <p:cNvPr id="3" name="コンテンツ プレースホルダー 2">
            <a:extLst>
              <a:ext uri="{FF2B5EF4-FFF2-40B4-BE49-F238E27FC236}">
                <a16:creationId xmlns:a16="http://schemas.microsoft.com/office/drawing/2014/main" id="{91ED68A6-63B8-9E8F-8B1B-86209DAAD0DA}"/>
              </a:ext>
            </a:extLst>
          </p:cNvPr>
          <p:cNvSpPr>
            <a:spLocks noGrp="1"/>
          </p:cNvSpPr>
          <p:nvPr>
            <p:ph idx="1"/>
          </p:nvPr>
        </p:nvSpPr>
        <p:spPr/>
        <p:txBody>
          <a:bodyPr>
            <a:normAutofit lnSpcReduction="10000"/>
          </a:bodyPr>
          <a:lstStyle/>
          <a:p>
            <a:r>
              <a:rPr lang="ja-JP" altLang="en-US" dirty="0"/>
              <a:t>排せつ支援加算について、介護の質の向上に係る取組を一層推進する観点から、 以下の見直しを行う。</a:t>
            </a:r>
            <a:endParaRPr lang="en-US" altLang="ja-JP" dirty="0"/>
          </a:p>
          <a:p>
            <a:r>
              <a:rPr lang="ja-JP" altLang="en-US" dirty="0"/>
              <a:t> ア 排せつ状態の改善等について評価に加え、</a:t>
            </a:r>
            <a:r>
              <a:rPr lang="ja-JP" altLang="en-US" dirty="0">
                <a:solidFill>
                  <a:srgbClr val="FF0000"/>
                </a:solidFill>
              </a:rPr>
              <a:t>尿道カテーテルの抜去についても 新たに評価</a:t>
            </a:r>
            <a:r>
              <a:rPr lang="ja-JP" altLang="en-US" dirty="0"/>
              <a:t>を行う。</a:t>
            </a:r>
            <a:endParaRPr lang="en-US" altLang="ja-JP" dirty="0"/>
          </a:p>
          <a:p>
            <a:r>
              <a:rPr lang="ja-JP" altLang="en-US" dirty="0"/>
              <a:t> イ 医師又は医師と連携した看護師による評価を少なくとも「６月に１回」から 「３月に１回」に見直す。</a:t>
            </a:r>
            <a:endParaRPr lang="en-US" altLang="ja-JP" dirty="0"/>
          </a:p>
          <a:p>
            <a:r>
              <a:rPr lang="ja-JP" altLang="en-US" dirty="0"/>
              <a:t> ウ 加算の様式について入力項目の定義の明確化や他の加算と共通している項目</a:t>
            </a:r>
            <a:r>
              <a:rPr lang="en-US" altLang="ja-JP" dirty="0"/>
              <a:t> </a:t>
            </a:r>
            <a:r>
              <a:rPr lang="ja-JP" altLang="en-US" dirty="0"/>
              <a:t>の見直し等を実施。 </a:t>
            </a:r>
            <a:endParaRPr lang="en-US" altLang="ja-JP" dirty="0"/>
          </a:p>
          <a:p>
            <a:r>
              <a:rPr lang="ja-JP" altLang="en-US" dirty="0"/>
              <a:t>エ 初回のデータ提出時期について、他の </a:t>
            </a:r>
            <a:r>
              <a:rPr lang="en-US" altLang="ja-JP" dirty="0"/>
              <a:t>LIFE </a:t>
            </a:r>
            <a:r>
              <a:rPr lang="ja-JP" altLang="en-US" dirty="0"/>
              <a:t>関連加算と揃えることを可能とす る。 </a:t>
            </a:r>
            <a:endParaRPr kumimoji="1" lang="ja-JP" altLang="en-US" dirty="0"/>
          </a:p>
        </p:txBody>
      </p:sp>
      <p:sp>
        <p:nvSpPr>
          <p:cNvPr id="4" name="スライド番号プレースホルダー 3">
            <a:extLst>
              <a:ext uri="{FF2B5EF4-FFF2-40B4-BE49-F238E27FC236}">
                <a16:creationId xmlns:a16="http://schemas.microsoft.com/office/drawing/2014/main" id="{99403FDE-724D-01D5-99B1-71A09BD435F8}"/>
              </a:ext>
            </a:extLst>
          </p:cNvPr>
          <p:cNvSpPr>
            <a:spLocks noGrp="1"/>
          </p:cNvSpPr>
          <p:nvPr>
            <p:ph type="sldNum" sz="quarter" idx="12"/>
          </p:nvPr>
        </p:nvSpPr>
        <p:spPr/>
        <p:txBody>
          <a:bodyPr/>
          <a:lstStyle/>
          <a:p>
            <a:fld id="{CEDB922F-16BB-40A6-B622-E023FDFE57B0}" type="slidenum">
              <a:rPr kumimoji="1" lang="ja-JP" altLang="en-US" smtClean="0"/>
              <a:t>137</a:t>
            </a:fld>
            <a:endParaRPr kumimoji="1" lang="ja-JP" altLang="en-US"/>
          </a:p>
        </p:txBody>
      </p:sp>
      <p:sp>
        <p:nvSpPr>
          <p:cNvPr id="5" name="テキスト ボックス 4">
            <a:extLst>
              <a:ext uri="{FF2B5EF4-FFF2-40B4-BE49-F238E27FC236}">
                <a16:creationId xmlns:a16="http://schemas.microsoft.com/office/drawing/2014/main" id="{5906674C-D004-A20C-E6E4-D4F80F957ED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1094360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C6B6951-1CE6-3634-3CB7-49D773DD2385}"/>
              </a:ext>
            </a:extLst>
          </p:cNvPr>
          <p:cNvSpPr>
            <a:spLocks noGrp="1"/>
          </p:cNvSpPr>
          <p:nvPr>
            <p:ph type="sldNum" sz="quarter" idx="12"/>
          </p:nvPr>
        </p:nvSpPr>
        <p:spPr/>
        <p:txBody>
          <a:bodyPr/>
          <a:lstStyle/>
          <a:p>
            <a:fld id="{CEDB922F-16BB-40A6-B622-E023FDFE57B0}" type="slidenum">
              <a:rPr kumimoji="1" lang="ja-JP" altLang="en-US" smtClean="0"/>
              <a:t>138</a:t>
            </a:fld>
            <a:endParaRPr kumimoji="1" lang="ja-JP" altLang="en-US"/>
          </a:p>
        </p:txBody>
      </p:sp>
      <p:pic>
        <p:nvPicPr>
          <p:cNvPr id="6" name="図 5">
            <a:extLst>
              <a:ext uri="{FF2B5EF4-FFF2-40B4-BE49-F238E27FC236}">
                <a16:creationId xmlns:a16="http://schemas.microsoft.com/office/drawing/2014/main" id="{42B1646A-C77B-C303-C183-2E253800A80F}"/>
              </a:ext>
            </a:extLst>
          </p:cNvPr>
          <p:cNvPicPr>
            <a:picLocks noChangeAspect="1"/>
          </p:cNvPicPr>
          <p:nvPr/>
        </p:nvPicPr>
        <p:blipFill>
          <a:blip r:embed="rId2"/>
          <a:stretch>
            <a:fillRect/>
          </a:stretch>
        </p:blipFill>
        <p:spPr>
          <a:xfrm>
            <a:off x="57943" y="556591"/>
            <a:ext cx="11950756" cy="5685183"/>
          </a:xfrm>
          <a:prstGeom prst="rect">
            <a:avLst/>
          </a:prstGeom>
        </p:spPr>
      </p:pic>
      <p:sp>
        <p:nvSpPr>
          <p:cNvPr id="7" name="テキスト ボックス 6">
            <a:extLst>
              <a:ext uri="{FF2B5EF4-FFF2-40B4-BE49-F238E27FC236}">
                <a16:creationId xmlns:a16="http://schemas.microsoft.com/office/drawing/2014/main" id="{03BF971C-AFFA-9069-3214-84E404154BDE}"/>
              </a:ext>
            </a:extLst>
          </p:cNvPr>
          <p:cNvSpPr txBox="1"/>
          <p:nvPr/>
        </p:nvSpPr>
        <p:spPr>
          <a:xfrm>
            <a:off x="7315201" y="6241774"/>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985976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265F3-286A-44AB-A74D-91BFBA071AE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33A1830-7136-2175-1547-EFAB7F4BD3F9}"/>
              </a:ext>
            </a:extLst>
          </p:cNvPr>
          <p:cNvSpPr>
            <a:spLocks noGrp="1"/>
          </p:cNvSpPr>
          <p:nvPr>
            <p:ph idx="1"/>
          </p:nvPr>
        </p:nvSpPr>
        <p:spPr/>
        <p:txBody>
          <a:bodyPr/>
          <a:lstStyle/>
          <a:p>
            <a:r>
              <a:rPr kumimoji="1" lang="ja-JP" altLang="en-US" dirty="0"/>
              <a:t>従来から補足給付の仕組みにおける負担限度額を０円としている利用者負担第１段階 </a:t>
            </a:r>
            <a:r>
              <a:rPr kumimoji="1" lang="en-US" altLang="ja-JP" dirty="0"/>
              <a:t>※</a:t>
            </a:r>
            <a:r>
              <a:rPr kumimoji="1" lang="ja-JP" altLang="en-US" dirty="0"/>
              <a:t>の多床室利用者については、利用者負担が増えないようにする。</a:t>
            </a:r>
          </a:p>
          <a:p>
            <a:pPr marL="0" indent="0">
              <a:buNone/>
            </a:pPr>
            <a:r>
              <a:rPr kumimoji="1" lang="en-US" altLang="ja-JP" dirty="0"/>
              <a:t>※</a:t>
            </a:r>
            <a:r>
              <a:rPr kumimoji="1" lang="ja-JP" altLang="en-US" dirty="0"/>
              <a:t>生活保護受給者、世帯全員が市町村民税非課税である老齢福祉年金受給者（預貯金額 </a:t>
            </a:r>
            <a:r>
              <a:rPr kumimoji="1" lang="en-US" altLang="ja-JP" dirty="0"/>
              <a:t>1,000 </a:t>
            </a:r>
            <a:r>
              <a:rPr kumimoji="1" lang="ja-JP" altLang="en-US" dirty="0"/>
              <a:t>万円（夫婦の場合 </a:t>
            </a:r>
            <a:r>
              <a:rPr kumimoji="1" lang="en-US" altLang="ja-JP" dirty="0"/>
              <a:t>2,000 </a:t>
            </a:r>
            <a:r>
              <a:rPr kumimoji="1" lang="ja-JP" altLang="en-US" dirty="0"/>
              <a:t>万円）以下であるものに限る）</a:t>
            </a:r>
            <a:endParaRPr kumimoji="1" lang="en-US" altLang="ja-JP" dirty="0"/>
          </a:p>
          <a:p>
            <a:pPr marL="0" indent="0">
              <a:buNone/>
            </a:pPr>
            <a:endParaRPr lang="en-US" altLang="ja-JP" dirty="0"/>
          </a:p>
          <a:p>
            <a:pPr marL="0" indent="0">
              <a:buNone/>
            </a:pPr>
            <a:r>
              <a:rPr kumimoji="1" lang="ja-JP" altLang="en-US" dirty="0"/>
              <a:t>施行は令和６年８月とする。</a:t>
            </a:r>
          </a:p>
        </p:txBody>
      </p:sp>
      <p:sp>
        <p:nvSpPr>
          <p:cNvPr id="4" name="スライド番号プレースホルダー 3">
            <a:extLst>
              <a:ext uri="{FF2B5EF4-FFF2-40B4-BE49-F238E27FC236}">
                <a16:creationId xmlns:a16="http://schemas.microsoft.com/office/drawing/2014/main" id="{80389348-D550-8BC4-1A99-CE33CA56C3BB}"/>
              </a:ext>
            </a:extLst>
          </p:cNvPr>
          <p:cNvSpPr>
            <a:spLocks noGrp="1"/>
          </p:cNvSpPr>
          <p:nvPr>
            <p:ph type="sldNum" sz="quarter" idx="12"/>
          </p:nvPr>
        </p:nvSpPr>
        <p:spPr/>
        <p:txBody>
          <a:bodyPr/>
          <a:lstStyle/>
          <a:p>
            <a:fld id="{CEDB922F-16BB-40A6-B622-E023FDFE57B0}" type="slidenum">
              <a:rPr kumimoji="1" lang="ja-JP" altLang="en-US" smtClean="0"/>
              <a:t>13</a:t>
            </a:fld>
            <a:endParaRPr kumimoji="1" lang="ja-JP" altLang="en-US"/>
          </a:p>
        </p:txBody>
      </p:sp>
      <p:sp>
        <p:nvSpPr>
          <p:cNvPr id="5" name="テキスト ボックス 4">
            <a:extLst>
              <a:ext uri="{FF2B5EF4-FFF2-40B4-BE49-F238E27FC236}">
                <a16:creationId xmlns:a16="http://schemas.microsoft.com/office/drawing/2014/main" id="{0CA2B750-1E8A-A4BD-73DB-1789B5F751A1}"/>
              </a:ext>
            </a:extLst>
          </p:cNvPr>
          <p:cNvSpPr txBox="1"/>
          <p:nvPr/>
        </p:nvSpPr>
        <p:spPr>
          <a:xfrm>
            <a:off x="7633252" y="6241774"/>
            <a:ext cx="3395819" cy="369332"/>
          </a:xfrm>
          <a:prstGeom prst="rect">
            <a:avLst/>
          </a:prstGeom>
          <a:noFill/>
          <a:ln>
            <a:solidFill>
              <a:schemeClr val="accent1"/>
            </a:solidFill>
          </a:ln>
        </p:spPr>
        <p:txBody>
          <a:bodyPr wrap="square" rtlCol="0">
            <a:spAutoFit/>
          </a:bodyPr>
          <a:lstStyle/>
          <a:p>
            <a:r>
              <a:rPr kumimoji="1" lang="ja-JP" altLang="en-US" dirty="0"/>
              <a:t>第２３７回介護給付費分科会</a:t>
            </a:r>
          </a:p>
        </p:txBody>
      </p:sp>
    </p:spTree>
    <p:extLst>
      <p:ext uri="{BB962C8B-B14F-4D97-AF65-F5344CB8AC3E}">
        <p14:creationId xmlns:p14="http://schemas.microsoft.com/office/powerpoint/2010/main" val="26640304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22A73-16A5-7FD4-0B19-1C7C6D36C3B9}"/>
              </a:ext>
            </a:extLst>
          </p:cNvPr>
          <p:cNvSpPr>
            <a:spLocks noGrp="1"/>
          </p:cNvSpPr>
          <p:nvPr>
            <p:ph type="title"/>
          </p:nvPr>
        </p:nvSpPr>
        <p:spPr/>
        <p:txBody>
          <a:bodyPr/>
          <a:lstStyle/>
          <a:p>
            <a:r>
              <a:rPr kumimoji="1" lang="ja-JP" altLang="en-US" dirty="0"/>
              <a:t>㉔褥瘡マネジメント加算の見直し</a:t>
            </a:r>
          </a:p>
        </p:txBody>
      </p:sp>
      <p:sp>
        <p:nvSpPr>
          <p:cNvPr id="3" name="コンテンツ プレースホルダー 2">
            <a:extLst>
              <a:ext uri="{FF2B5EF4-FFF2-40B4-BE49-F238E27FC236}">
                <a16:creationId xmlns:a16="http://schemas.microsoft.com/office/drawing/2014/main" id="{939A0A4A-3F3C-F6CC-D8A6-F819103E4A51}"/>
              </a:ext>
            </a:extLst>
          </p:cNvPr>
          <p:cNvSpPr>
            <a:spLocks noGrp="1"/>
          </p:cNvSpPr>
          <p:nvPr>
            <p:ph idx="1"/>
          </p:nvPr>
        </p:nvSpPr>
        <p:spPr/>
        <p:txBody>
          <a:bodyPr/>
          <a:lstStyle/>
          <a:p>
            <a:r>
              <a:rPr lang="ja-JP" altLang="en-US" dirty="0"/>
              <a:t>褥瘡マネジメント加算（介護医療院は褥瘡対策指導管理）について、介護の質の 向上に係る取組を一層推進する観点から、以下の見直しを行う。 </a:t>
            </a:r>
            <a:endParaRPr lang="en-US" altLang="ja-JP" dirty="0"/>
          </a:p>
          <a:p>
            <a:r>
              <a:rPr lang="ja-JP" altLang="en-US" dirty="0"/>
              <a:t>ア </a:t>
            </a:r>
            <a:r>
              <a:rPr lang="ja-JP" altLang="en-US" dirty="0">
                <a:solidFill>
                  <a:srgbClr val="FF0000"/>
                </a:solidFill>
              </a:rPr>
              <a:t>施設入所時又は利用開始時に既に発生していた褥瘡が治癒したことについて も評価</a:t>
            </a:r>
            <a:r>
              <a:rPr lang="ja-JP" altLang="en-US" dirty="0"/>
              <a:t>を行う。 </a:t>
            </a:r>
            <a:endParaRPr lang="en-US" altLang="ja-JP" dirty="0"/>
          </a:p>
          <a:p>
            <a:r>
              <a:rPr lang="ja-JP" altLang="en-US" dirty="0"/>
              <a:t>イ 加算の様式について入力項目の定義の明確化や他の加算と共通している項目 の見直し等を実施。 </a:t>
            </a:r>
            <a:endParaRPr lang="en-US" altLang="ja-JP" dirty="0"/>
          </a:p>
          <a:p>
            <a:r>
              <a:rPr lang="ja-JP" altLang="en-US" dirty="0"/>
              <a:t>ウ 初回のデータ提出時期について、他の </a:t>
            </a:r>
            <a:r>
              <a:rPr lang="en-US" altLang="ja-JP" dirty="0"/>
              <a:t>LIFE </a:t>
            </a:r>
            <a:r>
              <a:rPr lang="ja-JP" altLang="en-US" dirty="0"/>
              <a:t>関連加算と揃えることを可能とす る。 </a:t>
            </a:r>
            <a:endParaRPr kumimoji="1" lang="ja-JP" altLang="en-US" dirty="0"/>
          </a:p>
        </p:txBody>
      </p:sp>
      <p:sp>
        <p:nvSpPr>
          <p:cNvPr id="4" name="スライド番号プレースホルダー 3">
            <a:extLst>
              <a:ext uri="{FF2B5EF4-FFF2-40B4-BE49-F238E27FC236}">
                <a16:creationId xmlns:a16="http://schemas.microsoft.com/office/drawing/2014/main" id="{C7C3C7F4-2F8E-DB76-97B8-921F47751159}"/>
              </a:ext>
            </a:extLst>
          </p:cNvPr>
          <p:cNvSpPr>
            <a:spLocks noGrp="1"/>
          </p:cNvSpPr>
          <p:nvPr>
            <p:ph type="sldNum" sz="quarter" idx="12"/>
          </p:nvPr>
        </p:nvSpPr>
        <p:spPr/>
        <p:txBody>
          <a:bodyPr/>
          <a:lstStyle/>
          <a:p>
            <a:fld id="{CEDB922F-16BB-40A6-B622-E023FDFE57B0}" type="slidenum">
              <a:rPr kumimoji="1" lang="ja-JP" altLang="en-US" smtClean="0"/>
              <a:t>139</a:t>
            </a:fld>
            <a:endParaRPr kumimoji="1" lang="ja-JP" altLang="en-US"/>
          </a:p>
        </p:txBody>
      </p:sp>
      <p:sp>
        <p:nvSpPr>
          <p:cNvPr id="5" name="テキスト ボックス 4">
            <a:extLst>
              <a:ext uri="{FF2B5EF4-FFF2-40B4-BE49-F238E27FC236}">
                <a16:creationId xmlns:a16="http://schemas.microsoft.com/office/drawing/2014/main" id="{DA7629BB-7649-AB3F-DBE0-AC0A2BE54B6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8432285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478C671-3895-5C9C-2060-4B6643B4CBEA}"/>
              </a:ext>
            </a:extLst>
          </p:cNvPr>
          <p:cNvSpPr>
            <a:spLocks noGrp="1"/>
          </p:cNvSpPr>
          <p:nvPr>
            <p:ph type="sldNum" sz="quarter" idx="12"/>
          </p:nvPr>
        </p:nvSpPr>
        <p:spPr/>
        <p:txBody>
          <a:bodyPr/>
          <a:lstStyle/>
          <a:p>
            <a:fld id="{CEDB922F-16BB-40A6-B622-E023FDFE57B0}" type="slidenum">
              <a:rPr kumimoji="1" lang="ja-JP" altLang="en-US" smtClean="0"/>
              <a:t>140</a:t>
            </a:fld>
            <a:endParaRPr kumimoji="1" lang="ja-JP" altLang="en-US"/>
          </a:p>
        </p:txBody>
      </p:sp>
      <p:pic>
        <p:nvPicPr>
          <p:cNvPr id="6" name="図 5">
            <a:extLst>
              <a:ext uri="{FF2B5EF4-FFF2-40B4-BE49-F238E27FC236}">
                <a16:creationId xmlns:a16="http://schemas.microsoft.com/office/drawing/2014/main" id="{E21CBB30-7B63-C466-64FF-BFF0846EB0D6}"/>
              </a:ext>
            </a:extLst>
          </p:cNvPr>
          <p:cNvPicPr>
            <a:picLocks noChangeAspect="1"/>
          </p:cNvPicPr>
          <p:nvPr/>
        </p:nvPicPr>
        <p:blipFill>
          <a:blip r:embed="rId2"/>
          <a:stretch>
            <a:fillRect/>
          </a:stretch>
        </p:blipFill>
        <p:spPr>
          <a:xfrm>
            <a:off x="220525" y="530087"/>
            <a:ext cx="11808585" cy="5826263"/>
          </a:xfrm>
          <a:prstGeom prst="rect">
            <a:avLst/>
          </a:prstGeom>
        </p:spPr>
      </p:pic>
      <p:sp>
        <p:nvSpPr>
          <p:cNvPr id="7" name="テキスト ボックス 6">
            <a:extLst>
              <a:ext uri="{FF2B5EF4-FFF2-40B4-BE49-F238E27FC236}">
                <a16:creationId xmlns:a16="http://schemas.microsoft.com/office/drawing/2014/main" id="{3747CE19-A355-0BF1-6919-FB05631A0312}"/>
              </a:ext>
            </a:extLst>
          </p:cNvPr>
          <p:cNvSpPr txBox="1"/>
          <p:nvPr/>
        </p:nvSpPr>
        <p:spPr>
          <a:xfrm>
            <a:off x="7935290" y="6321287"/>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3506921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47634-CC64-70B8-D597-0FA680333E73}"/>
              </a:ext>
            </a:extLst>
          </p:cNvPr>
          <p:cNvSpPr>
            <a:spLocks noGrp="1"/>
          </p:cNvSpPr>
          <p:nvPr>
            <p:ph type="title"/>
          </p:nvPr>
        </p:nvSpPr>
        <p:spPr/>
        <p:txBody>
          <a:bodyPr/>
          <a:lstStyle/>
          <a:p>
            <a:r>
              <a:rPr kumimoji="1" lang="ja-JP" altLang="en-US" dirty="0"/>
              <a:t>㉖テレワークの取り扱い</a:t>
            </a:r>
          </a:p>
        </p:txBody>
      </p:sp>
      <p:sp>
        <p:nvSpPr>
          <p:cNvPr id="3" name="コンテンツ プレースホルダー 2">
            <a:extLst>
              <a:ext uri="{FF2B5EF4-FFF2-40B4-BE49-F238E27FC236}">
                <a16:creationId xmlns:a16="http://schemas.microsoft.com/office/drawing/2014/main" id="{B4302781-BDE0-9F31-79BC-DFFC647397D1}"/>
              </a:ext>
            </a:extLst>
          </p:cNvPr>
          <p:cNvSpPr>
            <a:spLocks noGrp="1"/>
          </p:cNvSpPr>
          <p:nvPr>
            <p:ph idx="1"/>
          </p:nvPr>
        </p:nvSpPr>
        <p:spPr/>
        <p:txBody>
          <a:bodyPr/>
          <a:lstStyle/>
          <a:p>
            <a:r>
              <a:rPr lang="ja-JP" altLang="en-US" dirty="0"/>
              <a:t>人員配置基準等で具体的な必要数を定めて配置を求めている職種のテレワークに 関して、個人情報を適切に管理していること、利用者の処遇に支障が生じないこと 等を前提に、取扱いの明確化を行い、職種や業務ごとに具体的な考え方を示す。 </a:t>
            </a:r>
            <a:endParaRPr kumimoji="1" lang="ja-JP" altLang="en-US" dirty="0"/>
          </a:p>
        </p:txBody>
      </p:sp>
      <p:sp>
        <p:nvSpPr>
          <p:cNvPr id="4" name="スライド番号プレースホルダー 3">
            <a:extLst>
              <a:ext uri="{FF2B5EF4-FFF2-40B4-BE49-F238E27FC236}">
                <a16:creationId xmlns:a16="http://schemas.microsoft.com/office/drawing/2014/main" id="{49E43601-FB91-2A3F-471A-911EA4C9A20C}"/>
              </a:ext>
            </a:extLst>
          </p:cNvPr>
          <p:cNvSpPr>
            <a:spLocks noGrp="1"/>
          </p:cNvSpPr>
          <p:nvPr>
            <p:ph type="sldNum" sz="quarter" idx="12"/>
          </p:nvPr>
        </p:nvSpPr>
        <p:spPr/>
        <p:txBody>
          <a:bodyPr/>
          <a:lstStyle/>
          <a:p>
            <a:fld id="{CEDB922F-16BB-40A6-B622-E023FDFE57B0}" type="slidenum">
              <a:rPr kumimoji="1" lang="ja-JP" altLang="en-US" smtClean="0"/>
              <a:t>141</a:t>
            </a:fld>
            <a:endParaRPr kumimoji="1" lang="ja-JP" altLang="en-US"/>
          </a:p>
        </p:txBody>
      </p:sp>
      <p:sp>
        <p:nvSpPr>
          <p:cNvPr id="5" name="テキスト ボックス 4">
            <a:extLst>
              <a:ext uri="{FF2B5EF4-FFF2-40B4-BE49-F238E27FC236}">
                <a16:creationId xmlns:a16="http://schemas.microsoft.com/office/drawing/2014/main" id="{88045C2F-55E1-CC5D-E8ED-AC4318BD950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2095226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115CDA-262B-68CD-F452-6DB8E1954DB1}"/>
              </a:ext>
            </a:extLst>
          </p:cNvPr>
          <p:cNvSpPr>
            <a:spLocks noGrp="1"/>
          </p:cNvSpPr>
          <p:nvPr>
            <p:ph type="title"/>
          </p:nvPr>
        </p:nvSpPr>
        <p:spPr/>
        <p:txBody>
          <a:bodyPr/>
          <a:lstStyle/>
          <a:p>
            <a:r>
              <a:rPr lang="ja-JP" altLang="en-US" dirty="0"/>
              <a:t>㉗生産性向上のための委員会設置</a:t>
            </a:r>
            <a:endParaRPr kumimoji="1" lang="ja-JP" altLang="en-US" dirty="0"/>
          </a:p>
        </p:txBody>
      </p:sp>
      <p:sp>
        <p:nvSpPr>
          <p:cNvPr id="3" name="コンテンツ プレースホルダー 2">
            <a:extLst>
              <a:ext uri="{FF2B5EF4-FFF2-40B4-BE49-F238E27FC236}">
                <a16:creationId xmlns:a16="http://schemas.microsoft.com/office/drawing/2014/main" id="{4BAE4397-B9D3-A3FD-25B2-80DA689E60EE}"/>
              </a:ext>
            </a:extLst>
          </p:cNvPr>
          <p:cNvSpPr>
            <a:spLocks noGrp="1"/>
          </p:cNvSpPr>
          <p:nvPr>
            <p:ph idx="1"/>
          </p:nvPr>
        </p:nvSpPr>
        <p:spPr/>
        <p:txBody>
          <a:bodyPr/>
          <a:lstStyle/>
          <a:p>
            <a:r>
              <a:rPr lang="ja-JP" altLang="en-US" dirty="0"/>
              <a:t>介護現場における生産性の向上に資する取組の促進を図る観点から、現場におけ る課題を抽出及び分析した上で、事業所の状況に応じて、</a:t>
            </a:r>
            <a:r>
              <a:rPr lang="ja-JP" altLang="en-US" dirty="0">
                <a:solidFill>
                  <a:srgbClr val="FF0000"/>
                </a:solidFill>
              </a:rPr>
              <a:t>利用者の安全並びに介護 サービスの質の確保及び職員の負担軽減に資する方策を検討するための委員会の設置を義務付ける</a:t>
            </a:r>
            <a:r>
              <a:rPr lang="ja-JP" altLang="en-US" dirty="0"/>
              <a:t>。その際、３年間の経過措置期間を設けることとする。</a:t>
            </a:r>
            <a:endParaRPr kumimoji="1" lang="ja-JP" altLang="en-US" dirty="0"/>
          </a:p>
        </p:txBody>
      </p:sp>
      <p:sp>
        <p:nvSpPr>
          <p:cNvPr id="4" name="テキスト ボックス 3">
            <a:extLst>
              <a:ext uri="{FF2B5EF4-FFF2-40B4-BE49-F238E27FC236}">
                <a16:creationId xmlns:a16="http://schemas.microsoft.com/office/drawing/2014/main" id="{D5304618-1D51-E596-426A-2424F54D11E8}"/>
              </a:ext>
            </a:extLst>
          </p:cNvPr>
          <p:cNvSpPr txBox="1"/>
          <p:nvPr/>
        </p:nvSpPr>
        <p:spPr>
          <a:xfrm>
            <a:off x="9647583" y="1321356"/>
            <a:ext cx="887896" cy="369332"/>
          </a:xfrm>
          <a:prstGeom prst="rect">
            <a:avLst/>
          </a:prstGeom>
          <a:solidFill>
            <a:srgbClr val="92D050"/>
          </a:solidFill>
          <a:ln>
            <a:solidFill>
              <a:schemeClr val="accent1"/>
            </a:solidFill>
          </a:ln>
        </p:spPr>
        <p:txBody>
          <a:bodyPr wrap="square" rtlCol="0">
            <a:spAutoFit/>
          </a:bodyPr>
          <a:lstStyle/>
          <a:p>
            <a:r>
              <a:rPr kumimoji="1" lang="ja-JP" altLang="en-US" dirty="0"/>
              <a:t>義務化</a:t>
            </a:r>
          </a:p>
        </p:txBody>
      </p:sp>
      <p:sp>
        <p:nvSpPr>
          <p:cNvPr id="5" name="スライド番号プレースホルダー 4">
            <a:extLst>
              <a:ext uri="{FF2B5EF4-FFF2-40B4-BE49-F238E27FC236}">
                <a16:creationId xmlns:a16="http://schemas.microsoft.com/office/drawing/2014/main" id="{5680F9EA-7DED-164C-6F9A-200742677674}"/>
              </a:ext>
            </a:extLst>
          </p:cNvPr>
          <p:cNvSpPr>
            <a:spLocks noGrp="1"/>
          </p:cNvSpPr>
          <p:nvPr>
            <p:ph type="sldNum" sz="quarter" idx="12"/>
          </p:nvPr>
        </p:nvSpPr>
        <p:spPr/>
        <p:txBody>
          <a:bodyPr/>
          <a:lstStyle/>
          <a:p>
            <a:fld id="{CEDB922F-16BB-40A6-B622-E023FDFE57B0}" type="slidenum">
              <a:rPr kumimoji="1" lang="ja-JP" altLang="en-US" smtClean="0"/>
              <a:t>142</a:t>
            </a:fld>
            <a:endParaRPr kumimoji="1" lang="ja-JP" altLang="en-US"/>
          </a:p>
        </p:txBody>
      </p:sp>
      <p:sp>
        <p:nvSpPr>
          <p:cNvPr id="6" name="テキスト ボックス 5">
            <a:extLst>
              <a:ext uri="{FF2B5EF4-FFF2-40B4-BE49-F238E27FC236}">
                <a16:creationId xmlns:a16="http://schemas.microsoft.com/office/drawing/2014/main" id="{670357C3-C28D-59B8-DA02-A857C7DBC7BE}"/>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760906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39A98B-4CCE-14EE-1432-5EFAB5D8D988}"/>
              </a:ext>
            </a:extLst>
          </p:cNvPr>
          <p:cNvSpPr>
            <a:spLocks noGrp="1"/>
          </p:cNvSpPr>
          <p:nvPr>
            <p:ph type="title"/>
          </p:nvPr>
        </p:nvSpPr>
        <p:spPr>
          <a:xfrm>
            <a:off x="543339" y="365125"/>
            <a:ext cx="10810461" cy="1325563"/>
          </a:xfrm>
        </p:spPr>
        <p:txBody>
          <a:bodyPr/>
          <a:lstStyle/>
          <a:p>
            <a:r>
              <a:rPr kumimoji="1" lang="ja-JP" altLang="en-US" sz="44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基準（老企</a:t>
            </a:r>
            <a:r>
              <a:rPr kumimoji="1" lang="en-US" altLang="ja-JP" sz="44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43</a:t>
            </a:r>
            <a:r>
              <a:rPr kumimoji="1" lang="ja-JP" altLang="en-US" sz="44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号）</a:t>
            </a: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第</a:t>
            </a:r>
            <a:r>
              <a:rPr kumimoji="1" lang="en-US" altLang="ja-JP"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4</a:t>
            </a: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運営基準</a:t>
            </a:r>
            <a:r>
              <a:rPr lang="en-US" altLang="ja-JP" sz="2800" dirty="0">
                <a:solidFill>
                  <a:prstClr val="black"/>
                </a:solidFill>
                <a:latin typeface="游ゴシック Light" panose="020F0302020204030204"/>
                <a:ea typeface="游ゴシック Light" panose="020B0300000000000000" pitchFamily="50" charset="-128"/>
              </a:rPr>
              <a:t>39</a:t>
            </a:r>
            <a:r>
              <a:rPr lang="ja-JP" altLang="en-US" sz="2800" dirty="0">
                <a:solidFill>
                  <a:prstClr val="black"/>
                </a:solidFill>
                <a:latin typeface="游ゴシック Light" panose="020F0302020204030204"/>
                <a:ea typeface="游ゴシック Light" panose="020B0300000000000000" pitchFamily="50" charset="-128"/>
              </a:rPr>
              <a:t>職員負担軽減等委員会</a:t>
            </a:r>
            <a:endParaRPr kumimoji="1" lang="ja-JP" altLang="en-US" dirty="0"/>
          </a:p>
        </p:txBody>
      </p:sp>
      <p:sp>
        <p:nvSpPr>
          <p:cNvPr id="3" name="コンテンツ プレースホルダー 2">
            <a:extLst>
              <a:ext uri="{FF2B5EF4-FFF2-40B4-BE49-F238E27FC236}">
                <a16:creationId xmlns:a16="http://schemas.microsoft.com/office/drawing/2014/main" id="{9F4FEDDB-59F4-A4B5-0F1B-D5614FCFC4C6}"/>
              </a:ext>
            </a:extLst>
          </p:cNvPr>
          <p:cNvSpPr>
            <a:spLocks noGrp="1"/>
          </p:cNvSpPr>
          <p:nvPr>
            <p:ph idx="1"/>
          </p:nvPr>
        </p:nvSpPr>
        <p:spPr/>
        <p:txBody>
          <a:bodyPr>
            <a:normAutofit/>
          </a:bodyPr>
          <a:lstStyle/>
          <a:p>
            <a:pPr marL="0" indent="0">
              <a:buNone/>
            </a:pPr>
            <a:r>
              <a:rPr kumimoji="1" lang="en-US" altLang="ja-JP" dirty="0"/>
              <a:t>39 </a:t>
            </a:r>
            <a:r>
              <a:rPr kumimoji="1" lang="ja-JP" altLang="en-US" dirty="0"/>
              <a:t>利用者の安全並びに介護サービスの質の確保及び職員の負担軽減に資する方策を検討するための委員会の開催</a:t>
            </a:r>
          </a:p>
          <a:p>
            <a:r>
              <a:rPr kumimoji="1" lang="ja-JP" altLang="en-US" dirty="0"/>
              <a:t>指定介護老人福祉施設基準第</a:t>
            </a:r>
            <a:r>
              <a:rPr kumimoji="1" lang="en-US" altLang="ja-JP" dirty="0"/>
              <a:t>35 </a:t>
            </a:r>
            <a:r>
              <a:rPr kumimoji="1" lang="ja-JP" altLang="en-US" dirty="0"/>
              <a:t>条の３は、介護現場の生産性向上の取組を促進する観点から、現場における課題を抽出及び分析したで、事業所の状況に応じた必要な対応を検討し、利用者の尊厳や安全性を確保しながら事業所全体で継続的に業務改善に取り組む環境を整備するため、利用者の安全並びに介護サービスの質の確保及び職員の負担軽減に資する方策を検討するための委員会の設置及び開催について規定したものである。なお</a:t>
            </a:r>
            <a:r>
              <a:rPr lang="ja-JP" altLang="en-US" dirty="0"/>
              <a:t>３年間の経過措置とする</a:t>
            </a:r>
            <a:endParaRPr kumimoji="1" lang="ja-JP" altLang="en-US" dirty="0"/>
          </a:p>
        </p:txBody>
      </p:sp>
      <p:sp>
        <p:nvSpPr>
          <p:cNvPr id="4" name="スライド番号プレースホルダー 3">
            <a:extLst>
              <a:ext uri="{FF2B5EF4-FFF2-40B4-BE49-F238E27FC236}">
                <a16:creationId xmlns:a16="http://schemas.microsoft.com/office/drawing/2014/main" id="{3C5A9BA0-5E9D-B00A-1ADE-803A2285D13E}"/>
              </a:ext>
            </a:extLst>
          </p:cNvPr>
          <p:cNvSpPr>
            <a:spLocks noGrp="1"/>
          </p:cNvSpPr>
          <p:nvPr>
            <p:ph type="sldNum" sz="quarter" idx="12"/>
          </p:nvPr>
        </p:nvSpPr>
        <p:spPr/>
        <p:txBody>
          <a:bodyPr/>
          <a:lstStyle/>
          <a:p>
            <a:fld id="{CEDB922F-16BB-40A6-B622-E023FDFE57B0}" type="slidenum">
              <a:rPr kumimoji="1" lang="ja-JP" altLang="en-US" smtClean="0"/>
              <a:t>143</a:t>
            </a:fld>
            <a:endParaRPr kumimoji="1" lang="ja-JP" altLang="en-US"/>
          </a:p>
        </p:txBody>
      </p:sp>
    </p:spTree>
    <p:extLst>
      <p:ext uri="{BB962C8B-B14F-4D97-AF65-F5344CB8AC3E}">
        <p14:creationId xmlns:p14="http://schemas.microsoft.com/office/powerpoint/2010/main" val="13884921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2D7B48-A345-971E-63B3-D96404ED957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A2C3194-F601-AAA2-6316-1937DCF2EBF6}"/>
              </a:ext>
            </a:extLst>
          </p:cNvPr>
          <p:cNvSpPr>
            <a:spLocks noGrp="1"/>
          </p:cNvSpPr>
          <p:nvPr>
            <p:ph idx="1"/>
          </p:nvPr>
        </p:nvSpPr>
        <p:spPr/>
        <p:txBody>
          <a:bodyPr>
            <a:normAutofit/>
          </a:bodyPr>
          <a:lstStyle/>
          <a:p>
            <a:r>
              <a:rPr kumimoji="1" lang="ja-JP" altLang="en-US" dirty="0"/>
              <a:t>本委員会は、生産性向上の取組を促進する観点から、管理者やケア等を行う職種を含む幅広い職種により構成することが望ましく、各事業所の状況に応じ、必要な構成メンバーを検討すること。なお、生産性向上の取組に関する外部の専門家を活用することも差し支えないものであること。</a:t>
            </a:r>
          </a:p>
          <a:p>
            <a:r>
              <a:rPr kumimoji="1" lang="ja-JP" altLang="en-US" dirty="0"/>
              <a:t>また、本委員会は、定期的に開催することが必要であるが、開催する頻度については、本委員会の開催が形骸化することがないよう留意した上で、各事業所の状況を踏まえ、適切な開催頻度を決めることが望ましい。</a:t>
            </a:r>
          </a:p>
        </p:txBody>
      </p:sp>
      <p:sp>
        <p:nvSpPr>
          <p:cNvPr id="4" name="スライド番号プレースホルダー 3">
            <a:extLst>
              <a:ext uri="{FF2B5EF4-FFF2-40B4-BE49-F238E27FC236}">
                <a16:creationId xmlns:a16="http://schemas.microsoft.com/office/drawing/2014/main" id="{0B20ED3C-45B6-235E-093D-5E7CCF440656}"/>
              </a:ext>
            </a:extLst>
          </p:cNvPr>
          <p:cNvSpPr>
            <a:spLocks noGrp="1"/>
          </p:cNvSpPr>
          <p:nvPr>
            <p:ph type="sldNum" sz="quarter" idx="12"/>
          </p:nvPr>
        </p:nvSpPr>
        <p:spPr/>
        <p:txBody>
          <a:bodyPr/>
          <a:lstStyle/>
          <a:p>
            <a:fld id="{CEDB922F-16BB-40A6-B622-E023FDFE57B0}" type="slidenum">
              <a:rPr kumimoji="1" lang="ja-JP" altLang="en-US" smtClean="0"/>
              <a:t>144</a:t>
            </a:fld>
            <a:endParaRPr kumimoji="1" lang="ja-JP" altLang="en-US"/>
          </a:p>
        </p:txBody>
      </p:sp>
    </p:spTree>
    <p:extLst>
      <p:ext uri="{BB962C8B-B14F-4D97-AF65-F5344CB8AC3E}">
        <p14:creationId xmlns:p14="http://schemas.microsoft.com/office/powerpoint/2010/main" val="8167679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54542A-443C-F51F-4787-A6721A71A6F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AD97E9E-0D93-AC51-826A-E1716037A8CE}"/>
              </a:ext>
            </a:extLst>
          </p:cNvPr>
          <p:cNvSpPr>
            <a:spLocks noGrp="1"/>
          </p:cNvSpPr>
          <p:nvPr>
            <p:ph idx="1"/>
          </p:nvPr>
        </p:nvSpPr>
        <p:spPr/>
        <p:txBody>
          <a:bodyPr>
            <a:normAutofit/>
          </a:bodyPr>
          <a:lstStyle/>
          <a:p>
            <a:r>
              <a:rPr kumimoji="1" lang="ja-JP" altLang="en-US" dirty="0"/>
              <a:t>あわせて、本委員会の開催に当たっては、厚生労働省老健局高齢者支援課「介護サービス事業における生産性向上に資するガイドライン」等を参考に取組を進めることが望ましい。また、本委員会はテレビ電話装置等を活用して行うことができるものとし、この際、個人情報保護委員会・厚生労働省「医療・介護関係事業者における個人情報の適切な取扱いのためのガイダンス」、厚生労働省「医療情報システムの安全管理に関するガイドライン」等を遵守すること。</a:t>
            </a:r>
          </a:p>
        </p:txBody>
      </p:sp>
      <p:sp>
        <p:nvSpPr>
          <p:cNvPr id="4" name="スライド番号プレースホルダー 3">
            <a:extLst>
              <a:ext uri="{FF2B5EF4-FFF2-40B4-BE49-F238E27FC236}">
                <a16:creationId xmlns:a16="http://schemas.microsoft.com/office/drawing/2014/main" id="{D52D2FF5-3252-6C66-EB69-628A97497893}"/>
              </a:ext>
            </a:extLst>
          </p:cNvPr>
          <p:cNvSpPr>
            <a:spLocks noGrp="1"/>
          </p:cNvSpPr>
          <p:nvPr>
            <p:ph type="sldNum" sz="quarter" idx="12"/>
          </p:nvPr>
        </p:nvSpPr>
        <p:spPr/>
        <p:txBody>
          <a:bodyPr/>
          <a:lstStyle/>
          <a:p>
            <a:fld id="{CEDB922F-16BB-40A6-B622-E023FDFE57B0}" type="slidenum">
              <a:rPr kumimoji="1" lang="ja-JP" altLang="en-US" smtClean="0"/>
              <a:t>145</a:t>
            </a:fld>
            <a:endParaRPr kumimoji="1" lang="ja-JP" altLang="en-US"/>
          </a:p>
        </p:txBody>
      </p:sp>
    </p:spTree>
    <p:extLst>
      <p:ext uri="{BB962C8B-B14F-4D97-AF65-F5344CB8AC3E}">
        <p14:creationId xmlns:p14="http://schemas.microsoft.com/office/powerpoint/2010/main" val="12820306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4E17A7-957E-82F7-CDC8-58C55FD3999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71FBE4-BC8B-AFC9-27E8-D94FEF718384}"/>
              </a:ext>
            </a:extLst>
          </p:cNvPr>
          <p:cNvSpPr>
            <a:spLocks noGrp="1"/>
          </p:cNvSpPr>
          <p:nvPr>
            <p:ph idx="1"/>
          </p:nvPr>
        </p:nvSpPr>
        <p:spPr/>
        <p:txBody>
          <a:bodyPr>
            <a:normAutofit fontScale="92500" lnSpcReduction="10000"/>
          </a:bodyPr>
          <a:lstStyle/>
          <a:p>
            <a:r>
              <a:rPr kumimoji="1" lang="ja-JP" altLang="en-US" dirty="0"/>
              <a:t>なお、事務負担軽減の観点等から、本委員会は、他に事業運営に関する会議（事故発生の防止のための委員会等）を開催している場合、これと一体的に設置・運営することとして差し支えない。本委員会は事業所毎に実施が求められるものであるが、他のサービス事業者との連携等により行うことも差し支えない。また、委員会の名称について、法令では「利用者の安全並びに介護サービスの質の確保及び職員の負担軽減に資する方策を検討するための委員会」と規定されたところであるが、他方、従来から生産性向上の取組を進めている事業所においては、法令とは異なる名称の生産性向上の取組を進めるための委員会を設置し、開催している場合もあるところ、利用者の安全並びに介護サービスの質の確保及び職員の負担軽減に資する方策が適切に検討される限りにおいては、法令とは異なる委員会の名称を用いても差し支えない。</a:t>
            </a:r>
          </a:p>
        </p:txBody>
      </p:sp>
      <p:sp>
        <p:nvSpPr>
          <p:cNvPr id="4" name="スライド番号プレースホルダー 3">
            <a:extLst>
              <a:ext uri="{FF2B5EF4-FFF2-40B4-BE49-F238E27FC236}">
                <a16:creationId xmlns:a16="http://schemas.microsoft.com/office/drawing/2014/main" id="{50111248-2488-2AF5-43D2-E7F887AEC037}"/>
              </a:ext>
            </a:extLst>
          </p:cNvPr>
          <p:cNvSpPr>
            <a:spLocks noGrp="1"/>
          </p:cNvSpPr>
          <p:nvPr>
            <p:ph type="sldNum" sz="quarter" idx="12"/>
          </p:nvPr>
        </p:nvSpPr>
        <p:spPr/>
        <p:txBody>
          <a:bodyPr/>
          <a:lstStyle/>
          <a:p>
            <a:fld id="{CEDB922F-16BB-40A6-B622-E023FDFE57B0}" type="slidenum">
              <a:rPr kumimoji="1" lang="ja-JP" altLang="en-US" smtClean="0"/>
              <a:t>146</a:t>
            </a:fld>
            <a:endParaRPr kumimoji="1" lang="ja-JP" altLang="en-US"/>
          </a:p>
        </p:txBody>
      </p:sp>
    </p:spTree>
    <p:extLst>
      <p:ext uri="{BB962C8B-B14F-4D97-AF65-F5344CB8AC3E}">
        <p14:creationId xmlns:p14="http://schemas.microsoft.com/office/powerpoint/2010/main" val="24018229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B66F6B-3B14-0AE7-B55A-FDD7B5651877}"/>
              </a:ext>
            </a:extLst>
          </p:cNvPr>
          <p:cNvSpPr>
            <a:spLocks noGrp="1"/>
          </p:cNvSpPr>
          <p:nvPr>
            <p:ph type="title"/>
          </p:nvPr>
        </p:nvSpPr>
        <p:spPr/>
        <p:txBody>
          <a:bodyPr/>
          <a:lstStyle/>
          <a:p>
            <a:r>
              <a:rPr kumimoji="1" lang="ja-JP" altLang="en-US" dirty="0"/>
              <a:t>㉘テクノロジーの活用促進</a:t>
            </a:r>
            <a:br>
              <a:rPr kumimoji="1" lang="en-US" altLang="ja-JP" dirty="0"/>
            </a:br>
            <a:r>
              <a:rPr kumimoji="1" lang="ja-JP" altLang="en-US" dirty="0"/>
              <a:t>（生産性向上推進体制加算）</a:t>
            </a:r>
          </a:p>
        </p:txBody>
      </p:sp>
      <p:sp>
        <p:nvSpPr>
          <p:cNvPr id="3" name="コンテンツ プレースホルダー 2">
            <a:extLst>
              <a:ext uri="{FF2B5EF4-FFF2-40B4-BE49-F238E27FC236}">
                <a16:creationId xmlns:a16="http://schemas.microsoft.com/office/drawing/2014/main" id="{745EF575-99CD-A520-C9B2-9D3B1B0DF364}"/>
              </a:ext>
            </a:extLst>
          </p:cNvPr>
          <p:cNvSpPr>
            <a:spLocks noGrp="1"/>
          </p:cNvSpPr>
          <p:nvPr>
            <p:ph idx="1"/>
          </p:nvPr>
        </p:nvSpPr>
        <p:spPr/>
        <p:txBody>
          <a:bodyPr/>
          <a:lstStyle/>
          <a:p>
            <a:r>
              <a:rPr lang="ja-JP" altLang="en-US" dirty="0"/>
              <a:t>介護現場における生産性の向上に資する取組の促進を図る観点から、介護ロボッ トや </a:t>
            </a:r>
            <a:r>
              <a:rPr lang="en-US" altLang="ja-JP" dirty="0"/>
              <a:t>ICT </a:t>
            </a:r>
            <a:r>
              <a:rPr lang="ja-JP" altLang="en-US" dirty="0"/>
              <a:t>等のテクノロジーの導入後の継続的なテクノロジーの活用を支援するた め、利用者の安全並びに介護サービスの質の確保及び職員の負担軽減に資する方策 を検討するための委員会の開催や必要な安全対策を講じた上で、見守り機器等のテ クノロジーを１つ以上導入し、生産性向上ガイドラインの内容に基づいた 業務改善を継続的に行うとともに、一定期間ごとに、業務改善の取組による効果を 示すデータの提供を行うことを評価する</a:t>
            </a:r>
            <a:r>
              <a:rPr lang="ja-JP" altLang="en-US" dirty="0">
                <a:solidFill>
                  <a:srgbClr val="FF0000"/>
                </a:solidFill>
              </a:rPr>
              <a:t>新たな加算を設ける（</a:t>
            </a:r>
            <a:r>
              <a:rPr lang="en-US" altLang="ja-JP" dirty="0">
                <a:solidFill>
                  <a:srgbClr val="FF0000"/>
                </a:solidFill>
              </a:rPr>
              <a:t>Ⅱ</a:t>
            </a:r>
            <a:r>
              <a:rPr lang="ja-JP" altLang="en-US" dirty="0">
                <a:solidFill>
                  <a:srgbClr val="FF0000"/>
                </a:solidFill>
              </a:rPr>
              <a:t>）</a:t>
            </a:r>
            <a:endParaRPr kumimoji="1" lang="ja-JP" altLang="en-US" dirty="0"/>
          </a:p>
        </p:txBody>
      </p:sp>
      <p:sp>
        <p:nvSpPr>
          <p:cNvPr id="4" name="テキスト ボックス 3">
            <a:extLst>
              <a:ext uri="{FF2B5EF4-FFF2-40B4-BE49-F238E27FC236}">
                <a16:creationId xmlns:a16="http://schemas.microsoft.com/office/drawing/2014/main" id="{74B1283B-3621-9564-FEDC-2432987D6A1B}"/>
              </a:ext>
            </a:extLst>
          </p:cNvPr>
          <p:cNvSpPr txBox="1"/>
          <p:nvPr/>
        </p:nvSpPr>
        <p:spPr>
          <a:xfrm>
            <a:off x="9528313" y="1321356"/>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E2140BC1-C6AD-BEB0-7A1A-D8666B27CB79}"/>
              </a:ext>
            </a:extLst>
          </p:cNvPr>
          <p:cNvSpPr>
            <a:spLocks noGrp="1"/>
          </p:cNvSpPr>
          <p:nvPr>
            <p:ph type="sldNum" sz="quarter" idx="12"/>
          </p:nvPr>
        </p:nvSpPr>
        <p:spPr/>
        <p:txBody>
          <a:bodyPr/>
          <a:lstStyle/>
          <a:p>
            <a:fld id="{CEDB922F-16BB-40A6-B622-E023FDFE57B0}" type="slidenum">
              <a:rPr kumimoji="1" lang="ja-JP" altLang="en-US" smtClean="0"/>
              <a:t>147</a:t>
            </a:fld>
            <a:endParaRPr kumimoji="1" lang="ja-JP" altLang="en-US"/>
          </a:p>
        </p:txBody>
      </p:sp>
      <p:sp>
        <p:nvSpPr>
          <p:cNvPr id="6" name="テキスト ボックス 5">
            <a:extLst>
              <a:ext uri="{FF2B5EF4-FFF2-40B4-BE49-F238E27FC236}">
                <a16:creationId xmlns:a16="http://schemas.microsoft.com/office/drawing/2014/main" id="{EFB40A89-DF79-741A-27E3-DA9F2AAD8237}"/>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5455936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1E2E4F-DD03-8EA5-1DD7-87B3DA9612B6}"/>
              </a:ext>
            </a:extLst>
          </p:cNvPr>
          <p:cNvSpPr>
            <a:spLocks noGrp="1"/>
          </p:cNvSpPr>
          <p:nvPr>
            <p:ph idx="1"/>
          </p:nvPr>
        </p:nvSpPr>
        <p:spPr/>
        <p:txBody>
          <a:bodyPr/>
          <a:lstStyle/>
          <a:p>
            <a:r>
              <a:rPr lang="ja-JP" altLang="en-US" dirty="0"/>
              <a:t>加えて、上記の要件を満たし、提出したデータにより業務改善の取組による成果 が確認された上で、見守り機器等のテクノロジーを複数導入し、職員間の適 切な役割分担（いわゆる介護助手の活用等）の取組等を行っていることを</a:t>
            </a:r>
            <a:r>
              <a:rPr lang="ja-JP" altLang="en-US" dirty="0">
                <a:solidFill>
                  <a:srgbClr val="FF0000"/>
                </a:solidFill>
              </a:rPr>
              <a:t>評価する区分を設ける（</a:t>
            </a:r>
            <a:r>
              <a:rPr lang="en-US" altLang="ja-JP" dirty="0">
                <a:solidFill>
                  <a:srgbClr val="FF0000"/>
                </a:solidFill>
              </a:rPr>
              <a:t>Ⅰ</a:t>
            </a:r>
            <a:r>
              <a:rPr lang="ja-JP" altLang="en-US" dirty="0">
                <a:solidFill>
                  <a:srgbClr val="FF0000"/>
                </a:solidFill>
              </a:rPr>
              <a:t>）。</a:t>
            </a:r>
            <a:endParaRPr kumimoji="1" lang="ja-JP" altLang="en-US" dirty="0">
              <a:solidFill>
                <a:srgbClr val="FF0000"/>
              </a:solidFill>
            </a:endParaRPr>
          </a:p>
        </p:txBody>
      </p:sp>
      <p:sp>
        <p:nvSpPr>
          <p:cNvPr id="4" name="スライド番号プレースホルダー 3">
            <a:extLst>
              <a:ext uri="{FF2B5EF4-FFF2-40B4-BE49-F238E27FC236}">
                <a16:creationId xmlns:a16="http://schemas.microsoft.com/office/drawing/2014/main" id="{0349E228-C899-8BB8-3ACB-CB7830DAFF25}"/>
              </a:ext>
            </a:extLst>
          </p:cNvPr>
          <p:cNvSpPr>
            <a:spLocks noGrp="1"/>
          </p:cNvSpPr>
          <p:nvPr>
            <p:ph type="sldNum" sz="quarter" idx="12"/>
          </p:nvPr>
        </p:nvSpPr>
        <p:spPr/>
        <p:txBody>
          <a:bodyPr/>
          <a:lstStyle/>
          <a:p>
            <a:fld id="{CEDB922F-16BB-40A6-B622-E023FDFE57B0}" type="slidenum">
              <a:rPr kumimoji="1" lang="ja-JP" altLang="en-US" smtClean="0"/>
              <a:t>148</a:t>
            </a:fld>
            <a:endParaRPr kumimoji="1" lang="ja-JP" altLang="en-US" dirty="0"/>
          </a:p>
        </p:txBody>
      </p:sp>
      <p:sp>
        <p:nvSpPr>
          <p:cNvPr id="5" name="テキスト ボックス 4">
            <a:extLst>
              <a:ext uri="{FF2B5EF4-FFF2-40B4-BE49-F238E27FC236}">
                <a16:creationId xmlns:a16="http://schemas.microsoft.com/office/drawing/2014/main" id="{A2CC42EB-FA30-5831-C63A-DDFA042138EF}"/>
              </a:ext>
            </a:extLst>
          </p:cNvPr>
          <p:cNvSpPr txBox="1"/>
          <p:nvPr/>
        </p:nvSpPr>
        <p:spPr>
          <a:xfrm>
            <a:off x="10253870" y="3476384"/>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pic>
        <p:nvPicPr>
          <p:cNvPr id="7" name="図 6">
            <a:extLst>
              <a:ext uri="{FF2B5EF4-FFF2-40B4-BE49-F238E27FC236}">
                <a16:creationId xmlns:a16="http://schemas.microsoft.com/office/drawing/2014/main" id="{21F88966-1E96-B5B1-5689-C24D21587016}"/>
              </a:ext>
            </a:extLst>
          </p:cNvPr>
          <p:cNvPicPr>
            <a:picLocks noChangeAspect="1"/>
          </p:cNvPicPr>
          <p:nvPr/>
        </p:nvPicPr>
        <p:blipFill>
          <a:blip r:embed="rId2"/>
          <a:stretch>
            <a:fillRect/>
          </a:stretch>
        </p:blipFill>
        <p:spPr>
          <a:xfrm>
            <a:off x="838200" y="3801200"/>
            <a:ext cx="11125885" cy="2095293"/>
          </a:xfrm>
          <a:prstGeom prst="rect">
            <a:avLst/>
          </a:prstGeom>
        </p:spPr>
      </p:pic>
      <p:sp>
        <p:nvSpPr>
          <p:cNvPr id="8" name="タイトル 7">
            <a:extLst>
              <a:ext uri="{FF2B5EF4-FFF2-40B4-BE49-F238E27FC236}">
                <a16:creationId xmlns:a16="http://schemas.microsoft.com/office/drawing/2014/main" id="{16442FC8-165E-1C08-9187-96CBEFC5C047}"/>
              </a:ext>
            </a:extLst>
          </p:cNvPr>
          <p:cNvSpPr txBox="1">
            <a:spLocks noGrp="1"/>
          </p:cNvSpPr>
          <p:nvPr>
            <p:ph type="title"/>
          </p:nvPr>
        </p:nvSpPr>
        <p:spPr>
          <a:xfrm>
            <a:off x="838200" y="674861"/>
            <a:ext cx="10515600" cy="706091"/>
          </a:xfrm>
          <a:prstGeom prst="rect">
            <a:avLst/>
          </a:prstGeom>
          <a:noFill/>
          <a:ln>
            <a:solidFill>
              <a:schemeClr val="accent1"/>
            </a:solidFill>
          </a:ln>
        </p:spPr>
        <p:txBody>
          <a:bodyPr wrap="square" rtlCol="0">
            <a:spAutoFit/>
          </a:bodyPr>
          <a:lstStyle/>
          <a:p>
            <a:r>
              <a:rPr kumimoji="1" lang="ja-JP" altLang="en-US" dirty="0"/>
              <a:t>　</a:t>
            </a:r>
          </a:p>
        </p:txBody>
      </p:sp>
      <p:sp>
        <p:nvSpPr>
          <p:cNvPr id="9" name="テキスト ボックス 8">
            <a:extLst>
              <a:ext uri="{FF2B5EF4-FFF2-40B4-BE49-F238E27FC236}">
                <a16:creationId xmlns:a16="http://schemas.microsoft.com/office/drawing/2014/main" id="{00C7C140-D56B-40C7-7945-EE13D5799969}"/>
              </a:ext>
            </a:extLst>
          </p:cNvPr>
          <p:cNvSpPr txBox="1"/>
          <p:nvPr/>
        </p:nvSpPr>
        <p:spPr>
          <a:xfrm>
            <a:off x="5936974" y="5801521"/>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272083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1B5E9F5-C05C-BA91-CF17-B5D8A1FB7362}"/>
              </a:ext>
            </a:extLst>
          </p:cNvPr>
          <p:cNvPicPr>
            <a:picLocks noChangeAspect="1"/>
          </p:cNvPicPr>
          <p:nvPr/>
        </p:nvPicPr>
        <p:blipFill>
          <a:blip r:embed="rId3"/>
          <a:stretch>
            <a:fillRect/>
          </a:stretch>
        </p:blipFill>
        <p:spPr>
          <a:xfrm>
            <a:off x="1432310" y="730701"/>
            <a:ext cx="9664709" cy="2269297"/>
          </a:xfrm>
          <a:prstGeom prst="rect">
            <a:avLst/>
          </a:prstGeom>
        </p:spPr>
      </p:pic>
      <p:sp>
        <p:nvSpPr>
          <p:cNvPr id="11" name="フリーフォーム: 図形 10">
            <a:extLst>
              <a:ext uri="{FF2B5EF4-FFF2-40B4-BE49-F238E27FC236}">
                <a16:creationId xmlns:a16="http://schemas.microsoft.com/office/drawing/2014/main" id="{1A26A00A-C120-33C5-50F9-9AE38A5A8B20}"/>
              </a:ext>
            </a:extLst>
          </p:cNvPr>
          <p:cNvSpPr/>
          <p:nvPr/>
        </p:nvSpPr>
        <p:spPr>
          <a:xfrm>
            <a:off x="4572003" y="541419"/>
            <a:ext cx="2951692" cy="117948"/>
          </a:xfrm>
          <a:custGeom>
            <a:avLst/>
            <a:gdLst>
              <a:gd name="connsiteX0" fmla="*/ 0 w 4498575"/>
              <a:gd name="connsiteY0" fmla="*/ 250624 h 250624"/>
              <a:gd name="connsiteX1" fmla="*/ 3269293 w 4498575"/>
              <a:gd name="connsiteY1" fmla="*/ 37682 h 250624"/>
              <a:gd name="connsiteX2" fmla="*/ 4496844 w 4498575"/>
              <a:gd name="connsiteY2" fmla="*/ 12630 h 250624"/>
            </a:gdLst>
            <a:ahLst/>
            <a:cxnLst>
              <a:cxn ang="0">
                <a:pos x="connsiteX0" y="connsiteY0"/>
              </a:cxn>
              <a:cxn ang="0">
                <a:pos x="connsiteX1" y="connsiteY1"/>
              </a:cxn>
              <a:cxn ang="0">
                <a:pos x="connsiteX2" y="connsiteY2"/>
              </a:cxn>
            </a:cxnLst>
            <a:rect l="l" t="t" r="r" b="b"/>
            <a:pathLst>
              <a:path w="4498575" h="250624">
                <a:moveTo>
                  <a:pt x="0" y="250624"/>
                </a:moveTo>
                <a:lnTo>
                  <a:pt x="3269293" y="37682"/>
                </a:lnTo>
                <a:cubicBezTo>
                  <a:pt x="4018767" y="-1984"/>
                  <a:pt x="4532334" y="-10334"/>
                  <a:pt x="4496844" y="12630"/>
                </a:cubicBezTo>
              </a:path>
            </a:pathLst>
          </a:cu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字幕 8">
            <a:extLst>
              <a:ext uri="{FF2B5EF4-FFF2-40B4-BE49-F238E27FC236}">
                <a16:creationId xmlns:a16="http://schemas.microsoft.com/office/drawing/2014/main" id="{0B591B26-D558-B1D0-EBDC-98FB7E01633F}"/>
              </a:ext>
            </a:extLst>
          </p:cNvPr>
          <p:cNvSpPr txBox="1">
            <a:spLocks/>
          </p:cNvSpPr>
          <p:nvPr/>
        </p:nvSpPr>
        <p:spPr>
          <a:xfrm>
            <a:off x="0" y="286661"/>
            <a:ext cx="12192000" cy="424732"/>
          </a:xfrm>
          <a:prstGeom prst="rect">
            <a:avLst/>
          </a:prstGeom>
        </p:spPr>
        <p:txBody>
          <a:bodyPr wrap="square" lIns="0" tIns="0" rIns="0" bIns="0" anchor="b" anchorCtr="0">
            <a:spAutoFit/>
          </a:bodyPr>
          <a:lstStyle>
            <a:lvl1pPr marL="0" indent="0" algn="l" defTabSz="914400" rtl="0" eaLnBrk="1" latinLnBrk="0" hangingPunct="1">
              <a:lnSpc>
                <a:spcPct val="120000"/>
              </a:lnSpc>
              <a:spcBef>
                <a:spcPts val="0"/>
              </a:spcBef>
              <a:buFont typeface="Arial" pitchFamily="34" charset="0"/>
              <a:buNone/>
              <a:defRPr kumimoji="1" sz="2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9pPr>
          </a:lstStyle>
          <a:p>
            <a:pPr algn="ctr" defTabSz="914354">
              <a:defRPr/>
            </a:pPr>
            <a:r>
              <a:rPr lang="ja-JP" altLang="en-US" sz="2400" b="1" dirty="0">
                <a:effectLst>
                  <a:outerShdw blurRad="38100" dist="38100" dir="2700000" algn="tl">
                    <a:srgbClr val="000000">
                      <a:alpha val="43137"/>
                    </a:srgbClr>
                  </a:outerShdw>
                </a:effectLst>
                <a:latin typeface="メイリオ"/>
                <a:ea typeface="メイリオ"/>
              </a:rPr>
              <a:t>基準費用額（居住費）</a:t>
            </a:r>
            <a:r>
              <a:rPr lang="ja-JP" altLang="en-US" sz="2400" dirty="0">
                <a:latin typeface="メイリオ"/>
                <a:ea typeface="メイリオ"/>
              </a:rPr>
              <a:t>　</a:t>
            </a:r>
            <a:endParaRPr lang="en-US" altLang="ja-JP" sz="2400" dirty="0">
              <a:latin typeface="メイリオ"/>
              <a:ea typeface="メイリオ"/>
            </a:endParaRPr>
          </a:p>
        </p:txBody>
      </p:sp>
      <p:sp>
        <p:nvSpPr>
          <p:cNvPr id="4" name="スライド番号プレースホルダー 3">
            <a:extLst>
              <a:ext uri="{FF2B5EF4-FFF2-40B4-BE49-F238E27FC236}">
                <a16:creationId xmlns:a16="http://schemas.microsoft.com/office/drawing/2014/main" id="{BC6D3DD9-1191-EBD0-5823-2FEF8A81AE9E}"/>
              </a:ext>
            </a:extLst>
          </p:cNvPr>
          <p:cNvSpPr>
            <a:spLocks noGrp="1"/>
          </p:cNvSpPr>
          <p:nvPr>
            <p:ph type="sldNum" sz="quarter" idx="12"/>
          </p:nvPr>
        </p:nvSpPr>
        <p:spPr/>
        <p:txBody>
          <a:bodyPr/>
          <a:lstStyle/>
          <a:p>
            <a:fld id="{3B6F2B05-96C8-4EC6-A67A-013DF127CB40}" type="slidenum">
              <a:rPr lang="ja-JP" altLang="en-US" smtClean="0"/>
              <a:pPr/>
              <a:t>14</a:t>
            </a:fld>
            <a:endParaRPr lang="ja-JP" altLang="en-US" dirty="0"/>
          </a:p>
        </p:txBody>
      </p:sp>
      <p:sp>
        <p:nvSpPr>
          <p:cNvPr id="6" name="字幕 8">
            <a:extLst>
              <a:ext uri="{FF2B5EF4-FFF2-40B4-BE49-F238E27FC236}">
                <a16:creationId xmlns:a16="http://schemas.microsoft.com/office/drawing/2014/main" id="{5FFB7C01-3D44-8D7B-0D4B-B1B1EC6899C6}"/>
              </a:ext>
            </a:extLst>
          </p:cNvPr>
          <p:cNvSpPr txBox="1">
            <a:spLocks/>
          </p:cNvSpPr>
          <p:nvPr/>
        </p:nvSpPr>
        <p:spPr>
          <a:xfrm>
            <a:off x="1590260" y="5808591"/>
            <a:ext cx="1769165" cy="318549"/>
          </a:xfrm>
          <a:prstGeom prst="rect">
            <a:avLst/>
          </a:prstGeom>
        </p:spPr>
        <p:txBody>
          <a:bodyPr wrap="square" lIns="0" tIns="0" rIns="0" bIns="0" anchor="b" anchorCtr="0">
            <a:spAutoFit/>
          </a:bodyPr>
          <a:lstStyle>
            <a:lvl1pPr marL="0" indent="0" algn="l" defTabSz="914400" rtl="0" eaLnBrk="1" latinLnBrk="0" hangingPunct="1">
              <a:lnSpc>
                <a:spcPct val="120000"/>
              </a:lnSpc>
              <a:spcBef>
                <a:spcPts val="0"/>
              </a:spcBef>
              <a:buFont typeface="Arial" pitchFamily="34" charset="0"/>
              <a:buNone/>
              <a:defRPr kumimoji="1" sz="2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9pPr>
          </a:lstStyle>
          <a:p>
            <a:pPr defTabSz="914354">
              <a:defRPr/>
            </a:pPr>
            <a:r>
              <a:rPr lang="ja-JP" altLang="en-US" sz="1800" b="1" dirty="0">
                <a:latin typeface="メイリオ"/>
                <a:ea typeface="メイリオ"/>
              </a:rPr>
              <a:t>食費</a:t>
            </a:r>
            <a:r>
              <a:rPr lang="en-US" altLang="ja-JP" sz="1800" b="1" dirty="0">
                <a:latin typeface="メイリオ"/>
                <a:ea typeface="メイリオ"/>
              </a:rPr>
              <a:t>…</a:t>
            </a:r>
            <a:r>
              <a:rPr lang="ja-JP" altLang="en-US" sz="1800" b="1" dirty="0">
                <a:latin typeface="メイリオ"/>
                <a:ea typeface="メイリオ"/>
              </a:rPr>
              <a:t>改定なし</a:t>
            </a:r>
            <a:endParaRPr lang="en-US" altLang="ja-JP" sz="2800" b="1" dirty="0">
              <a:latin typeface="メイリオ"/>
              <a:ea typeface="メイリオ"/>
            </a:endParaRPr>
          </a:p>
        </p:txBody>
      </p:sp>
      <p:pic>
        <p:nvPicPr>
          <p:cNvPr id="12" name="図 11">
            <a:extLst>
              <a:ext uri="{FF2B5EF4-FFF2-40B4-BE49-F238E27FC236}">
                <a16:creationId xmlns:a16="http://schemas.microsoft.com/office/drawing/2014/main" id="{E85E2640-E27F-1DCE-635B-1DA9FBF7160F}"/>
              </a:ext>
            </a:extLst>
          </p:cNvPr>
          <p:cNvPicPr>
            <a:picLocks noChangeAspect="1"/>
          </p:cNvPicPr>
          <p:nvPr/>
        </p:nvPicPr>
        <p:blipFill>
          <a:blip r:embed="rId4"/>
          <a:stretch>
            <a:fillRect/>
          </a:stretch>
        </p:blipFill>
        <p:spPr>
          <a:xfrm>
            <a:off x="1442962" y="2985402"/>
            <a:ext cx="9666027" cy="2638862"/>
          </a:xfrm>
          <a:prstGeom prst="rect">
            <a:avLst/>
          </a:prstGeom>
        </p:spPr>
      </p:pic>
      <p:sp>
        <p:nvSpPr>
          <p:cNvPr id="2" name="テキスト ボックス 1">
            <a:extLst>
              <a:ext uri="{FF2B5EF4-FFF2-40B4-BE49-F238E27FC236}">
                <a16:creationId xmlns:a16="http://schemas.microsoft.com/office/drawing/2014/main" id="{A4F282F2-2DE7-6930-11FE-009A147779F8}"/>
              </a:ext>
            </a:extLst>
          </p:cNvPr>
          <p:cNvSpPr txBox="1"/>
          <p:nvPr/>
        </p:nvSpPr>
        <p:spPr>
          <a:xfrm>
            <a:off x="24384" y="15257"/>
            <a:ext cx="2392656" cy="261610"/>
          </a:xfrm>
          <a:prstGeom prst="rect">
            <a:avLst/>
          </a:prstGeom>
          <a:noFill/>
        </p:spPr>
        <p:txBody>
          <a:bodyPr wrap="square" rtlCol="0">
            <a:spAutoFit/>
          </a:bodyPr>
          <a:lstStyle/>
          <a:p>
            <a:r>
              <a:rPr lang="ja-JP" altLang="en-US" sz="1100" dirty="0">
                <a:latin typeface="+mn-ea"/>
                <a:ea typeface="+mn-ea"/>
              </a:rPr>
              <a:t>介護給付費分科会資料　</a:t>
            </a:r>
            <a:r>
              <a:rPr kumimoji="1" lang="en-US" altLang="ja-JP" sz="1100" dirty="0">
                <a:latin typeface="+mn-ea"/>
                <a:ea typeface="+mn-ea"/>
              </a:rPr>
              <a:t>2024.1.22</a:t>
            </a:r>
            <a:endParaRPr kumimoji="1" lang="ja-JP" altLang="en-US" sz="1100" dirty="0">
              <a:latin typeface="+mn-ea"/>
              <a:ea typeface="+mn-ea"/>
            </a:endParaRPr>
          </a:p>
        </p:txBody>
      </p:sp>
      <p:sp>
        <p:nvSpPr>
          <p:cNvPr id="9" name="正方形/長方形 8">
            <a:extLst>
              <a:ext uri="{FF2B5EF4-FFF2-40B4-BE49-F238E27FC236}">
                <a16:creationId xmlns:a16="http://schemas.microsoft.com/office/drawing/2014/main" id="{BC4EA814-1C57-741B-0B16-888495C60DA8}"/>
              </a:ext>
            </a:extLst>
          </p:cNvPr>
          <p:cNvSpPr/>
          <p:nvPr/>
        </p:nvSpPr>
        <p:spPr>
          <a:xfrm>
            <a:off x="3404682" y="5767422"/>
            <a:ext cx="7587996" cy="983574"/>
          </a:xfrm>
          <a:prstGeom prst="rect">
            <a:avLst/>
          </a:prstGeom>
          <a:noFill/>
          <a:ln w="9525" cap="flat" cmpd="sng" algn="ctr">
            <a:noFill/>
            <a:prstDash val="solid"/>
            <a:miter lim="800000"/>
          </a:ln>
          <a:effectLst/>
        </p:spPr>
        <p:txBody>
          <a:bodyPr lIns="108000" tIns="0" rIns="10800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ja-JP" altLang="en-US"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物価高騰への対応</a:t>
            </a:r>
            <a:r>
              <a:rPr kumimoji="1" lang="en-US" altLang="ja-JP" sz="1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p>
          <a:p>
            <a:pPr marL="285750" marR="0" lvl="0" indent="-285750" algn="l" defTabSz="914400" rtl="0" eaLnBrk="1" fontAlgn="auto" latinLnBrk="0" hangingPunct="1">
              <a:lnSpc>
                <a:spcPct val="100000"/>
              </a:lnSpc>
              <a:spcBef>
                <a:spcPts val="0"/>
              </a:spcBef>
              <a:spcAft>
                <a:spcPts val="0"/>
              </a:spcAft>
              <a:buClrTx/>
              <a:buSzTx/>
              <a:buFont typeface="ＭＳ ゴシック" panose="020B0609070205080204" pitchFamily="49" charset="-128"/>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足下の物価高騰が事業所に様々な影響を及ぼしているとの指摘があることを踏まえ、</a:t>
            </a:r>
            <a:r>
              <a:rPr kumimoji="1" lang="ja-JP" altLang="en-US" sz="12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rPr>
              <a:t>引き続き、物価高騰が居住費・食費に及ぼす影響を適切に把握し、必要な対応を行うべき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である。</a:t>
            </a:r>
            <a:endParaRPr lang="en-US" altLang="ja-JP" sz="1200" dirty="0">
              <a:solidFill>
                <a:prstClr val="black"/>
              </a:solidFill>
              <a:latin typeface="Meiryo UI" panose="020B0604030504040204" pitchFamily="50" charset="-128"/>
              <a:ea typeface="Meiryo UI" panose="020B0604030504040204" pitchFamily="50" charset="-128"/>
            </a:endParaRPr>
          </a:p>
          <a:p>
            <a:pPr algn="r">
              <a:spcBef>
                <a:spcPts val="600"/>
              </a:spcBef>
              <a:defRPr/>
            </a:pPr>
            <a:r>
              <a:rPr lang="ja-JP" altLang="en-US" sz="1200" dirty="0">
                <a:latin typeface="Meiryo UI" panose="020B0604030504040204" pitchFamily="50" charset="-128"/>
                <a:ea typeface="Meiryo UI" panose="020B0604030504040204" pitchFamily="50" charset="-128"/>
              </a:rPr>
              <a:t>令和６年度介護報酬改定に関する審議報告（</a:t>
            </a:r>
            <a:r>
              <a:rPr lang="en-US" altLang="ja-JP" sz="1200" dirty="0">
                <a:latin typeface="Meiryo UI" panose="020B0604030504040204" pitchFamily="50" charset="-128"/>
                <a:ea typeface="Meiryo UI" panose="020B0604030504040204" pitchFamily="50" charset="-128"/>
              </a:rPr>
              <a:t>2023.12. 19</a:t>
            </a:r>
            <a:r>
              <a:rPr lang="ja-JP" altLang="en-US" sz="1200" dirty="0">
                <a:latin typeface="Meiryo UI" panose="020B0604030504040204" pitchFamily="50" charset="-128"/>
                <a:ea typeface="Meiryo UI" panose="020B0604030504040204" pitchFamily="50" charset="-128"/>
              </a:rPr>
              <a:t>）今後の課題より</a:t>
            </a:r>
            <a:endParaRPr lang="en-US" altLang="ja-JP" sz="12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57BD5061-C661-2489-9E01-D80ADB2D62E6}"/>
              </a:ext>
            </a:extLst>
          </p:cNvPr>
          <p:cNvSpPr/>
          <p:nvPr/>
        </p:nvSpPr>
        <p:spPr>
          <a:xfrm>
            <a:off x="1478604" y="5768502"/>
            <a:ext cx="9563770" cy="943583"/>
          </a:xfrm>
          <a:prstGeom prst="rect">
            <a:avLst/>
          </a:prstGeom>
          <a:noFill/>
          <a:ln w="222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F1A8593-D440-0D0C-1C0C-355907258AC9}"/>
              </a:ext>
            </a:extLst>
          </p:cNvPr>
          <p:cNvSpPr txBox="1"/>
          <p:nvPr/>
        </p:nvSpPr>
        <p:spPr>
          <a:xfrm>
            <a:off x="0" y="209808"/>
            <a:ext cx="3560323" cy="261610"/>
          </a:xfrm>
          <a:prstGeom prst="rect">
            <a:avLst/>
          </a:prstGeom>
          <a:noFill/>
        </p:spPr>
        <p:txBody>
          <a:bodyPr wrap="square" rtlCol="0">
            <a:spAutoFit/>
          </a:bodyPr>
          <a:lstStyle/>
          <a:p>
            <a:r>
              <a:rPr lang="ja-JP" altLang="en-US" sz="1100" dirty="0">
                <a:latin typeface="+mn-ea"/>
              </a:rPr>
              <a:t>令和６年度介護報酬改定に関する審議報告</a:t>
            </a:r>
            <a:r>
              <a:rPr lang="en-US" altLang="ja-JP" sz="1100" dirty="0">
                <a:latin typeface="+mn-ea"/>
              </a:rPr>
              <a:t>2023.12.19</a:t>
            </a:r>
            <a:endParaRPr kumimoji="1" lang="ja-JP" altLang="en-US" sz="1100" dirty="0">
              <a:latin typeface="+mn-ea"/>
            </a:endParaRPr>
          </a:p>
        </p:txBody>
      </p:sp>
    </p:spTree>
    <p:extLst>
      <p:ext uri="{BB962C8B-B14F-4D97-AF65-F5344CB8AC3E}">
        <p14:creationId xmlns:p14="http://schemas.microsoft.com/office/powerpoint/2010/main" val="21497473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9DDE008-3342-9B69-FF97-2FDBD9265025}"/>
              </a:ext>
            </a:extLst>
          </p:cNvPr>
          <p:cNvSpPr>
            <a:spLocks noGrp="1"/>
          </p:cNvSpPr>
          <p:nvPr>
            <p:ph type="sldNum" sz="quarter" idx="12"/>
          </p:nvPr>
        </p:nvSpPr>
        <p:spPr/>
        <p:txBody>
          <a:bodyPr/>
          <a:lstStyle/>
          <a:p>
            <a:fld id="{CEDB922F-16BB-40A6-B622-E023FDFE57B0}" type="slidenum">
              <a:rPr kumimoji="1" lang="ja-JP" altLang="en-US" smtClean="0"/>
              <a:t>149</a:t>
            </a:fld>
            <a:endParaRPr kumimoji="1" lang="ja-JP" altLang="en-US"/>
          </a:p>
        </p:txBody>
      </p:sp>
      <p:pic>
        <p:nvPicPr>
          <p:cNvPr id="6" name="図 5">
            <a:extLst>
              <a:ext uri="{FF2B5EF4-FFF2-40B4-BE49-F238E27FC236}">
                <a16:creationId xmlns:a16="http://schemas.microsoft.com/office/drawing/2014/main" id="{6EDAFC31-CA20-00EC-1B6E-9921F5969B6A}"/>
              </a:ext>
            </a:extLst>
          </p:cNvPr>
          <p:cNvPicPr>
            <a:picLocks noChangeAspect="1"/>
          </p:cNvPicPr>
          <p:nvPr/>
        </p:nvPicPr>
        <p:blipFill>
          <a:blip r:embed="rId2"/>
          <a:stretch>
            <a:fillRect/>
          </a:stretch>
        </p:blipFill>
        <p:spPr>
          <a:xfrm>
            <a:off x="954157" y="101590"/>
            <a:ext cx="10229702" cy="6619885"/>
          </a:xfrm>
          <a:prstGeom prst="rect">
            <a:avLst/>
          </a:prstGeom>
        </p:spPr>
      </p:pic>
      <p:sp>
        <p:nvSpPr>
          <p:cNvPr id="2" name="テキスト ボックス 1">
            <a:extLst>
              <a:ext uri="{FF2B5EF4-FFF2-40B4-BE49-F238E27FC236}">
                <a16:creationId xmlns:a16="http://schemas.microsoft.com/office/drawing/2014/main" id="{699D8088-D4A8-1FBD-4CF6-51102504B65F}"/>
              </a:ext>
            </a:extLst>
          </p:cNvPr>
          <p:cNvSpPr txBox="1"/>
          <p:nvPr/>
        </p:nvSpPr>
        <p:spPr>
          <a:xfrm>
            <a:off x="8610600" y="136525"/>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723874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A972D5F-A7FA-1403-4C8F-EB0A23159CB2}"/>
              </a:ext>
            </a:extLst>
          </p:cNvPr>
          <p:cNvSpPr>
            <a:spLocks noGrp="1"/>
          </p:cNvSpPr>
          <p:nvPr>
            <p:ph type="title"/>
          </p:nvPr>
        </p:nvSpPr>
        <p:spPr/>
        <p:txBody>
          <a:bodyPr/>
          <a:lstStyle/>
          <a:p>
            <a:r>
              <a:rPr lang="ja-JP" altLang="en-US" dirty="0"/>
              <a:t>介護保険最新情報</a:t>
            </a:r>
          </a:p>
        </p:txBody>
      </p:sp>
      <p:sp>
        <p:nvSpPr>
          <p:cNvPr id="2" name="スライド番号プレースホルダー 1">
            <a:extLst>
              <a:ext uri="{FF2B5EF4-FFF2-40B4-BE49-F238E27FC236}">
                <a16:creationId xmlns:a16="http://schemas.microsoft.com/office/drawing/2014/main" id="{B634A297-B198-A5F0-740A-C9B3D5AA4EAA}"/>
              </a:ext>
            </a:extLst>
          </p:cNvPr>
          <p:cNvSpPr>
            <a:spLocks noGrp="1"/>
          </p:cNvSpPr>
          <p:nvPr>
            <p:ph type="sldNum" sz="quarter" idx="12"/>
          </p:nvPr>
        </p:nvSpPr>
        <p:spPr/>
        <p:txBody>
          <a:bodyPr/>
          <a:lstStyle/>
          <a:p>
            <a:fld id="{CEDB922F-16BB-40A6-B622-E023FDFE57B0}" type="slidenum">
              <a:rPr kumimoji="1" lang="ja-JP" altLang="en-US" smtClean="0"/>
              <a:t>150</a:t>
            </a:fld>
            <a:endParaRPr kumimoji="1" lang="ja-JP" altLang="en-US"/>
          </a:p>
        </p:txBody>
      </p:sp>
      <p:pic>
        <p:nvPicPr>
          <p:cNvPr id="4" name="図 3">
            <a:extLst>
              <a:ext uri="{FF2B5EF4-FFF2-40B4-BE49-F238E27FC236}">
                <a16:creationId xmlns:a16="http://schemas.microsoft.com/office/drawing/2014/main" id="{23EA1DD3-9AAB-8622-1B3D-EDA5EFD5C275}"/>
              </a:ext>
            </a:extLst>
          </p:cNvPr>
          <p:cNvPicPr>
            <a:picLocks noChangeAspect="1"/>
          </p:cNvPicPr>
          <p:nvPr/>
        </p:nvPicPr>
        <p:blipFill>
          <a:blip r:embed="rId2"/>
          <a:stretch>
            <a:fillRect/>
          </a:stretch>
        </p:blipFill>
        <p:spPr>
          <a:xfrm>
            <a:off x="1151530" y="1268021"/>
            <a:ext cx="9888940" cy="5589979"/>
          </a:xfrm>
          <a:prstGeom prst="rect">
            <a:avLst/>
          </a:prstGeom>
        </p:spPr>
      </p:pic>
    </p:spTree>
    <p:extLst>
      <p:ext uri="{BB962C8B-B14F-4D97-AF65-F5344CB8AC3E}">
        <p14:creationId xmlns:p14="http://schemas.microsoft.com/office/powerpoint/2010/main" val="14871715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21FE3F4-5E41-EBC3-BD8D-CA7EA2712BCE}"/>
              </a:ext>
            </a:extLst>
          </p:cNvPr>
          <p:cNvSpPr/>
          <p:nvPr/>
        </p:nvSpPr>
        <p:spPr>
          <a:xfrm>
            <a:off x="1323000" y="612000"/>
            <a:ext cx="144000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游ゴシック" panose="020B0400000000000000" pitchFamily="50" charset="-128"/>
                <a:ea typeface="游ゴシック" panose="020B0400000000000000" pitchFamily="50" charset="-128"/>
              </a:rPr>
              <a:t>概要</a:t>
            </a:r>
          </a:p>
        </p:txBody>
      </p:sp>
      <p:sp>
        <p:nvSpPr>
          <p:cNvPr id="12" name="正方形/長方形 11">
            <a:extLst>
              <a:ext uri="{FF2B5EF4-FFF2-40B4-BE49-F238E27FC236}">
                <a16:creationId xmlns:a16="http://schemas.microsoft.com/office/drawing/2014/main" id="{902DE9D0-D5C9-6A9A-FE50-466C9A7C0523}"/>
              </a:ext>
            </a:extLst>
          </p:cNvPr>
          <p:cNvSpPr/>
          <p:nvPr/>
        </p:nvSpPr>
        <p:spPr>
          <a:xfrm>
            <a:off x="1323000" y="972000"/>
            <a:ext cx="9540000" cy="3168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400">
                <a:solidFill>
                  <a:schemeClr val="tx1"/>
                </a:solidFill>
                <a:latin typeface="游ゴシック" panose="020B0400000000000000" pitchFamily="50" charset="-128"/>
                <a:ea typeface="游ゴシック" panose="020B0400000000000000" pitchFamily="50" charset="-128"/>
              </a:rPr>
              <a:t>○　就労開始から６月未満の</a:t>
            </a:r>
            <a:r>
              <a:rPr lang="en-US" altLang="ja-JP" sz="1400">
                <a:solidFill>
                  <a:schemeClr val="tx1"/>
                </a:solidFill>
                <a:latin typeface="游ゴシック" panose="020B0400000000000000" pitchFamily="50" charset="-128"/>
                <a:ea typeface="游ゴシック" panose="020B0400000000000000" pitchFamily="50" charset="-128"/>
              </a:rPr>
              <a:t>EPA</a:t>
            </a:r>
            <a:r>
              <a:rPr lang="ja-JP" altLang="en-US" sz="1400">
                <a:solidFill>
                  <a:schemeClr val="tx1"/>
                </a:solidFill>
                <a:latin typeface="游ゴシック" panose="020B0400000000000000" pitchFamily="50" charset="-128"/>
                <a:ea typeface="游ゴシック" panose="020B0400000000000000" pitchFamily="50" charset="-128"/>
              </a:rPr>
              <a:t>介護福祉士候補者及び技能実習生（以下「外国人介護職員」という。）については、日本語能力試験</a:t>
            </a:r>
            <a:r>
              <a:rPr lang="en-US" altLang="ja-JP" sz="1400">
                <a:solidFill>
                  <a:schemeClr val="tx1"/>
                </a:solidFill>
                <a:latin typeface="游ゴシック" panose="020B0400000000000000" pitchFamily="50" charset="-128"/>
                <a:ea typeface="游ゴシック" panose="020B0400000000000000" pitchFamily="50" charset="-128"/>
              </a:rPr>
              <a:t>N1</a:t>
            </a:r>
            <a:r>
              <a:rPr lang="ja-JP" altLang="en-US" sz="1400">
                <a:solidFill>
                  <a:schemeClr val="tx1"/>
                </a:solidFill>
                <a:latin typeface="游ゴシック" panose="020B0400000000000000" pitchFamily="50" charset="-128"/>
                <a:ea typeface="游ゴシック" panose="020B0400000000000000" pitchFamily="50" charset="-128"/>
              </a:rPr>
              <a:t>又は</a:t>
            </a:r>
            <a:r>
              <a:rPr lang="en-US" altLang="ja-JP" sz="1400">
                <a:solidFill>
                  <a:schemeClr val="tx1"/>
                </a:solidFill>
                <a:latin typeface="游ゴシック" panose="020B0400000000000000" pitchFamily="50" charset="-128"/>
                <a:ea typeface="游ゴシック" panose="020B0400000000000000" pitchFamily="50" charset="-128"/>
              </a:rPr>
              <a:t>N2</a:t>
            </a:r>
            <a:r>
              <a:rPr lang="ja-JP" altLang="en-US" sz="1400">
                <a:solidFill>
                  <a:schemeClr val="tx1"/>
                </a:solidFill>
                <a:latin typeface="游ゴシック" panose="020B0400000000000000" pitchFamily="50" charset="-128"/>
                <a:ea typeface="游ゴシック" panose="020B0400000000000000" pitchFamily="50" charset="-128"/>
              </a:rPr>
              <a:t>に合格した者を除き、両制度の目的を考慮し、人員配置基準への算入が認められていないが、就労開始から６月未満であってもケアの習熟度が一定に達している外国人介護職員がいる実態なども踏まえ、人員配置基準に係る取扱いについて見直しを行う。</a:t>
            </a:r>
          </a:p>
          <a:p>
            <a:pPr marL="182563" indent="-182563"/>
            <a:r>
              <a:rPr lang="ja-JP" altLang="en-US" sz="1400">
                <a:solidFill>
                  <a:schemeClr val="tx1"/>
                </a:solidFill>
                <a:latin typeface="游ゴシック" panose="020B0400000000000000" pitchFamily="50" charset="-128"/>
                <a:ea typeface="游ゴシック" panose="020B0400000000000000" pitchFamily="50" charset="-128"/>
              </a:rPr>
              <a:t>　　具体的には、外国人介護職員の日本語能力やケアの習熟度に個人差があることを踏まえ、事業者が、外国人介護職員の日本語能力や指導の実施状況、管理者や指導職員等の意見等を勘案し、当該外国人介護職員を人員配置基準に算入することについて意思決定を行った場合には、就労開始直後から人員配置基準に算入して差し支えないこととする。</a:t>
            </a:r>
            <a:r>
              <a:rPr lang="en-US" altLang="ja-JP" sz="1400">
                <a:solidFill>
                  <a:schemeClr val="tx1"/>
                </a:solidFill>
                <a:latin typeface="游ゴシック" panose="020B0400000000000000" pitchFamily="50" charset="-128"/>
                <a:ea typeface="游ゴシック" panose="020B0400000000000000" pitchFamily="50" charset="-128"/>
              </a:rPr>
              <a:t>【</a:t>
            </a:r>
            <a:r>
              <a:rPr lang="ja-JP" altLang="en-US" sz="1400">
                <a:solidFill>
                  <a:schemeClr val="tx1"/>
                </a:solidFill>
                <a:latin typeface="游ゴシック" panose="020B0400000000000000" pitchFamily="50" charset="-128"/>
                <a:ea typeface="游ゴシック" panose="020B0400000000000000" pitchFamily="50" charset="-128"/>
              </a:rPr>
              <a:t>告示改正</a:t>
            </a:r>
            <a:r>
              <a:rPr lang="en-US" altLang="ja-JP" sz="1400">
                <a:solidFill>
                  <a:schemeClr val="tx1"/>
                </a:solidFill>
                <a:latin typeface="游ゴシック" panose="020B0400000000000000" pitchFamily="50" charset="-128"/>
                <a:ea typeface="游ゴシック" panose="020B0400000000000000" pitchFamily="50" charset="-128"/>
              </a:rPr>
              <a:t>】</a:t>
            </a:r>
          </a:p>
          <a:p>
            <a:pPr marL="182563" indent="-182563"/>
            <a:r>
              <a:rPr lang="ja-JP" altLang="en-US" sz="1400">
                <a:solidFill>
                  <a:schemeClr val="tx1"/>
                </a:solidFill>
                <a:latin typeface="游ゴシック" panose="020B0400000000000000" pitchFamily="50" charset="-128"/>
                <a:ea typeface="游ゴシック" panose="020B0400000000000000" pitchFamily="50" charset="-128"/>
              </a:rPr>
              <a:t>　　その際、適切な指導及び支援を行う観点、安全体制の整備の観点から、以下の要件を設ける。　　</a:t>
            </a:r>
          </a:p>
          <a:p>
            <a:r>
              <a:rPr lang="ja-JP" altLang="en-US" sz="1400">
                <a:solidFill>
                  <a:schemeClr val="tx1"/>
                </a:solidFill>
                <a:latin typeface="游ゴシック" panose="020B0400000000000000" pitchFamily="50" charset="-128"/>
                <a:ea typeface="游ゴシック" panose="020B0400000000000000" pitchFamily="50" charset="-128"/>
              </a:rPr>
              <a:t>　ア　一定の経験のある職員とチームでケアを行う体制とすること。</a:t>
            </a:r>
          </a:p>
          <a:p>
            <a:r>
              <a:rPr lang="ja-JP" altLang="en-US" sz="1400">
                <a:solidFill>
                  <a:schemeClr val="tx1"/>
                </a:solidFill>
                <a:latin typeface="游ゴシック" panose="020B0400000000000000" pitchFamily="50" charset="-128"/>
                <a:ea typeface="游ゴシック" panose="020B0400000000000000" pitchFamily="50" charset="-128"/>
              </a:rPr>
              <a:t>　イ　安全対策担当者の配置、指針の整備や研修の実施など、組織的に安全対策を実施する体制を整備していること。</a:t>
            </a:r>
            <a:endParaRPr lang="en-US" altLang="ja-JP" sz="1400">
              <a:solidFill>
                <a:schemeClr val="tx1"/>
              </a:solidFill>
              <a:latin typeface="游ゴシック" panose="020B0400000000000000" pitchFamily="50" charset="-128"/>
              <a:ea typeface="游ゴシック" panose="020B0400000000000000" pitchFamily="50" charset="-128"/>
            </a:endParaRPr>
          </a:p>
          <a:p>
            <a:pPr marL="182563" indent="-182563"/>
            <a:r>
              <a:rPr lang="ja-JP" altLang="en-US" sz="1400">
                <a:solidFill>
                  <a:schemeClr val="tx1"/>
                </a:solidFill>
                <a:latin typeface="游ゴシック" panose="020B0400000000000000" pitchFamily="50" charset="-128"/>
                <a:ea typeface="游ゴシック" panose="020B0400000000000000" pitchFamily="50" charset="-128"/>
              </a:rPr>
              <a:t>　　併せて、両制度の趣旨を踏まえ、人員配置基準への算入の有無にかかわらず、研修又は実習のための指導職員の配置や、計画に基づく技能等の修得や学習への配慮など、法令等に基づき、受入れ施設において適切な指導及び支援体制の確保が必要であることを改めて周知する。</a:t>
            </a:r>
          </a:p>
        </p:txBody>
      </p:sp>
      <p:sp>
        <p:nvSpPr>
          <p:cNvPr id="27" name="正方形/長方形 26">
            <a:extLst>
              <a:ext uri="{FF2B5EF4-FFF2-40B4-BE49-F238E27FC236}">
                <a16:creationId xmlns:a16="http://schemas.microsoft.com/office/drawing/2014/main" id="{2F19F0CA-95BE-05EE-A5D5-3D8BABC27C56}"/>
              </a:ext>
            </a:extLst>
          </p:cNvPr>
          <p:cNvSpPr/>
          <p:nvPr/>
        </p:nvSpPr>
        <p:spPr>
          <a:xfrm>
            <a:off x="2763000" y="605539"/>
            <a:ext cx="8100000" cy="36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游ゴシック" panose="020B0400000000000000" pitchFamily="50" charset="-128"/>
                <a:ea typeface="游ゴシック" panose="020B0400000000000000" pitchFamily="50" charset="-128"/>
              </a:rPr>
              <a:t>【</a:t>
            </a:r>
            <a:r>
              <a:rPr lang="ja-JP" altLang="en-US" sz="1200" dirty="0">
                <a:solidFill>
                  <a:schemeClr val="tx1"/>
                </a:solidFill>
                <a:latin typeface="游ゴシック" panose="020B0400000000000000" pitchFamily="50" charset="-128"/>
                <a:ea typeface="游ゴシック" panose="020B0400000000000000" pitchFamily="50" charset="-128"/>
              </a:rPr>
              <a:t>通所系サービス★、短期入所系サービス★、居住系サービス★、多機能系サービス★、施設系サービス</a:t>
            </a:r>
            <a:r>
              <a:rPr lang="en-US" altLang="ja-JP" sz="1200" dirty="0">
                <a:solidFill>
                  <a:schemeClr val="tx1"/>
                </a:solidFill>
                <a:latin typeface="游ゴシック" panose="020B0400000000000000" pitchFamily="50" charset="-128"/>
                <a:ea typeface="游ゴシック" panose="020B0400000000000000" pitchFamily="50" charset="-128"/>
              </a:rPr>
              <a:t>】</a:t>
            </a:r>
            <a:endParaRPr lang="ja-JP" altLang="en-US" sz="1200" dirty="0">
              <a:solidFill>
                <a:schemeClr val="tx1"/>
              </a:solidFill>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02B7D2F8-9A2B-5677-F9A6-AA40ED1B2D21}"/>
              </a:ext>
            </a:extLst>
          </p:cNvPr>
          <p:cNvSpPr/>
          <p:nvPr/>
        </p:nvSpPr>
        <p:spPr>
          <a:xfrm>
            <a:off x="1323000" y="4212001"/>
            <a:ext cx="1440000" cy="3600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游ゴシック" panose="020B0400000000000000" pitchFamily="50" charset="-128"/>
                <a:ea typeface="游ゴシック" panose="020B0400000000000000" pitchFamily="50" charset="-128"/>
              </a:rPr>
              <a:t>算定要件等</a:t>
            </a:r>
          </a:p>
        </p:txBody>
      </p:sp>
      <p:sp>
        <p:nvSpPr>
          <p:cNvPr id="4" name="正方形/長方形 3">
            <a:extLst>
              <a:ext uri="{FF2B5EF4-FFF2-40B4-BE49-F238E27FC236}">
                <a16:creationId xmlns:a16="http://schemas.microsoft.com/office/drawing/2014/main" id="{CEBEDAB0-5539-7EDA-8F34-FC6310B6E304}"/>
              </a:ext>
            </a:extLst>
          </p:cNvPr>
          <p:cNvSpPr/>
          <p:nvPr/>
        </p:nvSpPr>
        <p:spPr>
          <a:xfrm>
            <a:off x="1323000" y="4559594"/>
            <a:ext cx="9540000" cy="218396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solidFill>
                <a:schemeClr val="tx1"/>
              </a:solidFill>
              <a:latin typeface="游ゴシック" panose="020B0400000000000000" pitchFamily="50" charset="-128"/>
              <a:ea typeface="游ゴシック" panose="020B0400000000000000" pitchFamily="50" charset="-128"/>
            </a:endParaRPr>
          </a:p>
        </p:txBody>
      </p:sp>
      <p:cxnSp>
        <p:nvCxnSpPr>
          <p:cNvPr id="35" name="直線コネクタ 34">
            <a:extLst>
              <a:ext uri="{FF2B5EF4-FFF2-40B4-BE49-F238E27FC236}">
                <a16:creationId xmlns:a16="http://schemas.microsoft.com/office/drawing/2014/main" id="{1F3D8CC3-F3FE-5EE3-FED3-F800F07F5905}"/>
              </a:ext>
            </a:extLst>
          </p:cNvPr>
          <p:cNvCxnSpPr>
            <a:cxnSpLocks/>
          </p:cNvCxnSpPr>
          <p:nvPr/>
        </p:nvCxnSpPr>
        <p:spPr>
          <a:xfrm flipH="1">
            <a:off x="7083000" y="4716000"/>
            <a:ext cx="0" cy="1872000"/>
          </a:xfrm>
          <a:prstGeom prst="line">
            <a:avLst/>
          </a:prstGeom>
          <a:ln w="19050">
            <a:solidFill>
              <a:schemeClr val="tx1"/>
            </a:solidFill>
            <a:prstDash val="solid"/>
          </a:ln>
          <a:effectLst>
            <a:outerShdw blurRad="50800" dist="50800" dir="5400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cxnSp>
      <p:sp>
        <p:nvSpPr>
          <p:cNvPr id="36" name="矢印: 右 35">
            <a:extLst>
              <a:ext uri="{FF2B5EF4-FFF2-40B4-BE49-F238E27FC236}">
                <a16:creationId xmlns:a16="http://schemas.microsoft.com/office/drawing/2014/main" id="{CE1E6AE7-BBF0-EADD-0867-5BECCB7EADAD}"/>
              </a:ext>
            </a:extLst>
          </p:cNvPr>
          <p:cNvSpPr/>
          <p:nvPr/>
        </p:nvSpPr>
        <p:spPr>
          <a:xfrm>
            <a:off x="7119000" y="4908920"/>
            <a:ext cx="3634644" cy="425204"/>
          </a:xfrm>
          <a:prstGeom prst="rightArrow">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正方形/長方形 37">
            <a:extLst>
              <a:ext uri="{FF2B5EF4-FFF2-40B4-BE49-F238E27FC236}">
                <a16:creationId xmlns:a16="http://schemas.microsoft.com/office/drawing/2014/main" id="{9AF2D6D1-697F-2D54-78E8-C407DD6577B4}"/>
              </a:ext>
            </a:extLst>
          </p:cNvPr>
          <p:cNvSpPr/>
          <p:nvPr/>
        </p:nvSpPr>
        <p:spPr>
          <a:xfrm>
            <a:off x="7083000" y="5013589"/>
            <a:ext cx="900000" cy="214989"/>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mn-ea"/>
              </a:rPr>
              <a:t>訪日後研修</a:t>
            </a:r>
          </a:p>
        </p:txBody>
      </p:sp>
      <p:sp>
        <p:nvSpPr>
          <p:cNvPr id="42" name="テキスト ボックス 41">
            <a:extLst>
              <a:ext uri="{FF2B5EF4-FFF2-40B4-BE49-F238E27FC236}">
                <a16:creationId xmlns:a16="http://schemas.microsoft.com/office/drawing/2014/main" id="{72B9D04B-B08B-6051-BB89-28B367E7A9DB}"/>
              </a:ext>
            </a:extLst>
          </p:cNvPr>
          <p:cNvSpPr txBox="1"/>
          <p:nvPr/>
        </p:nvSpPr>
        <p:spPr>
          <a:xfrm>
            <a:off x="7349490" y="5417680"/>
            <a:ext cx="611981" cy="430887"/>
          </a:xfrm>
          <a:prstGeom prst="rect">
            <a:avLst/>
          </a:prstGeom>
          <a:noFill/>
        </p:spPr>
        <p:txBody>
          <a:bodyPr wrap="square" rtlCol="0">
            <a:spAutoFit/>
          </a:bodyPr>
          <a:lstStyle/>
          <a:p>
            <a:r>
              <a:rPr lang="ja-JP" altLang="en-US" sz="1100"/>
              <a:t>（現行）</a:t>
            </a:r>
          </a:p>
        </p:txBody>
      </p:sp>
      <p:sp>
        <p:nvSpPr>
          <p:cNvPr id="43" name="テキスト ボックス 42">
            <a:extLst>
              <a:ext uri="{FF2B5EF4-FFF2-40B4-BE49-F238E27FC236}">
                <a16:creationId xmlns:a16="http://schemas.microsoft.com/office/drawing/2014/main" id="{0DDE5F6A-CEE7-E8FF-9EC9-906B0358506A}"/>
              </a:ext>
            </a:extLst>
          </p:cNvPr>
          <p:cNvSpPr txBox="1"/>
          <p:nvPr/>
        </p:nvSpPr>
        <p:spPr>
          <a:xfrm>
            <a:off x="7203041" y="5951532"/>
            <a:ext cx="904876" cy="430887"/>
          </a:xfrm>
          <a:prstGeom prst="rect">
            <a:avLst/>
          </a:prstGeom>
          <a:noFill/>
        </p:spPr>
        <p:txBody>
          <a:bodyPr wrap="square" rtlCol="0">
            <a:spAutoFit/>
          </a:bodyPr>
          <a:lstStyle/>
          <a:p>
            <a:r>
              <a:rPr lang="ja-JP" altLang="en-US" sz="1100"/>
              <a:t>（見直し案）</a:t>
            </a:r>
          </a:p>
        </p:txBody>
      </p:sp>
      <p:cxnSp>
        <p:nvCxnSpPr>
          <p:cNvPr id="45" name="直線コネクタ 44">
            <a:extLst>
              <a:ext uri="{FF2B5EF4-FFF2-40B4-BE49-F238E27FC236}">
                <a16:creationId xmlns:a16="http://schemas.microsoft.com/office/drawing/2014/main" id="{A5574C0C-6608-A802-EF74-8B36832B38ED}"/>
              </a:ext>
            </a:extLst>
          </p:cNvPr>
          <p:cNvCxnSpPr>
            <a:cxnSpLocks/>
          </p:cNvCxnSpPr>
          <p:nvPr/>
        </p:nvCxnSpPr>
        <p:spPr>
          <a:xfrm>
            <a:off x="9631080" y="4931544"/>
            <a:ext cx="0" cy="1209077"/>
          </a:xfrm>
          <a:prstGeom prst="line">
            <a:avLst/>
          </a:prstGeom>
          <a:ln w="19050">
            <a:solidFill>
              <a:schemeClr val="tx1"/>
            </a:solidFill>
            <a:prstDash val="sysDash"/>
          </a:ln>
          <a:effectLst>
            <a:outerShdw blurRad="50800" dist="50800" dir="5400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FF91587D-8E30-E653-1193-523D1D9772B9}"/>
              </a:ext>
            </a:extLst>
          </p:cNvPr>
          <p:cNvCxnSpPr/>
          <p:nvPr/>
        </p:nvCxnSpPr>
        <p:spPr>
          <a:xfrm>
            <a:off x="9631081" y="5524489"/>
            <a:ext cx="1098833"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8662310-3F34-CA72-B2D7-9AD25C055CF2}"/>
              </a:ext>
            </a:extLst>
          </p:cNvPr>
          <p:cNvCxnSpPr/>
          <p:nvPr/>
        </p:nvCxnSpPr>
        <p:spPr>
          <a:xfrm flipH="1">
            <a:off x="8003006" y="6081011"/>
            <a:ext cx="1624641"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1068E78F-F45C-E5CA-C584-2F044F214879}"/>
              </a:ext>
            </a:extLst>
          </p:cNvPr>
          <p:cNvCxnSpPr/>
          <p:nvPr/>
        </p:nvCxnSpPr>
        <p:spPr>
          <a:xfrm flipH="1">
            <a:off x="8011045" y="5524489"/>
            <a:ext cx="1624641"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6D642895-6CB2-345B-0AC8-53D4B4429DDA}"/>
              </a:ext>
            </a:extLst>
          </p:cNvPr>
          <p:cNvSpPr txBox="1"/>
          <p:nvPr/>
        </p:nvSpPr>
        <p:spPr>
          <a:xfrm>
            <a:off x="7963378" y="5544205"/>
            <a:ext cx="1761647" cy="261610"/>
          </a:xfrm>
          <a:prstGeom prst="rect">
            <a:avLst/>
          </a:prstGeom>
          <a:noFill/>
        </p:spPr>
        <p:txBody>
          <a:bodyPr wrap="square" rtlCol="0">
            <a:spAutoFit/>
          </a:bodyPr>
          <a:lstStyle/>
          <a:p>
            <a:r>
              <a:rPr lang="en-US" altLang="ja-JP" sz="1100"/>
              <a:t>※N1</a:t>
            </a:r>
            <a:r>
              <a:rPr lang="ja-JP" altLang="en-US" sz="1100"/>
              <a:t>・</a:t>
            </a:r>
            <a:r>
              <a:rPr lang="en-US" altLang="ja-JP" sz="1100"/>
              <a:t>N2</a:t>
            </a:r>
            <a:r>
              <a:rPr lang="ja-JP" altLang="en-US" sz="1100"/>
              <a:t>のみ参入可能</a:t>
            </a:r>
          </a:p>
        </p:txBody>
      </p:sp>
      <p:sp>
        <p:nvSpPr>
          <p:cNvPr id="63" name="テキスト ボックス 62">
            <a:extLst>
              <a:ext uri="{FF2B5EF4-FFF2-40B4-BE49-F238E27FC236}">
                <a16:creationId xmlns:a16="http://schemas.microsoft.com/office/drawing/2014/main" id="{399538D6-D651-3F67-741B-65C03446CAFC}"/>
              </a:ext>
            </a:extLst>
          </p:cNvPr>
          <p:cNvSpPr txBox="1"/>
          <p:nvPr/>
        </p:nvSpPr>
        <p:spPr>
          <a:xfrm>
            <a:off x="7834398" y="6100662"/>
            <a:ext cx="1981953" cy="600164"/>
          </a:xfrm>
          <a:prstGeom prst="rect">
            <a:avLst/>
          </a:prstGeom>
          <a:noFill/>
        </p:spPr>
        <p:txBody>
          <a:bodyPr wrap="square" rtlCol="0">
            <a:spAutoFit/>
          </a:bodyPr>
          <a:lstStyle/>
          <a:p>
            <a:pPr marL="92075" indent="-92075"/>
            <a:r>
              <a:rPr lang="en-US" altLang="ja-JP" sz="1100"/>
              <a:t>※N1</a:t>
            </a:r>
            <a:r>
              <a:rPr lang="ja-JP" altLang="en-US" sz="1100"/>
              <a:t>・</a:t>
            </a:r>
            <a:r>
              <a:rPr lang="en-US" altLang="ja-JP" sz="1100"/>
              <a:t>N2</a:t>
            </a:r>
            <a:r>
              <a:rPr lang="ja-JP" altLang="en-US" sz="1100"/>
              <a:t>に加え、</a:t>
            </a:r>
            <a:r>
              <a:rPr lang="ja-JP" altLang="en-US" sz="1100" u="sng"/>
              <a:t>受入れ事業者が配置基準に算入することとした場合に算入可能</a:t>
            </a:r>
          </a:p>
        </p:txBody>
      </p:sp>
      <p:cxnSp>
        <p:nvCxnSpPr>
          <p:cNvPr id="64" name="直線コネクタ 63">
            <a:extLst>
              <a:ext uri="{FF2B5EF4-FFF2-40B4-BE49-F238E27FC236}">
                <a16:creationId xmlns:a16="http://schemas.microsoft.com/office/drawing/2014/main" id="{BFFC4BEA-5517-40B9-EC47-AF4B338D20F0}"/>
              </a:ext>
            </a:extLst>
          </p:cNvPr>
          <p:cNvCxnSpPr>
            <a:cxnSpLocks/>
          </p:cNvCxnSpPr>
          <p:nvPr/>
        </p:nvCxnSpPr>
        <p:spPr>
          <a:xfrm>
            <a:off x="7994808" y="4940742"/>
            <a:ext cx="0" cy="1209077"/>
          </a:xfrm>
          <a:prstGeom prst="line">
            <a:avLst/>
          </a:prstGeom>
          <a:ln w="19050">
            <a:solidFill>
              <a:schemeClr val="tx1"/>
            </a:solidFill>
            <a:prstDash val="sysDash"/>
          </a:ln>
          <a:effectLst>
            <a:outerShdw blurRad="50800" dist="50800" dir="5400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56E3CF8A-0562-FC80-EB39-18CDA1A5CA63}"/>
              </a:ext>
            </a:extLst>
          </p:cNvPr>
          <p:cNvCxnSpPr/>
          <p:nvPr/>
        </p:nvCxnSpPr>
        <p:spPr>
          <a:xfrm>
            <a:off x="9624872" y="6067987"/>
            <a:ext cx="1098833"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1FDC65C5-F72B-0AFA-B0A2-D4E279694E4A}"/>
              </a:ext>
            </a:extLst>
          </p:cNvPr>
          <p:cNvSpPr txBox="1"/>
          <p:nvPr/>
        </p:nvSpPr>
        <p:spPr>
          <a:xfrm>
            <a:off x="9725024" y="5550717"/>
            <a:ext cx="615708" cy="261610"/>
          </a:xfrm>
          <a:prstGeom prst="rect">
            <a:avLst/>
          </a:prstGeom>
          <a:noFill/>
        </p:spPr>
        <p:txBody>
          <a:bodyPr wrap="square" rtlCol="0">
            <a:spAutoFit/>
          </a:bodyPr>
          <a:lstStyle/>
          <a:p>
            <a:pPr marL="92075" indent="-92075"/>
            <a:r>
              <a:rPr lang="ja-JP" altLang="en-US" sz="1100"/>
              <a:t>算入</a:t>
            </a:r>
          </a:p>
        </p:txBody>
      </p:sp>
      <p:sp>
        <p:nvSpPr>
          <p:cNvPr id="67" name="テキスト ボックス 66">
            <a:extLst>
              <a:ext uri="{FF2B5EF4-FFF2-40B4-BE49-F238E27FC236}">
                <a16:creationId xmlns:a16="http://schemas.microsoft.com/office/drawing/2014/main" id="{5860D01F-2BB0-0BB8-E01A-22CCFE0A89E8}"/>
              </a:ext>
            </a:extLst>
          </p:cNvPr>
          <p:cNvSpPr txBox="1"/>
          <p:nvPr/>
        </p:nvSpPr>
        <p:spPr>
          <a:xfrm>
            <a:off x="9725024" y="6085146"/>
            <a:ext cx="615708" cy="261610"/>
          </a:xfrm>
          <a:prstGeom prst="rect">
            <a:avLst/>
          </a:prstGeom>
          <a:noFill/>
        </p:spPr>
        <p:txBody>
          <a:bodyPr wrap="square" rtlCol="0">
            <a:spAutoFit/>
          </a:bodyPr>
          <a:lstStyle/>
          <a:p>
            <a:pPr marL="92075" indent="-92075"/>
            <a:r>
              <a:rPr lang="ja-JP" altLang="en-US" sz="1100"/>
              <a:t>算入</a:t>
            </a:r>
          </a:p>
        </p:txBody>
      </p:sp>
      <p:sp>
        <p:nvSpPr>
          <p:cNvPr id="68" name="テキスト ボックス 67">
            <a:extLst>
              <a:ext uri="{FF2B5EF4-FFF2-40B4-BE49-F238E27FC236}">
                <a16:creationId xmlns:a16="http://schemas.microsoft.com/office/drawing/2014/main" id="{CAF57DE3-B05A-30C0-4EB8-40679222EB6E}"/>
              </a:ext>
            </a:extLst>
          </p:cNvPr>
          <p:cNvSpPr txBox="1"/>
          <p:nvPr/>
        </p:nvSpPr>
        <p:spPr>
          <a:xfrm>
            <a:off x="7642303" y="4712464"/>
            <a:ext cx="810183" cy="261610"/>
          </a:xfrm>
          <a:prstGeom prst="rect">
            <a:avLst/>
          </a:prstGeom>
          <a:noFill/>
        </p:spPr>
        <p:txBody>
          <a:bodyPr wrap="square" rtlCol="0">
            <a:spAutoFit/>
          </a:bodyPr>
          <a:lstStyle/>
          <a:p>
            <a:pPr marL="92075" indent="-92075"/>
            <a:r>
              <a:rPr lang="ja-JP" altLang="en-US" sz="1100"/>
              <a:t>就労開始</a:t>
            </a:r>
          </a:p>
        </p:txBody>
      </p:sp>
      <p:sp>
        <p:nvSpPr>
          <p:cNvPr id="69" name="テキスト ボックス 68">
            <a:extLst>
              <a:ext uri="{FF2B5EF4-FFF2-40B4-BE49-F238E27FC236}">
                <a16:creationId xmlns:a16="http://schemas.microsoft.com/office/drawing/2014/main" id="{8CED7FC7-8392-15C3-EDEF-C868938E5684}"/>
              </a:ext>
            </a:extLst>
          </p:cNvPr>
          <p:cNvSpPr txBox="1"/>
          <p:nvPr/>
        </p:nvSpPr>
        <p:spPr>
          <a:xfrm>
            <a:off x="9230594" y="4719887"/>
            <a:ext cx="1401211" cy="261610"/>
          </a:xfrm>
          <a:prstGeom prst="rect">
            <a:avLst/>
          </a:prstGeom>
          <a:noFill/>
        </p:spPr>
        <p:txBody>
          <a:bodyPr wrap="square" rtlCol="0">
            <a:spAutoFit/>
          </a:bodyPr>
          <a:lstStyle/>
          <a:p>
            <a:pPr marL="92075" indent="-92075"/>
            <a:r>
              <a:rPr lang="ja-JP" altLang="en-US" sz="1100"/>
              <a:t>就労開始６ヶ月</a:t>
            </a:r>
          </a:p>
        </p:txBody>
      </p:sp>
      <p:sp>
        <p:nvSpPr>
          <p:cNvPr id="70" name="テキスト ボックス 69">
            <a:extLst>
              <a:ext uri="{FF2B5EF4-FFF2-40B4-BE49-F238E27FC236}">
                <a16:creationId xmlns:a16="http://schemas.microsoft.com/office/drawing/2014/main" id="{19B37303-643E-3ADB-29B8-223D102FDBBB}"/>
              </a:ext>
            </a:extLst>
          </p:cNvPr>
          <p:cNvSpPr txBox="1"/>
          <p:nvPr/>
        </p:nvSpPr>
        <p:spPr>
          <a:xfrm>
            <a:off x="1311759" y="4670161"/>
            <a:ext cx="5753071" cy="2077492"/>
          </a:xfrm>
          <a:prstGeom prst="rect">
            <a:avLst/>
          </a:prstGeom>
          <a:noFill/>
        </p:spPr>
        <p:txBody>
          <a:bodyPr wrap="square" lIns="91440" tIns="45720" rIns="91440" bIns="45720" rtlCol="0" anchor="t">
            <a:spAutoFit/>
          </a:bodyPr>
          <a:lstStyle/>
          <a:p>
            <a:pPr>
              <a:spcAft>
                <a:spcPts val="600"/>
              </a:spcAft>
            </a:pPr>
            <a:r>
              <a:rPr lang="ja-JP" altLang="en-US" sz="1400" dirty="0">
                <a:latin typeface="游ゴシック" panose="020B0400000000000000" pitchFamily="50" charset="-128"/>
                <a:ea typeface="游ゴシック" panose="020B0400000000000000" pitchFamily="50" charset="-128"/>
              </a:rPr>
              <a:t>　次のいずれかに該当するものについては、職員等の配置の基準を定める法令の適用について職員等とみなしても差し支えないこととする。</a:t>
            </a:r>
            <a:endParaRPr lang="en-US" altLang="ja-JP" sz="14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受入れ施設において就労を開始した日から６月を経過した外国人介護職員</a:t>
            </a:r>
            <a:endParaRPr lang="en-US" altLang="ja-JP" sz="1200" dirty="0">
              <a:latin typeface="游ゴシック" panose="020B0400000000000000" pitchFamily="50" charset="-128"/>
              <a:ea typeface="游ゴシック" panose="020B0400000000000000" pitchFamily="50" charset="-128"/>
            </a:endParaRPr>
          </a:p>
          <a:p>
            <a:pPr marL="180975" indent="-180975"/>
            <a:r>
              <a:rPr lang="ja-JP" altLang="en-US" sz="1200" dirty="0">
                <a:latin typeface="游ゴシック"/>
                <a:ea typeface="游ゴシック"/>
              </a:rPr>
              <a:t>・　</a:t>
            </a:r>
            <a:r>
              <a:rPr lang="ja-JP" altLang="en-US" sz="1200" u="sng" dirty="0">
                <a:solidFill>
                  <a:srgbClr val="FF0000"/>
                </a:solidFill>
                <a:latin typeface="游ゴシック"/>
                <a:ea typeface="游ゴシック"/>
              </a:rPr>
              <a:t>受入れ施設において就労を開始した日から６月を経過していない外国人介護職員であって、受入れ施設（適切な研修体制及び安全管理体制が整備されているものに限る。）に係る事業を行う者が当該外国人介護職員の日本語の能力及び研修の実施状況並びに当該受入れ施設の管理者、研修責任者その他の職員の意見等を勘案し、当該外国人介護職員を職員等の配置の基準を定める法令の適用について職員等とみなすこととしたもの</a:t>
            </a:r>
            <a:endParaRPr lang="en-US" altLang="ja-JP" sz="1200" u="sng" dirty="0">
              <a:solidFill>
                <a:srgbClr val="FF0000"/>
              </a:solidFill>
              <a:latin typeface="游ゴシック"/>
              <a:ea typeface="游ゴシック"/>
            </a:endParaRPr>
          </a:p>
          <a:p>
            <a:r>
              <a:rPr lang="ja-JP" altLang="en-US" sz="1200" dirty="0">
                <a:latin typeface="游ゴシック" panose="020B0400000000000000" pitchFamily="50" charset="-128"/>
                <a:ea typeface="游ゴシック" panose="020B0400000000000000" pitchFamily="50" charset="-128"/>
              </a:rPr>
              <a:t>・　日本語能力試験</a:t>
            </a:r>
            <a:r>
              <a:rPr lang="en-US" altLang="ja-JP" sz="1200" dirty="0">
                <a:latin typeface="游ゴシック" panose="020B0400000000000000" pitchFamily="50" charset="-128"/>
                <a:ea typeface="游ゴシック" panose="020B0400000000000000" pitchFamily="50" charset="-128"/>
              </a:rPr>
              <a:t>N1</a:t>
            </a:r>
            <a:r>
              <a:rPr lang="ja-JP" altLang="en-US" sz="1200" dirty="0">
                <a:latin typeface="游ゴシック" panose="020B0400000000000000" pitchFamily="50" charset="-128"/>
                <a:ea typeface="游ゴシック" panose="020B0400000000000000" pitchFamily="50" charset="-128"/>
              </a:rPr>
              <a:t>又は</a:t>
            </a:r>
            <a:r>
              <a:rPr lang="en-US" altLang="ja-JP" sz="1200" dirty="0">
                <a:latin typeface="游ゴシック" panose="020B0400000000000000" pitchFamily="50" charset="-128"/>
                <a:ea typeface="游ゴシック" panose="020B0400000000000000" pitchFamily="50" charset="-128"/>
              </a:rPr>
              <a:t>N2</a:t>
            </a:r>
            <a:r>
              <a:rPr lang="ja-JP" altLang="en-US" sz="1200" dirty="0">
                <a:latin typeface="游ゴシック" panose="020B0400000000000000" pitchFamily="50" charset="-128"/>
                <a:ea typeface="游ゴシック" panose="020B0400000000000000" pitchFamily="50" charset="-128"/>
              </a:rPr>
              <a:t>に合格した者</a:t>
            </a:r>
          </a:p>
        </p:txBody>
      </p:sp>
      <p:sp>
        <p:nvSpPr>
          <p:cNvPr id="5" name="タイトル 1">
            <a:extLst>
              <a:ext uri="{FF2B5EF4-FFF2-40B4-BE49-F238E27FC236}">
                <a16:creationId xmlns:a16="http://schemas.microsoft.com/office/drawing/2014/main" id="{B95EE63E-A302-5696-5D86-089435C3D9BC}"/>
              </a:ext>
            </a:extLst>
          </p:cNvPr>
          <p:cNvSpPr>
            <a:spLocks noGrp="1"/>
          </p:cNvSpPr>
          <p:nvPr>
            <p:ph type="title"/>
          </p:nvPr>
        </p:nvSpPr>
        <p:spPr>
          <a:xfrm>
            <a:off x="838200" y="365125"/>
            <a:ext cx="8226287" cy="204123"/>
          </a:xfrm>
        </p:spPr>
        <p:txBody>
          <a:bodyPr>
            <a:normAutofit fontScale="90000"/>
          </a:bodyPr>
          <a:lstStyle/>
          <a:p>
            <a:r>
              <a:rPr kumimoji="1" lang="ja-JP" altLang="en-US" dirty="0"/>
              <a:t>㉙外国人人材の基準上の取り扱い</a:t>
            </a:r>
          </a:p>
        </p:txBody>
      </p:sp>
      <p:sp>
        <p:nvSpPr>
          <p:cNvPr id="6" name="テキスト ボックス 5">
            <a:extLst>
              <a:ext uri="{FF2B5EF4-FFF2-40B4-BE49-F238E27FC236}">
                <a16:creationId xmlns:a16="http://schemas.microsoft.com/office/drawing/2014/main" id="{8A202C41-74DF-C3B7-B59B-BD4C4078BE09}"/>
              </a:ext>
            </a:extLst>
          </p:cNvPr>
          <p:cNvSpPr txBox="1"/>
          <p:nvPr/>
        </p:nvSpPr>
        <p:spPr>
          <a:xfrm>
            <a:off x="8610600" y="136525"/>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8367057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0B013A-A054-A891-813D-D158CBC68692}"/>
              </a:ext>
            </a:extLst>
          </p:cNvPr>
          <p:cNvSpPr>
            <a:spLocks noGrp="1"/>
          </p:cNvSpPr>
          <p:nvPr>
            <p:ph type="title"/>
          </p:nvPr>
        </p:nvSpPr>
        <p:spPr/>
        <p:txBody>
          <a:bodyPr/>
          <a:lstStyle/>
          <a:p>
            <a:r>
              <a:rPr kumimoji="1" lang="ja-JP" altLang="en-US" dirty="0"/>
              <a:t>㉚ユニット間の勤務体制の取り扱い</a:t>
            </a:r>
          </a:p>
        </p:txBody>
      </p:sp>
      <p:sp>
        <p:nvSpPr>
          <p:cNvPr id="3" name="コンテンツ プレースホルダー 2">
            <a:extLst>
              <a:ext uri="{FF2B5EF4-FFF2-40B4-BE49-F238E27FC236}">
                <a16:creationId xmlns:a16="http://schemas.microsoft.com/office/drawing/2014/main" id="{52AAA684-1DF4-D17B-31A1-FBD3016A01E9}"/>
              </a:ext>
            </a:extLst>
          </p:cNvPr>
          <p:cNvSpPr>
            <a:spLocks noGrp="1"/>
          </p:cNvSpPr>
          <p:nvPr>
            <p:ph idx="1"/>
          </p:nvPr>
        </p:nvSpPr>
        <p:spPr/>
        <p:txBody>
          <a:bodyPr/>
          <a:lstStyle/>
          <a:p>
            <a:r>
              <a:rPr lang="ja-JP" altLang="en-US" dirty="0"/>
              <a:t>ユニット型施設において、引き続き利用者との「馴染みの関係」を維持しつつ、 柔軟なサービス提供により、より良いケアを提供する観点から、職員の主たる所属 ユニットを明らかにした上で、必要に応じてユニット間の勤務が可能であることを 明確化する。</a:t>
            </a:r>
            <a:endParaRPr kumimoji="1" lang="ja-JP" altLang="en-US" dirty="0"/>
          </a:p>
        </p:txBody>
      </p:sp>
      <p:sp>
        <p:nvSpPr>
          <p:cNvPr id="4" name="スライド番号プレースホルダー 3">
            <a:extLst>
              <a:ext uri="{FF2B5EF4-FFF2-40B4-BE49-F238E27FC236}">
                <a16:creationId xmlns:a16="http://schemas.microsoft.com/office/drawing/2014/main" id="{5CB39DD7-C857-5012-9B9D-9C786EA539BA}"/>
              </a:ext>
            </a:extLst>
          </p:cNvPr>
          <p:cNvSpPr>
            <a:spLocks noGrp="1"/>
          </p:cNvSpPr>
          <p:nvPr>
            <p:ph type="sldNum" sz="quarter" idx="12"/>
          </p:nvPr>
        </p:nvSpPr>
        <p:spPr/>
        <p:txBody>
          <a:bodyPr/>
          <a:lstStyle/>
          <a:p>
            <a:fld id="{CEDB922F-16BB-40A6-B622-E023FDFE57B0}" type="slidenum">
              <a:rPr kumimoji="1" lang="ja-JP" altLang="en-US" smtClean="0"/>
              <a:t>152</a:t>
            </a:fld>
            <a:endParaRPr kumimoji="1" lang="ja-JP" altLang="en-US"/>
          </a:p>
        </p:txBody>
      </p:sp>
      <p:sp>
        <p:nvSpPr>
          <p:cNvPr id="5" name="テキスト ボックス 4">
            <a:extLst>
              <a:ext uri="{FF2B5EF4-FFF2-40B4-BE49-F238E27FC236}">
                <a16:creationId xmlns:a16="http://schemas.microsoft.com/office/drawing/2014/main" id="{540230DB-8D79-C368-EEC7-1F0B15E9473B}"/>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6590839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B16331-89BE-07D6-6B96-7DE33649B0E9}"/>
              </a:ext>
            </a:extLst>
          </p:cNvPr>
          <p:cNvSpPr>
            <a:spLocks noGrp="1"/>
          </p:cNvSpPr>
          <p:nvPr>
            <p:ph type="title"/>
          </p:nvPr>
        </p:nvSpPr>
        <p:spPr/>
        <p:txBody>
          <a:bodyPr/>
          <a:lstStyle/>
          <a:p>
            <a:r>
              <a:rPr kumimoji="1" lang="ja-JP" altLang="en-US" dirty="0"/>
              <a:t>㉛小規模特養の配置基準の見直し</a:t>
            </a:r>
          </a:p>
        </p:txBody>
      </p:sp>
      <p:sp>
        <p:nvSpPr>
          <p:cNvPr id="3" name="コンテンツ プレースホルダー 2">
            <a:extLst>
              <a:ext uri="{FF2B5EF4-FFF2-40B4-BE49-F238E27FC236}">
                <a16:creationId xmlns:a16="http://schemas.microsoft.com/office/drawing/2014/main" id="{359B1C03-9069-6478-7372-47B3CE37929E}"/>
              </a:ext>
            </a:extLst>
          </p:cNvPr>
          <p:cNvSpPr>
            <a:spLocks noGrp="1"/>
          </p:cNvSpPr>
          <p:nvPr>
            <p:ph idx="1"/>
          </p:nvPr>
        </p:nvSpPr>
        <p:spPr/>
        <p:txBody>
          <a:bodyPr/>
          <a:lstStyle/>
          <a:p>
            <a:r>
              <a:rPr lang="ja-JP" altLang="en-US" dirty="0"/>
              <a:t>離島・過疎地域に所在する定員 </a:t>
            </a:r>
            <a:r>
              <a:rPr lang="en-US" altLang="ja-JP" dirty="0"/>
              <a:t>30 </a:t>
            </a:r>
            <a:r>
              <a:rPr lang="ja-JP" altLang="en-US" dirty="0"/>
              <a:t>名の小規模介護老人福祉施設における効率的な 人員配置を可能とする観点から、短期入所生活介護事業所等を併設する場合に、入 所者等の処遇等が適切に行われる場合に限り、当該短期入所生活介護事業所等に生活相談員等を置かないことを可能とする。 </a:t>
            </a:r>
            <a:endParaRPr kumimoji="1" lang="ja-JP" altLang="en-US" dirty="0"/>
          </a:p>
        </p:txBody>
      </p:sp>
      <p:sp>
        <p:nvSpPr>
          <p:cNvPr id="4" name="スライド番号プレースホルダー 3">
            <a:extLst>
              <a:ext uri="{FF2B5EF4-FFF2-40B4-BE49-F238E27FC236}">
                <a16:creationId xmlns:a16="http://schemas.microsoft.com/office/drawing/2014/main" id="{9F17216C-4DAD-1DE8-4842-AE1BDC5FB423}"/>
              </a:ext>
            </a:extLst>
          </p:cNvPr>
          <p:cNvSpPr>
            <a:spLocks noGrp="1"/>
          </p:cNvSpPr>
          <p:nvPr>
            <p:ph type="sldNum" sz="quarter" idx="12"/>
          </p:nvPr>
        </p:nvSpPr>
        <p:spPr/>
        <p:txBody>
          <a:bodyPr/>
          <a:lstStyle/>
          <a:p>
            <a:fld id="{CEDB922F-16BB-40A6-B622-E023FDFE57B0}" type="slidenum">
              <a:rPr kumimoji="1" lang="ja-JP" altLang="en-US" smtClean="0"/>
              <a:t>153</a:t>
            </a:fld>
            <a:endParaRPr kumimoji="1" lang="ja-JP" altLang="en-US"/>
          </a:p>
        </p:txBody>
      </p:sp>
      <p:sp>
        <p:nvSpPr>
          <p:cNvPr id="5" name="テキスト ボックス 4">
            <a:extLst>
              <a:ext uri="{FF2B5EF4-FFF2-40B4-BE49-F238E27FC236}">
                <a16:creationId xmlns:a16="http://schemas.microsoft.com/office/drawing/2014/main" id="{8D0E7454-F183-2610-A66F-982CED1EABD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769796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7B50334A-76D3-7BB7-AC7C-0D2444D3FC0C}"/>
              </a:ext>
            </a:extLst>
          </p:cNvPr>
          <p:cNvSpPr/>
          <p:nvPr/>
        </p:nvSpPr>
        <p:spPr>
          <a:xfrm>
            <a:off x="1336226" y="468000"/>
            <a:ext cx="144000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游ゴシック" panose="020B0400000000000000" pitchFamily="50" charset="-128"/>
                <a:ea typeface="游ゴシック" panose="020B0400000000000000" pitchFamily="50" charset="-128"/>
              </a:rPr>
              <a:t>基準</a:t>
            </a:r>
          </a:p>
        </p:txBody>
      </p:sp>
      <p:sp>
        <p:nvSpPr>
          <p:cNvPr id="22" name="正方形/長方形 21">
            <a:extLst>
              <a:ext uri="{FF2B5EF4-FFF2-40B4-BE49-F238E27FC236}">
                <a16:creationId xmlns:a16="http://schemas.microsoft.com/office/drawing/2014/main" id="{29FE2CCD-F1F4-BDB9-2DBF-DAA6A3D25E21}"/>
              </a:ext>
            </a:extLst>
          </p:cNvPr>
          <p:cNvSpPr/>
          <p:nvPr/>
        </p:nvSpPr>
        <p:spPr>
          <a:xfrm>
            <a:off x="1085455" y="1044614"/>
            <a:ext cx="9719280" cy="437989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latin typeface="游ゴシック" panose="020B0400000000000000" pitchFamily="50" charset="-128"/>
                <a:ea typeface="游ゴシック" panose="020B0400000000000000" pitchFamily="50" charset="-128"/>
              </a:rPr>
              <a:t>　</a:t>
            </a:r>
            <a:endParaRPr lang="en-US" altLang="ja-JP" sz="1400" dirty="0">
              <a:solidFill>
                <a:schemeClr val="tx1"/>
              </a:solidFill>
              <a:latin typeface="游ゴシック" panose="020B0400000000000000" pitchFamily="50" charset="-128"/>
              <a:ea typeface="游ゴシック" panose="020B0400000000000000" pitchFamily="50" charset="-128"/>
            </a:endParaRPr>
          </a:p>
          <a:p>
            <a:r>
              <a:rPr lang="ja-JP" altLang="en-US" sz="1400" dirty="0">
                <a:solidFill>
                  <a:schemeClr val="tx1"/>
                </a:solidFill>
                <a:latin typeface="游ゴシック" panose="020B0400000000000000" pitchFamily="50" charset="-128"/>
                <a:ea typeface="游ゴシック" panose="020B0400000000000000" pitchFamily="50" charset="-128"/>
              </a:rPr>
              <a:t>　</a:t>
            </a:r>
            <a:r>
              <a:rPr lang="ja-JP" altLang="en-US" sz="2000" dirty="0">
                <a:solidFill>
                  <a:schemeClr val="tx1"/>
                </a:solidFill>
                <a:latin typeface="游ゴシック" panose="020B0400000000000000" pitchFamily="50" charset="-128"/>
                <a:ea typeface="游ゴシック" panose="020B0400000000000000" pitchFamily="50" charset="-128"/>
              </a:rPr>
              <a:t>離島・過疎地域（</a:t>
            </a:r>
            <a:r>
              <a:rPr lang="en-US" altLang="ja-JP" sz="2000" dirty="0">
                <a:solidFill>
                  <a:schemeClr val="tx1"/>
                </a:solidFill>
                <a:latin typeface="游ゴシック" panose="020B0400000000000000" pitchFamily="50" charset="-128"/>
                <a:ea typeface="游ゴシック" panose="020B0400000000000000" pitchFamily="50" charset="-128"/>
              </a:rPr>
              <a:t>※</a:t>
            </a:r>
            <a:r>
              <a:rPr lang="ja-JP" altLang="en-US" sz="2000" dirty="0">
                <a:solidFill>
                  <a:schemeClr val="tx1"/>
                </a:solidFill>
                <a:latin typeface="游ゴシック" panose="020B0400000000000000" pitchFamily="50" charset="-128"/>
                <a:ea typeface="游ゴシック" panose="020B0400000000000000" pitchFamily="50" charset="-128"/>
              </a:rPr>
              <a:t>１）に所在する定員</a:t>
            </a:r>
            <a:r>
              <a:rPr lang="en-US" altLang="ja-JP" sz="2000" dirty="0">
                <a:solidFill>
                  <a:schemeClr val="tx1"/>
                </a:solidFill>
                <a:latin typeface="游ゴシック" panose="020B0400000000000000" pitchFamily="50" charset="-128"/>
                <a:ea typeface="游ゴシック" panose="020B0400000000000000" pitchFamily="50" charset="-128"/>
              </a:rPr>
              <a:t>30</a:t>
            </a:r>
            <a:r>
              <a:rPr lang="ja-JP" altLang="en-US" sz="2000" dirty="0">
                <a:solidFill>
                  <a:schemeClr val="tx1"/>
                </a:solidFill>
                <a:latin typeface="游ゴシック" panose="020B0400000000000000" pitchFamily="50" charset="-128"/>
                <a:ea typeface="游ゴシック" panose="020B0400000000000000" pitchFamily="50" charset="-128"/>
              </a:rPr>
              <a:t>名の介護老人福祉施設に、短期入所生活介護事業所等が併設される場合、利用者の処遇が適切に行われる場合に限り、それぞれ次のとおり人員基準の緩和を認める。</a:t>
            </a:r>
            <a:endParaRPr lang="en-US" altLang="ja-JP" sz="2000" dirty="0">
              <a:solidFill>
                <a:schemeClr val="tx1"/>
              </a:solidFill>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2F19F0CA-95BE-05EE-A5D5-3D8BABC27C56}"/>
              </a:ext>
            </a:extLst>
          </p:cNvPr>
          <p:cNvSpPr/>
          <p:nvPr/>
        </p:nvSpPr>
        <p:spPr>
          <a:xfrm>
            <a:off x="2763000" y="720000"/>
            <a:ext cx="8100000" cy="36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C68E8658-113F-4138-5669-576F467089B2}"/>
              </a:ext>
            </a:extLst>
          </p:cNvPr>
          <p:cNvSpPr/>
          <p:nvPr/>
        </p:nvSpPr>
        <p:spPr>
          <a:xfrm>
            <a:off x="1236360" y="5641125"/>
            <a:ext cx="9719280" cy="8116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indent="-269875" algn="just"/>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１　「離島・過疎地域」とは、</a:t>
            </a:r>
            <a:r>
              <a:rPr lang="ja-JP" altLang="ja-JP" sz="1400" dirty="0">
                <a:solidFill>
                  <a:schemeClr val="tx1"/>
                </a:solidFill>
                <a:latin typeface="游ゴシック" panose="020B0400000000000000" pitchFamily="50" charset="-128"/>
                <a:ea typeface="游ゴシック" panose="020B0400000000000000" pitchFamily="50" charset="-128"/>
              </a:rPr>
              <a:t>離島振興法</a:t>
            </a:r>
            <a:r>
              <a:rPr lang="ja-JP" altLang="en-US" sz="1400" dirty="0">
                <a:solidFill>
                  <a:schemeClr val="tx1"/>
                </a:solidFill>
                <a:latin typeface="游ゴシック" panose="020B0400000000000000" pitchFamily="50" charset="-128"/>
                <a:ea typeface="游ゴシック" panose="020B0400000000000000" pitchFamily="50" charset="-128"/>
              </a:rPr>
              <a:t>に規定する</a:t>
            </a:r>
            <a:r>
              <a:rPr lang="ja-JP" altLang="ja-JP" sz="1400" dirty="0">
                <a:solidFill>
                  <a:schemeClr val="tx1"/>
                </a:solidFill>
                <a:latin typeface="游ゴシック" panose="020B0400000000000000" pitchFamily="50" charset="-128"/>
                <a:ea typeface="游ゴシック" panose="020B0400000000000000" pitchFamily="50" charset="-128"/>
              </a:rPr>
              <a:t>離島振興対策実施地域、奄美群島振興開発特別措置法に規定する奄美群島、小笠原諸島振興開発特別措置法に規定する小笠原諸島、沖縄振興特別措置法に規定する離島</a:t>
            </a:r>
            <a:r>
              <a:rPr lang="ja-JP" altLang="en-US" sz="1400" dirty="0">
                <a:solidFill>
                  <a:schemeClr val="tx1"/>
                </a:solidFill>
                <a:latin typeface="游ゴシック" panose="020B0400000000000000" pitchFamily="50" charset="-128"/>
                <a:ea typeface="游ゴシック" panose="020B0400000000000000" pitchFamily="50" charset="-128"/>
              </a:rPr>
              <a:t>、</a:t>
            </a:r>
            <a:r>
              <a:rPr lang="ja-JP" altLang="ja-JP" sz="1400" dirty="0">
                <a:solidFill>
                  <a:schemeClr val="tx1"/>
                </a:solidFill>
                <a:latin typeface="游ゴシック" panose="020B0400000000000000" pitchFamily="50" charset="-128"/>
                <a:ea typeface="游ゴシック" panose="020B0400000000000000" pitchFamily="50" charset="-128"/>
              </a:rPr>
              <a:t>過疎地域の持続的発展の支援に関する特別措置法</a:t>
            </a:r>
            <a:r>
              <a:rPr lang="ja-JP" altLang="en-US" sz="1400" dirty="0">
                <a:solidFill>
                  <a:schemeClr val="tx1"/>
                </a:solidFill>
                <a:latin typeface="游ゴシック" panose="020B0400000000000000" pitchFamily="50" charset="-128"/>
                <a:ea typeface="游ゴシック" panose="020B0400000000000000" pitchFamily="50" charset="-128"/>
              </a:rPr>
              <a:t>に規定する</a:t>
            </a:r>
            <a:r>
              <a:rPr lang="ja-JP" altLang="ja-JP" sz="1400" dirty="0">
                <a:solidFill>
                  <a:schemeClr val="tx1"/>
                </a:solidFill>
                <a:latin typeface="游ゴシック" panose="020B0400000000000000" pitchFamily="50" charset="-128"/>
                <a:ea typeface="游ゴシック" panose="020B0400000000000000" pitchFamily="50" charset="-128"/>
              </a:rPr>
              <a:t>過疎地域</a:t>
            </a:r>
            <a:r>
              <a:rPr lang="ja-JP" altLang="en-US" sz="1400" dirty="0">
                <a:solidFill>
                  <a:schemeClr val="tx1"/>
                </a:solidFill>
                <a:latin typeface="游ゴシック" panose="020B0400000000000000" pitchFamily="50" charset="-128"/>
                <a:ea typeface="游ゴシック" panose="020B0400000000000000" pitchFamily="50" charset="-128"/>
              </a:rPr>
              <a:t>（みなし過疎地域を含む。）をいう。</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263525" indent="-179388" algn="just"/>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２　</a:t>
            </a:r>
            <a:r>
              <a:rPr lang="zh-TW" altLang="en-US" sz="1400" dirty="0">
                <a:solidFill>
                  <a:schemeClr val="tx1"/>
                </a:solidFill>
                <a:latin typeface="游ゴシック" panose="020B0400000000000000" pitchFamily="50" charset="-128"/>
                <a:ea typeface="游ゴシック" panose="020B0400000000000000" pitchFamily="50" charset="-128"/>
              </a:rPr>
              <a:t>（介護予防）短期入所生活介護事業所</a:t>
            </a:r>
            <a:r>
              <a:rPr lang="ja-JP" altLang="en-US" sz="1400" dirty="0">
                <a:solidFill>
                  <a:schemeClr val="tx1"/>
                </a:solidFill>
                <a:latin typeface="游ゴシック" panose="020B0400000000000000" pitchFamily="50" charset="-128"/>
                <a:ea typeface="游ゴシック" panose="020B0400000000000000" pitchFamily="50" charset="-128"/>
              </a:rPr>
              <a:t>の利用者の健康管理が適切に行われる場合に限る。</a:t>
            </a:r>
          </a:p>
        </p:txBody>
      </p:sp>
      <p:sp>
        <p:nvSpPr>
          <p:cNvPr id="6" name="正方形/長方形 5">
            <a:extLst>
              <a:ext uri="{FF2B5EF4-FFF2-40B4-BE49-F238E27FC236}">
                <a16:creationId xmlns:a16="http://schemas.microsoft.com/office/drawing/2014/main" id="{8177C889-1976-07E2-26AB-984A8DA8A168}"/>
              </a:ext>
            </a:extLst>
          </p:cNvPr>
          <p:cNvSpPr/>
          <p:nvPr/>
        </p:nvSpPr>
        <p:spPr>
          <a:xfrm>
            <a:off x="5502305" y="2386633"/>
            <a:ext cx="5271056" cy="17666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defRPr/>
            </a:pPr>
            <a:r>
              <a:rPr lang="ja-JP" altLang="en-US" dirty="0">
                <a:solidFill>
                  <a:prstClr val="black"/>
                </a:solidFill>
                <a:latin typeface="游ゴシック" panose="020B0400000000000000" pitchFamily="50" charset="-128"/>
                <a:ea typeface="游ゴシック" panose="020B0400000000000000" pitchFamily="50" charset="-128"/>
              </a:rPr>
              <a:t>②（介護予防）通所介護事業所、地域密着型通所介護事業所、（介護予防）認知症対応型通所介護事業所が併設される場合、これらの事業所に置かないことができる人員</a:t>
            </a:r>
            <a:endParaRPr lang="en-US" altLang="ja-JP" dirty="0">
              <a:solidFill>
                <a:prstClr val="black"/>
              </a:solidFill>
              <a:latin typeface="游ゴシック" panose="020B0400000000000000" pitchFamily="50" charset="-128"/>
              <a:ea typeface="游ゴシック" panose="020B0400000000000000" pitchFamily="50" charset="-128"/>
            </a:endParaRPr>
          </a:p>
          <a:p>
            <a:pPr marL="180975" indent="-180975">
              <a:defRPr/>
            </a:pPr>
            <a:r>
              <a:rPr lang="ja-JP" altLang="en-US" dirty="0">
                <a:solidFill>
                  <a:prstClr val="black"/>
                </a:solidFill>
                <a:latin typeface="游ゴシック" panose="020B0400000000000000" pitchFamily="50" charset="-128"/>
                <a:ea typeface="游ゴシック" panose="020B0400000000000000" pitchFamily="50" charset="-128"/>
              </a:rPr>
              <a:t>　・　生活相談員</a:t>
            </a:r>
            <a:endParaRPr lang="en-US" altLang="ja-JP" dirty="0">
              <a:solidFill>
                <a:prstClr val="black"/>
              </a:solidFill>
              <a:latin typeface="游ゴシック" panose="020B0400000000000000" pitchFamily="50" charset="-128"/>
              <a:ea typeface="游ゴシック" panose="020B0400000000000000" pitchFamily="50" charset="-128"/>
            </a:endParaRPr>
          </a:p>
          <a:p>
            <a:pPr marL="180975" indent="-180975">
              <a:defRPr/>
            </a:pPr>
            <a:r>
              <a:rPr lang="ja-JP" altLang="en-US" dirty="0">
                <a:solidFill>
                  <a:prstClr val="black"/>
                </a:solidFill>
                <a:latin typeface="游ゴシック" panose="020B0400000000000000" pitchFamily="50" charset="-128"/>
                <a:ea typeface="游ゴシック" panose="020B0400000000000000" pitchFamily="50" charset="-128"/>
              </a:rPr>
              <a:t>　・　機能訓練指導員</a:t>
            </a:r>
            <a:endParaRPr lang="en-US" altLang="ja-JP" dirty="0">
              <a:solidFill>
                <a:prstClr val="black"/>
              </a:solidFill>
              <a:latin typeface="游ゴシック" panose="020B0400000000000000" pitchFamily="50" charset="-128"/>
              <a:ea typeface="游ゴシック" panose="020B0400000000000000" pitchFamily="50" charset="-128"/>
            </a:endParaRPr>
          </a:p>
          <a:p>
            <a:pPr marL="180975" indent="-180975">
              <a:defRPr/>
            </a:pPr>
            <a:endParaRPr lang="en-US" altLang="ja-JP" dirty="0">
              <a:solidFill>
                <a:prstClr val="black"/>
              </a:solidFill>
              <a:latin typeface="游ゴシック" panose="020B0400000000000000" pitchFamily="50" charset="-128"/>
              <a:ea typeface="游ゴシック" panose="020B0400000000000000" pitchFamily="50" charset="-128"/>
            </a:endParaRPr>
          </a:p>
          <a:p>
            <a:pPr marL="180975" indent="-180975">
              <a:defRPr/>
            </a:pPr>
            <a:r>
              <a:rPr lang="ja-JP" altLang="en-US" dirty="0">
                <a:solidFill>
                  <a:prstClr val="black"/>
                </a:solidFill>
                <a:latin typeface="游ゴシック" panose="020B0400000000000000" pitchFamily="50" charset="-128"/>
                <a:ea typeface="游ゴシック" panose="020B0400000000000000" pitchFamily="50" charset="-128"/>
              </a:rPr>
              <a:t>③小規模多機能型居宅介護事業所、</a:t>
            </a:r>
            <a:r>
              <a:rPr lang="zh-TW" altLang="en-US" dirty="0">
                <a:solidFill>
                  <a:prstClr val="black"/>
                </a:solidFill>
                <a:latin typeface="游ゴシック" panose="020B0400000000000000" pitchFamily="50" charset="-128"/>
                <a:ea typeface="游ゴシック" panose="020B0400000000000000" pitchFamily="50" charset="-128"/>
              </a:rPr>
              <a:t>看護小規模多機能型居宅介護事業所</a:t>
            </a:r>
            <a:r>
              <a:rPr lang="ja-JP" altLang="en-US" dirty="0">
                <a:solidFill>
                  <a:prstClr val="black"/>
                </a:solidFill>
                <a:latin typeface="游ゴシック" panose="020B0400000000000000" pitchFamily="50" charset="-128"/>
                <a:ea typeface="游ゴシック" panose="020B0400000000000000" pitchFamily="50" charset="-128"/>
              </a:rPr>
              <a:t>を併設する場合に、介護老人福祉施設に置かないことができる人員</a:t>
            </a:r>
            <a:endParaRPr lang="en-US" altLang="ja-JP" dirty="0">
              <a:solidFill>
                <a:prstClr val="black"/>
              </a:solidFill>
              <a:latin typeface="游ゴシック" panose="020B0400000000000000" pitchFamily="50" charset="-128"/>
              <a:ea typeface="游ゴシック" panose="020B0400000000000000" pitchFamily="50" charset="-128"/>
            </a:endParaRPr>
          </a:p>
          <a:p>
            <a:pPr marL="180975" indent="-180975">
              <a:defRPr/>
            </a:pPr>
            <a:r>
              <a:rPr lang="ja-JP" altLang="en-US" dirty="0">
                <a:solidFill>
                  <a:prstClr val="black"/>
                </a:solidFill>
                <a:latin typeface="游ゴシック" panose="020B0400000000000000" pitchFamily="50" charset="-128"/>
                <a:ea typeface="游ゴシック" panose="020B0400000000000000" pitchFamily="50" charset="-128"/>
              </a:rPr>
              <a:t>　・　介護支援専門員</a:t>
            </a:r>
          </a:p>
        </p:txBody>
      </p:sp>
      <p:sp>
        <p:nvSpPr>
          <p:cNvPr id="7" name="正方形/長方形 6">
            <a:extLst>
              <a:ext uri="{FF2B5EF4-FFF2-40B4-BE49-F238E27FC236}">
                <a16:creationId xmlns:a16="http://schemas.microsoft.com/office/drawing/2014/main" id="{20AEDFFF-257F-E39A-5084-30903FC76EB3}"/>
              </a:ext>
            </a:extLst>
          </p:cNvPr>
          <p:cNvSpPr/>
          <p:nvPr/>
        </p:nvSpPr>
        <p:spPr>
          <a:xfrm>
            <a:off x="1582802" y="2386633"/>
            <a:ext cx="3608998" cy="8116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defRPr/>
            </a:pPr>
            <a:r>
              <a:rPr lang="ja-JP" altLang="en-US" dirty="0">
                <a:solidFill>
                  <a:prstClr val="black"/>
                </a:solidFill>
                <a:latin typeface="游ゴシック" panose="020B0400000000000000" pitchFamily="50" charset="-128"/>
                <a:ea typeface="游ゴシック" panose="020B0400000000000000" pitchFamily="50" charset="-128"/>
              </a:rPr>
              <a:t>①（介護予防）短期入所生活介護事業所が併設される場合、これらの事業所に置かないことができる人員</a:t>
            </a:r>
            <a:endParaRPr lang="en-US" altLang="ja-JP" dirty="0">
              <a:solidFill>
                <a:prstClr val="black"/>
              </a:solidFill>
              <a:latin typeface="游ゴシック" panose="020B0400000000000000" pitchFamily="50" charset="-128"/>
              <a:ea typeface="游ゴシック" panose="020B0400000000000000" pitchFamily="50" charset="-128"/>
            </a:endParaRPr>
          </a:p>
          <a:p>
            <a:pPr>
              <a:defRPr/>
            </a:pPr>
            <a:r>
              <a:rPr lang="ja-JP" altLang="en-US" dirty="0">
                <a:solidFill>
                  <a:prstClr val="black"/>
                </a:solidFill>
                <a:latin typeface="游ゴシック" panose="020B0400000000000000" pitchFamily="50" charset="-128"/>
                <a:ea typeface="游ゴシック" panose="020B0400000000000000" pitchFamily="50" charset="-128"/>
              </a:rPr>
              <a:t>　・　医師（</a:t>
            </a:r>
            <a:r>
              <a:rPr lang="en-US" altLang="ja-JP" dirty="0">
                <a:solidFill>
                  <a:prstClr val="black"/>
                </a:solidFill>
                <a:latin typeface="游ゴシック" panose="020B0400000000000000" pitchFamily="50" charset="-128"/>
                <a:ea typeface="游ゴシック" panose="020B0400000000000000" pitchFamily="50" charset="-128"/>
              </a:rPr>
              <a:t>※</a:t>
            </a:r>
            <a:r>
              <a:rPr lang="ja-JP" altLang="en-US" dirty="0">
                <a:solidFill>
                  <a:prstClr val="black"/>
                </a:solidFill>
                <a:latin typeface="游ゴシック" panose="020B0400000000000000" pitchFamily="50" charset="-128"/>
                <a:ea typeface="游ゴシック" panose="020B0400000000000000" pitchFamily="50" charset="-128"/>
              </a:rPr>
              <a:t>２）</a:t>
            </a:r>
            <a:endParaRPr lang="en-US" altLang="ja-JP" dirty="0">
              <a:solidFill>
                <a:prstClr val="black"/>
              </a:solidFill>
              <a:latin typeface="游ゴシック" panose="020B0400000000000000" pitchFamily="50" charset="-128"/>
              <a:ea typeface="游ゴシック" panose="020B0400000000000000" pitchFamily="50" charset="-128"/>
            </a:endParaRPr>
          </a:p>
          <a:p>
            <a:pPr>
              <a:defRPr/>
            </a:pPr>
            <a:r>
              <a:rPr lang="ja-JP" altLang="en-US" dirty="0">
                <a:solidFill>
                  <a:prstClr val="black"/>
                </a:solidFill>
                <a:latin typeface="游ゴシック" panose="020B0400000000000000" pitchFamily="50" charset="-128"/>
                <a:ea typeface="游ゴシック" panose="020B0400000000000000" pitchFamily="50" charset="-128"/>
              </a:rPr>
              <a:t>　・　生活相談員</a:t>
            </a:r>
            <a:endParaRPr lang="en-US" altLang="ja-JP" dirty="0">
              <a:solidFill>
                <a:prstClr val="black"/>
              </a:solidFill>
              <a:latin typeface="游ゴシック" panose="020B0400000000000000" pitchFamily="50" charset="-128"/>
              <a:ea typeface="游ゴシック" panose="020B0400000000000000" pitchFamily="50" charset="-128"/>
            </a:endParaRPr>
          </a:p>
          <a:p>
            <a:pPr>
              <a:defRPr/>
            </a:pPr>
            <a:r>
              <a:rPr lang="ja-JP" altLang="en-US" dirty="0">
                <a:solidFill>
                  <a:prstClr val="black"/>
                </a:solidFill>
                <a:latin typeface="游ゴシック" panose="020B0400000000000000" pitchFamily="50" charset="-128"/>
                <a:ea typeface="游ゴシック" panose="020B0400000000000000" pitchFamily="50" charset="-128"/>
              </a:rPr>
              <a:t>　・　栄養士</a:t>
            </a:r>
            <a:endParaRPr lang="en-US" altLang="ja-JP" dirty="0">
              <a:solidFill>
                <a:prstClr val="black"/>
              </a:solidFill>
              <a:latin typeface="游ゴシック" panose="020B0400000000000000" pitchFamily="50" charset="-128"/>
              <a:ea typeface="游ゴシック" panose="020B0400000000000000" pitchFamily="50" charset="-128"/>
            </a:endParaRPr>
          </a:p>
          <a:p>
            <a:pPr>
              <a:defRPr/>
            </a:pPr>
            <a:r>
              <a:rPr lang="ja-JP" altLang="en-US" dirty="0">
                <a:solidFill>
                  <a:prstClr val="black"/>
                </a:solidFill>
                <a:latin typeface="游ゴシック" panose="020B0400000000000000" pitchFamily="50" charset="-128"/>
                <a:ea typeface="游ゴシック" panose="020B0400000000000000" pitchFamily="50" charset="-128"/>
              </a:rPr>
              <a:t>　・　機能訓練指導員</a:t>
            </a:r>
            <a:endParaRPr lang="en-US" altLang="ja-JP" dirty="0">
              <a:solidFill>
                <a:prstClr val="black"/>
              </a:solidFill>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A0857FB3-3CD3-CFE6-41FF-EDD1949AE8F7}"/>
              </a:ext>
            </a:extLst>
          </p:cNvPr>
          <p:cNvSpPr txBox="1"/>
          <p:nvPr/>
        </p:nvSpPr>
        <p:spPr>
          <a:xfrm>
            <a:off x="8610600" y="136525"/>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5353529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1D6D1-5707-C96E-6D77-73F915DC3A4C}"/>
              </a:ext>
            </a:extLst>
          </p:cNvPr>
          <p:cNvSpPr>
            <a:spLocks noGrp="1"/>
          </p:cNvSpPr>
          <p:nvPr>
            <p:ph type="title"/>
          </p:nvPr>
        </p:nvSpPr>
        <p:spPr/>
        <p:txBody>
          <a:bodyPr/>
          <a:lstStyle/>
          <a:p>
            <a:r>
              <a:rPr kumimoji="1" lang="ja-JP" altLang="en-US" dirty="0"/>
              <a:t>㉜経過的小規模特養の範囲の見直し</a:t>
            </a:r>
          </a:p>
        </p:txBody>
      </p:sp>
      <p:sp>
        <p:nvSpPr>
          <p:cNvPr id="3" name="コンテンツ プレースホルダー 2">
            <a:extLst>
              <a:ext uri="{FF2B5EF4-FFF2-40B4-BE49-F238E27FC236}">
                <a16:creationId xmlns:a16="http://schemas.microsoft.com/office/drawing/2014/main" id="{00E97208-3DDB-9B93-8228-B7CCA24D430C}"/>
              </a:ext>
            </a:extLst>
          </p:cNvPr>
          <p:cNvSpPr>
            <a:spLocks noGrp="1"/>
          </p:cNvSpPr>
          <p:nvPr>
            <p:ph idx="1"/>
          </p:nvPr>
        </p:nvSpPr>
        <p:spPr/>
        <p:txBody>
          <a:bodyPr/>
          <a:lstStyle/>
          <a:p>
            <a:r>
              <a:rPr lang="ja-JP" altLang="en-US" dirty="0"/>
              <a:t>報酬体系の簡素化や報酬の均衡を図る観点から、</a:t>
            </a:r>
            <a:r>
              <a:rPr lang="ja-JP" altLang="en-US" dirty="0">
                <a:solidFill>
                  <a:srgbClr val="FF0000"/>
                </a:solidFill>
              </a:rPr>
              <a:t>離島・過疎地域以外に所在する 経過的小規模介護老人福祉施設であって、他の介護老人福祉施設と一体的に運営されている場合</a:t>
            </a:r>
            <a:r>
              <a:rPr lang="ja-JP" altLang="en-US" dirty="0"/>
              <a:t>は、</a:t>
            </a:r>
            <a:r>
              <a:rPr lang="ja-JP" altLang="en-US" dirty="0">
                <a:solidFill>
                  <a:srgbClr val="FF0000"/>
                </a:solidFill>
              </a:rPr>
              <a:t>介護老人福祉施設の基本報酬に統合することとする</a:t>
            </a:r>
            <a:r>
              <a:rPr lang="ja-JP" altLang="en-US" dirty="0"/>
              <a:t>。</a:t>
            </a:r>
            <a:endParaRPr lang="en-US" altLang="ja-JP" dirty="0"/>
          </a:p>
          <a:p>
            <a:r>
              <a:rPr lang="ja-JP" altLang="en-US" dirty="0"/>
              <a:t>また、同様の観点から、経過的地域密着型介護老人福祉施設入所者生活介護について、離島・ 過疎地域に所在する場合を除き、地域密着型介護老人福祉施設の基本報酬に統合することとする。その際、１年間の経過措置期間を設けることとする。</a:t>
            </a:r>
            <a:endParaRPr kumimoji="1" lang="ja-JP" altLang="en-US" dirty="0"/>
          </a:p>
        </p:txBody>
      </p:sp>
      <p:sp>
        <p:nvSpPr>
          <p:cNvPr id="4" name="スライド番号プレースホルダー 3">
            <a:extLst>
              <a:ext uri="{FF2B5EF4-FFF2-40B4-BE49-F238E27FC236}">
                <a16:creationId xmlns:a16="http://schemas.microsoft.com/office/drawing/2014/main" id="{443C27E9-E973-6474-9AFA-9C335D287DF6}"/>
              </a:ext>
            </a:extLst>
          </p:cNvPr>
          <p:cNvSpPr>
            <a:spLocks noGrp="1"/>
          </p:cNvSpPr>
          <p:nvPr>
            <p:ph type="sldNum" sz="quarter" idx="12"/>
          </p:nvPr>
        </p:nvSpPr>
        <p:spPr/>
        <p:txBody>
          <a:bodyPr/>
          <a:lstStyle/>
          <a:p>
            <a:fld id="{CEDB922F-16BB-40A6-B622-E023FDFE57B0}" type="slidenum">
              <a:rPr kumimoji="1" lang="ja-JP" altLang="en-US" smtClean="0"/>
              <a:t>155</a:t>
            </a:fld>
            <a:endParaRPr kumimoji="1" lang="ja-JP" altLang="en-US"/>
          </a:p>
        </p:txBody>
      </p:sp>
      <p:sp>
        <p:nvSpPr>
          <p:cNvPr id="5" name="テキスト ボックス 4">
            <a:extLst>
              <a:ext uri="{FF2B5EF4-FFF2-40B4-BE49-F238E27FC236}">
                <a16:creationId xmlns:a16="http://schemas.microsoft.com/office/drawing/2014/main" id="{C64CFEAD-7EE5-58D0-5C94-4FD6CE571AD7}"/>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8791573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21FE3F4-5E41-EBC3-BD8D-CA7EA2712BCE}"/>
              </a:ext>
            </a:extLst>
          </p:cNvPr>
          <p:cNvSpPr/>
          <p:nvPr/>
        </p:nvSpPr>
        <p:spPr>
          <a:xfrm>
            <a:off x="1323000" y="900000"/>
            <a:ext cx="144000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b="1">
                <a:solidFill>
                  <a:prstClr val="black"/>
                </a:solidFill>
                <a:latin typeface="游ゴシック" panose="020B0400000000000000" pitchFamily="50" charset="-128"/>
                <a:ea typeface="游ゴシック" panose="020B0400000000000000" pitchFamily="50" charset="-128"/>
              </a:rPr>
              <a:t>概要</a:t>
            </a:r>
          </a:p>
        </p:txBody>
      </p:sp>
      <p:sp>
        <p:nvSpPr>
          <p:cNvPr id="12" name="正方形/長方形 11">
            <a:extLst>
              <a:ext uri="{FF2B5EF4-FFF2-40B4-BE49-F238E27FC236}">
                <a16:creationId xmlns:a16="http://schemas.microsoft.com/office/drawing/2014/main" id="{902DE9D0-D5C9-6A9A-FE50-466C9A7C0523}"/>
              </a:ext>
            </a:extLst>
          </p:cNvPr>
          <p:cNvSpPr/>
          <p:nvPr/>
        </p:nvSpPr>
        <p:spPr>
          <a:xfrm>
            <a:off x="1323000" y="1260000"/>
            <a:ext cx="9540000" cy="12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defRPr/>
            </a:pPr>
            <a:r>
              <a:rPr lang="ja-JP" altLang="en-US" sz="1400" dirty="0">
                <a:solidFill>
                  <a:prstClr val="black"/>
                </a:solidFill>
                <a:latin typeface="游ゴシック" panose="020B0400000000000000" pitchFamily="50" charset="-128"/>
                <a:ea typeface="游ゴシック" panose="020B0400000000000000" pitchFamily="50" charset="-128"/>
              </a:rPr>
              <a:t>○　報酬体系の簡素化や報酬の均衡を図る観点から、離島・過疎地域以外に所在する経過的小規模介護老人福祉施設であって、他の介護老人福祉施設と一体的に運営されている場合は、介護老人福祉施設の基本報酬に統合する。また、同様の観点から、経過的地域密着型介護老人福祉施設入所者生活介護について、離島・過疎地域に所在する場合を除き、地域密着型介護老人福祉施設の基本報酬に統合する。その際、１年間の経過措置期間を設ける。</a:t>
            </a:r>
            <a:endParaRPr lang="en-US" altLang="ja-JP" sz="1400" dirty="0">
              <a:solidFill>
                <a:prstClr val="black"/>
              </a:solidFill>
              <a:latin typeface="游ゴシック" panose="020B0400000000000000" pitchFamily="50" charset="-128"/>
              <a:ea typeface="游ゴシック" panose="020B0400000000000000" pitchFamily="50" charset="-128"/>
            </a:endParaRPr>
          </a:p>
          <a:p>
            <a:pPr marL="182563" indent="-182563">
              <a:defRPr/>
            </a:pPr>
            <a:r>
              <a:rPr lang="ja-JP" altLang="en-US" sz="1400" dirty="0">
                <a:solidFill>
                  <a:prstClr val="black"/>
                </a:solidFill>
                <a:latin typeface="游ゴシック" panose="020B0400000000000000" pitchFamily="50" charset="-128"/>
                <a:ea typeface="游ゴシック" panose="020B0400000000000000" pitchFamily="50" charset="-128"/>
              </a:rPr>
              <a:t>　</a:t>
            </a:r>
            <a:r>
              <a:rPr lang="en-US" altLang="ja-JP" sz="1400" dirty="0">
                <a:solidFill>
                  <a:prstClr val="black"/>
                </a:solidFill>
                <a:latin typeface="游ゴシック" panose="020B0400000000000000" pitchFamily="50" charset="-128"/>
                <a:ea typeface="游ゴシック" panose="020B0400000000000000" pitchFamily="50" charset="-128"/>
              </a:rPr>
              <a:t>【</a:t>
            </a:r>
            <a:r>
              <a:rPr lang="ja-JP" altLang="en-US" sz="1400" dirty="0">
                <a:solidFill>
                  <a:prstClr val="black"/>
                </a:solidFill>
                <a:latin typeface="游ゴシック" panose="020B0400000000000000" pitchFamily="50" charset="-128"/>
                <a:ea typeface="游ゴシック" panose="020B0400000000000000" pitchFamily="50" charset="-128"/>
              </a:rPr>
              <a:t>告示改正</a:t>
            </a:r>
            <a:r>
              <a:rPr lang="en-US" altLang="ja-JP" sz="1400" dirty="0">
                <a:solidFill>
                  <a:prstClr val="black"/>
                </a:solidFill>
                <a:latin typeface="游ゴシック" panose="020B0400000000000000" pitchFamily="50" charset="-128"/>
                <a:ea typeface="游ゴシック" panose="020B0400000000000000" pitchFamily="50" charset="-128"/>
              </a:rPr>
              <a:t>】</a:t>
            </a:r>
            <a:endParaRPr lang="ja-JP" altLang="en-US" sz="1400" dirty="0">
              <a:solidFill>
                <a:prstClr val="black"/>
              </a:solidFill>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7B50334A-76D3-7BB7-AC7C-0D2444D3FC0C}"/>
              </a:ext>
            </a:extLst>
          </p:cNvPr>
          <p:cNvSpPr/>
          <p:nvPr/>
        </p:nvSpPr>
        <p:spPr>
          <a:xfrm>
            <a:off x="1323000" y="2880000"/>
            <a:ext cx="1440000" cy="36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b="1" dirty="0">
                <a:solidFill>
                  <a:prstClr val="black"/>
                </a:solidFill>
                <a:latin typeface="游ゴシック" panose="020B0400000000000000" pitchFamily="50" charset="-128"/>
                <a:ea typeface="游ゴシック" panose="020B0400000000000000" pitchFamily="50" charset="-128"/>
              </a:rPr>
              <a:t>算定要件等</a:t>
            </a:r>
          </a:p>
        </p:txBody>
      </p:sp>
      <p:sp>
        <p:nvSpPr>
          <p:cNvPr id="22" name="正方形/長方形 21">
            <a:extLst>
              <a:ext uri="{FF2B5EF4-FFF2-40B4-BE49-F238E27FC236}">
                <a16:creationId xmlns:a16="http://schemas.microsoft.com/office/drawing/2014/main" id="{29FE2CCD-F1F4-BDB9-2DBF-DAA6A3D25E21}"/>
              </a:ext>
            </a:extLst>
          </p:cNvPr>
          <p:cNvSpPr/>
          <p:nvPr/>
        </p:nvSpPr>
        <p:spPr>
          <a:xfrm>
            <a:off x="1341000" y="3233217"/>
            <a:ext cx="9540000" cy="32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a:defRPr/>
            </a:pPr>
            <a:r>
              <a:rPr lang="ja-JP" altLang="en-US" sz="1400">
                <a:solidFill>
                  <a:prstClr val="black"/>
                </a:solidFill>
                <a:latin typeface="游ゴシック" panose="020B0400000000000000" pitchFamily="50" charset="-128"/>
                <a:ea typeface="游ゴシック" panose="020B0400000000000000" pitchFamily="50" charset="-128"/>
              </a:rPr>
              <a:t>　</a:t>
            </a:r>
            <a:endParaRPr lang="en-US" altLang="ja-JP" sz="1400">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endParaRPr lang="en-US" altLang="ja-JP" sz="1400" b="1">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endParaRPr lang="en-US" altLang="ja-JP" sz="1400" b="1">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endParaRPr lang="en-US" altLang="ja-JP" sz="1400" b="1">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endParaRPr lang="en-US" altLang="ja-JP" sz="1400" b="1">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endParaRPr lang="en-US" altLang="ja-JP" sz="1400" b="1">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endParaRPr lang="en-US" altLang="ja-JP" sz="1400" b="1">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endParaRPr lang="en-US" altLang="ja-JP" sz="1400" b="1">
              <a:solidFill>
                <a:sysClr val="windowText" lastClr="000000"/>
              </a:solidFill>
              <a:latin typeface="游ゴシック" panose="020B0400000000000000" pitchFamily="50" charset="-128"/>
              <a:ea typeface="游ゴシック" panose="020B0400000000000000" pitchFamily="50" charset="-128"/>
            </a:endParaRPr>
          </a:p>
          <a:p>
            <a:pPr marL="182563" indent="-182563">
              <a:defRPr/>
            </a:pPr>
            <a:r>
              <a:rPr lang="ja-JP" altLang="en-US" sz="1400">
                <a:solidFill>
                  <a:prstClr val="black"/>
                </a:solidFill>
                <a:latin typeface="游ゴシック" panose="020B0400000000000000" pitchFamily="50" charset="-128"/>
                <a:ea typeface="游ゴシック" panose="020B0400000000000000" pitchFamily="50" charset="-128"/>
              </a:rPr>
              <a:t>　</a:t>
            </a:r>
            <a:endParaRPr lang="en-US" altLang="ja-JP" sz="1400">
              <a:solidFill>
                <a:prstClr val="black"/>
              </a:solidFill>
              <a:latin typeface="游ゴシック" panose="020B0400000000000000" pitchFamily="50" charset="-128"/>
              <a:ea typeface="游ゴシック" panose="020B0400000000000000" pitchFamily="50" charset="-128"/>
            </a:endParaRPr>
          </a:p>
          <a:p>
            <a:pPr marL="182563" indent="-182563">
              <a:defRPr/>
            </a:pPr>
            <a:endParaRPr lang="en-US" altLang="ja-JP" sz="1400">
              <a:solidFill>
                <a:prstClr val="black"/>
              </a:solidFill>
              <a:latin typeface="游ゴシック" panose="020B0400000000000000" pitchFamily="50" charset="-128"/>
              <a:ea typeface="游ゴシック" panose="020B0400000000000000" pitchFamily="50" charset="-128"/>
            </a:endParaRPr>
          </a:p>
          <a:p>
            <a:pPr marL="182563" indent="-182563">
              <a:defRPr/>
            </a:pPr>
            <a:endParaRPr lang="en-US" altLang="ja-JP" sz="1400">
              <a:solidFill>
                <a:prstClr val="black"/>
              </a:solidFill>
              <a:latin typeface="游ゴシック" panose="020B0400000000000000" pitchFamily="50" charset="-128"/>
              <a:ea typeface="游ゴシック" panose="020B0400000000000000" pitchFamily="50" charset="-128"/>
            </a:endParaRPr>
          </a:p>
          <a:p>
            <a:pPr marL="182563" indent="-182563">
              <a:defRPr/>
            </a:pPr>
            <a:endParaRPr lang="en-US" altLang="ja-JP" sz="1400">
              <a:solidFill>
                <a:prstClr val="black"/>
              </a:solidFill>
              <a:latin typeface="游ゴシック" panose="020B0400000000000000" pitchFamily="50" charset="-128"/>
              <a:ea typeface="游ゴシック" panose="020B0400000000000000" pitchFamily="50" charset="-128"/>
            </a:endParaRPr>
          </a:p>
          <a:p>
            <a:pPr marL="182563" indent="-182563">
              <a:defRPr/>
            </a:pPr>
            <a:endParaRPr lang="en-US" altLang="ja-JP" sz="1400">
              <a:solidFill>
                <a:prstClr val="black"/>
              </a:solidFill>
              <a:latin typeface="游ゴシック" panose="020B0400000000000000" pitchFamily="50" charset="-128"/>
              <a:ea typeface="游ゴシック" panose="020B0400000000000000" pitchFamily="50" charset="-128"/>
            </a:endParaRPr>
          </a:p>
          <a:p>
            <a:pPr marL="182563" indent="-182563">
              <a:defRPr/>
            </a:pPr>
            <a:endParaRPr lang="en-US" altLang="ja-JP" sz="1400">
              <a:solidFill>
                <a:prstClr val="black"/>
              </a:solidFill>
              <a:latin typeface="游ゴシック" panose="020B0400000000000000" pitchFamily="50" charset="-128"/>
              <a:ea typeface="游ゴシック" panose="020B0400000000000000" pitchFamily="50" charset="-128"/>
            </a:endParaRPr>
          </a:p>
          <a:p>
            <a:pPr marL="182563" indent="-182563">
              <a:defRPr/>
            </a:pPr>
            <a:endParaRPr lang="en-US" altLang="ja-JP" sz="1400">
              <a:solidFill>
                <a:prstClr val="black"/>
              </a:solidFill>
              <a:latin typeface="游ゴシック" panose="020B0400000000000000" pitchFamily="50" charset="-128"/>
              <a:ea typeface="游ゴシック" panose="020B0400000000000000" pitchFamily="50" charset="-128"/>
            </a:endParaRPr>
          </a:p>
          <a:p>
            <a:pPr marL="182563" indent="-182563">
              <a:defRPr/>
            </a:pPr>
            <a:endParaRPr lang="ja-JP" altLang="en-US" sz="1400">
              <a:solidFill>
                <a:prstClr val="black"/>
              </a:solidFill>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id="{792495D2-225A-CA6F-51B3-47039AE3F486}"/>
              </a:ext>
            </a:extLst>
          </p:cNvPr>
          <p:cNvSpPr/>
          <p:nvPr/>
        </p:nvSpPr>
        <p:spPr>
          <a:xfrm>
            <a:off x="2763000" y="900000"/>
            <a:ext cx="8100000" cy="36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介護老人福祉施設、地域密着型介護老人福祉施設入所生活介護</a:t>
            </a:r>
            <a:r>
              <a:rPr lang="en-US" altLang="ja-JP" sz="1400" dirty="0">
                <a:solidFill>
                  <a:schemeClr val="tx1"/>
                </a:solidFill>
                <a:latin typeface="游ゴシック" panose="020B0400000000000000" pitchFamily="50" charset="-128"/>
                <a:ea typeface="游ゴシック" panose="020B0400000000000000" pitchFamily="50" charset="-128"/>
              </a:rPr>
              <a:t>】</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A9DF49E-7E31-BD0B-57C8-A9EC965630D7}"/>
              </a:ext>
            </a:extLst>
          </p:cNvPr>
          <p:cNvSpPr txBox="1"/>
          <p:nvPr/>
        </p:nvSpPr>
        <p:spPr>
          <a:xfrm>
            <a:off x="1575000" y="3519154"/>
            <a:ext cx="4428000" cy="1015663"/>
          </a:xfrm>
          <a:prstGeom prst="rect">
            <a:avLst/>
          </a:prstGeom>
          <a:noFill/>
        </p:spPr>
        <p:txBody>
          <a:bodyPr wrap="square">
            <a:spAutoFit/>
          </a:bodyPr>
          <a:lstStyle/>
          <a:p>
            <a:pPr marL="84138" algn="just"/>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経過的小規模介護福祉施設サービス費を算定すべき指定介護福祉施設サービスの施設基準（抄）</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84138" indent="25400" algn="just"/>
            <a:endPar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358775" indent="-249238" algn="just"/>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（１）平成三十年三月三十一日までに指定を受けた、入所定員が三十人の指定介護老人福祉施設であること。</a:t>
            </a:r>
          </a:p>
        </p:txBody>
      </p:sp>
      <p:sp>
        <p:nvSpPr>
          <p:cNvPr id="23" name="テキスト ボックス 22">
            <a:extLst>
              <a:ext uri="{FF2B5EF4-FFF2-40B4-BE49-F238E27FC236}">
                <a16:creationId xmlns:a16="http://schemas.microsoft.com/office/drawing/2014/main" id="{2EF11615-04BE-C290-F900-8959560F0E25}"/>
              </a:ext>
            </a:extLst>
          </p:cNvPr>
          <p:cNvSpPr txBox="1"/>
          <p:nvPr/>
        </p:nvSpPr>
        <p:spPr>
          <a:xfrm>
            <a:off x="1503000" y="3303153"/>
            <a:ext cx="864000" cy="288000"/>
          </a:xfrm>
          <a:prstGeom prst="rect">
            <a:avLst/>
          </a:prstGeom>
          <a:noFill/>
        </p:spPr>
        <p:txBody>
          <a:bodyPr wrap="square" rtlCol="0">
            <a:spAutoFit/>
          </a:bodyPr>
          <a:lstStyle/>
          <a:p>
            <a:r>
              <a:rPr lang="ja-JP" altLang="en-US" sz="1200" dirty="0">
                <a:latin typeface="游ゴシック" panose="020B0400000000000000" pitchFamily="50" charset="-128"/>
                <a:ea typeface="游ゴシック" panose="020B0400000000000000" pitchFamily="50" charset="-128"/>
              </a:rPr>
              <a:t>＜現行＞</a:t>
            </a:r>
            <a:endParaRPr lang="en-US" altLang="ja-JP" sz="1200"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61EFFA78-C03C-F35B-53ED-FFC3CB84DE2D}"/>
              </a:ext>
            </a:extLst>
          </p:cNvPr>
          <p:cNvSpPr txBox="1"/>
          <p:nvPr/>
        </p:nvSpPr>
        <p:spPr>
          <a:xfrm>
            <a:off x="6111000" y="3303154"/>
            <a:ext cx="956068" cy="276999"/>
          </a:xfrm>
          <a:prstGeom prst="rect">
            <a:avLst/>
          </a:prstGeom>
          <a:noFill/>
        </p:spPr>
        <p:txBody>
          <a:bodyPr wrap="square" rtlCol="0">
            <a:spAutoFit/>
          </a:bodyPr>
          <a:lstStyle/>
          <a:p>
            <a:r>
              <a:rPr lang="ja-JP" altLang="en-US" sz="1200" dirty="0">
                <a:latin typeface="游ゴシック" panose="020B0400000000000000" pitchFamily="50" charset="-128"/>
                <a:ea typeface="游ゴシック" panose="020B0400000000000000" pitchFamily="50" charset="-128"/>
              </a:rPr>
              <a:t>＜改定後＞</a:t>
            </a:r>
            <a:endParaRPr lang="en-US" altLang="ja-JP" sz="1200"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C68F337F-DA9F-BC9B-6060-4CAB2CBA7B7B}"/>
              </a:ext>
            </a:extLst>
          </p:cNvPr>
          <p:cNvSpPr txBox="1"/>
          <p:nvPr/>
        </p:nvSpPr>
        <p:spPr>
          <a:xfrm>
            <a:off x="6183001" y="3519153"/>
            <a:ext cx="4365681" cy="1569660"/>
          </a:xfrm>
          <a:prstGeom prst="rect">
            <a:avLst/>
          </a:prstGeom>
          <a:noFill/>
        </p:spPr>
        <p:txBody>
          <a:bodyPr wrap="square">
            <a:spAutoFit/>
          </a:bodyPr>
          <a:lstStyle/>
          <a:p>
            <a:pPr marL="84138" algn="just"/>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経過的小規模介護福祉施設サービス費を算定すべき指定介護福祉施設サービスの施設基準（抄）</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84138" indent="25400" algn="just"/>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442913" indent="-333375" algn="just"/>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（１）平成三十年三月三十一日までに指定を受けた、入所定員が三十人の指定介護老人福祉施設であること。</a:t>
            </a:r>
          </a:p>
          <a:p>
            <a:pPr marL="442913" indent="-333375" algn="just"/>
            <a:r>
              <a:rPr lang="ja-JP" altLang="en-US" sz="1200" u="sng" kern="100" dirty="0">
                <a:latin typeface="游ゴシック" panose="020B0400000000000000" pitchFamily="50" charset="-128"/>
                <a:ea typeface="游ゴシック" panose="020B0400000000000000" pitchFamily="50" charset="-128"/>
                <a:cs typeface="Times New Roman" panose="02020603050405020304" pitchFamily="18" charset="0"/>
              </a:rPr>
              <a:t>（２）離島又は過疎地域に所在すること又は離島又は過疎地域以外に所在し、かつ、他の指定介護老人福祉施設と併設されていないこと。</a:t>
            </a:r>
          </a:p>
        </p:txBody>
      </p:sp>
      <p:sp>
        <p:nvSpPr>
          <p:cNvPr id="28" name="二等辺三角形 27">
            <a:extLst>
              <a:ext uri="{FF2B5EF4-FFF2-40B4-BE49-F238E27FC236}">
                <a16:creationId xmlns:a16="http://schemas.microsoft.com/office/drawing/2014/main" id="{0AA0E719-6D2B-AB4E-3E3A-944E8435003D}"/>
              </a:ext>
            </a:extLst>
          </p:cNvPr>
          <p:cNvSpPr>
            <a:spLocks noChangeAspect="1"/>
          </p:cNvSpPr>
          <p:nvPr/>
        </p:nvSpPr>
        <p:spPr>
          <a:xfrm rot="5400000">
            <a:off x="5985786" y="4157142"/>
            <a:ext cx="344477" cy="288000"/>
          </a:xfrm>
          <a:prstGeom prst="triangle">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ysClr val="windowText" lastClr="000000"/>
              </a:solidFill>
            </a:endParaRPr>
          </a:p>
        </p:txBody>
      </p:sp>
      <p:sp>
        <p:nvSpPr>
          <p:cNvPr id="29" name="テキスト ボックス 28">
            <a:extLst>
              <a:ext uri="{FF2B5EF4-FFF2-40B4-BE49-F238E27FC236}">
                <a16:creationId xmlns:a16="http://schemas.microsoft.com/office/drawing/2014/main" id="{E41DF459-44CA-DAC7-DC54-E6DB7BB464C1}"/>
              </a:ext>
            </a:extLst>
          </p:cNvPr>
          <p:cNvSpPr txBox="1"/>
          <p:nvPr/>
        </p:nvSpPr>
        <p:spPr>
          <a:xfrm>
            <a:off x="6363000" y="5139153"/>
            <a:ext cx="4464000" cy="900246"/>
          </a:xfrm>
          <a:prstGeom prst="rect">
            <a:avLst/>
          </a:prstGeom>
          <a:noFill/>
        </p:spPr>
        <p:txBody>
          <a:bodyPr wrap="square">
            <a:spAutoFit/>
          </a:bodyPr>
          <a:lstStyle/>
          <a:p>
            <a:pPr marL="263525" indent="-179388" algn="just"/>
            <a:r>
              <a:rPr lang="en-US" altLang="ja-JP" sz="105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050" kern="100" dirty="0">
                <a:latin typeface="游ゴシック" panose="020B0400000000000000" pitchFamily="50" charset="-128"/>
                <a:ea typeface="游ゴシック" panose="020B0400000000000000" pitchFamily="50" charset="-128"/>
                <a:cs typeface="Times New Roman" panose="02020603050405020304" pitchFamily="18" charset="0"/>
              </a:rPr>
              <a:t>「離島又は過疎地域」とは、</a:t>
            </a:r>
            <a:r>
              <a:rPr lang="ja-JP" altLang="ja-JP" sz="1050" kern="100" dirty="0">
                <a:latin typeface="游ゴシック" panose="020B0400000000000000" pitchFamily="50" charset="-128"/>
                <a:ea typeface="游ゴシック" panose="020B0400000000000000" pitchFamily="50" charset="-128"/>
                <a:cs typeface="Times New Roman" panose="02020603050405020304" pitchFamily="18" charset="0"/>
              </a:rPr>
              <a:t>離島振興法</a:t>
            </a:r>
            <a:r>
              <a:rPr lang="ja-JP" altLang="en-US" sz="1050" kern="100" dirty="0">
                <a:latin typeface="游ゴシック" panose="020B0400000000000000" pitchFamily="50" charset="-128"/>
                <a:ea typeface="游ゴシック" panose="020B0400000000000000" pitchFamily="50" charset="-128"/>
                <a:cs typeface="Times New Roman" panose="02020603050405020304" pitchFamily="18" charset="0"/>
              </a:rPr>
              <a:t>に規定する</a:t>
            </a:r>
            <a:r>
              <a:rPr lang="ja-JP" altLang="ja-JP" sz="1050" kern="100" dirty="0">
                <a:latin typeface="游ゴシック" panose="020B0400000000000000" pitchFamily="50" charset="-128"/>
                <a:ea typeface="游ゴシック" panose="020B0400000000000000" pitchFamily="50" charset="-128"/>
                <a:cs typeface="Times New Roman" panose="02020603050405020304" pitchFamily="18" charset="0"/>
              </a:rPr>
              <a:t>離島振興対策実施地域、奄美群島振興開発特別措置法に規定する奄美群島、小笠原諸島振興開発特別措置法に規定する小笠原諸島、沖縄振興特別措置法に規定する離島</a:t>
            </a:r>
            <a:r>
              <a:rPr lang="ja-JP" altLang="en-US" sz="105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050" kern="100" dirty="0">
                <a:latin typeface="游ゴシック" panose="020B0400000000000000" pitchFamily="50" charset="-128"/>
                <a:ea typeface="游ゴシック" panose="020B0400000000000000" pitchFamily="50" charset="-128"/>
                <a:cs typeface="Times New Roman" panose="02020603050405020304" pitchFamily="18" charset="0"/>
              </a:rPr>
              <a:t>過疎地域の持続的発展の支援に関する特別措置法</a:t>
            </a:r>
            <a:r>
              <a:rPr lang="ja-JP" altLang="en-US" sz="1050" kern="100" dirty="0">
                <a:latin typeface="游ゴシック" panose="020B0400000000000000" pitchFamily="50" charset="-128"/>
                <a:ea typeface="游ゴシック" panose="020B0400000000000000" pitchFamily="50" charset="-128"/>
                <a:cs typeface="Times New Roman" panose="02020603050405020304" pitchFamily="18" charset="0"/>
              </a:rPr>
              <a:t>に規定する</a:t>
            </a:r>
            <a:r>
              <a:rPr lang="ja-JP" altLang="ja-JP" sz="1050" kern="100" dirty="0">
                <a:latin typeface="游ゴシック" panose="020B0400000000000000" pitchFamily="50" charset="-128"/>
                <a:ea typeface="游ゴシック" panose="020B0400000000000000" pitchFamily="50" charset="-128"/>
                <a:cs typeface="Times New Roman" panose="02020603050405020304" pitchFamily="18" charset="0"/>
              </a:rPr>
              <a:t>過疎地域</a:t>
            </a:r>
            <a:r>
              <a:rPr lang="ja-JP" altLang="en-US" sz="1050" kern="100" dirty="0">
                <a:latin typeface="游ゴシック" panose="020B0400000000000000" pitchFamily="50" charset="-128"/>
                <a:ea typeface="游ゴシック" panose="020B0400000000000000" pitchFamily="50" charset="-128"/>
                <a:cs typeface="Times New Roman" panose="02020603050405020304" pitchFamily="18" charset="0"/>
              </a:rPr>
              <a:t>（みなし過疎地域を含む。）をいう。</a:t>
            </a:r>
          </a:p>
        </p:txBody>
      </p:sp>
      <p:sp>
        <p:nvSpPr>
          <p:cNvPr id="2" name="タイトル 1">
            <a:extLst>
              <a:ext uri="{FF2B5EF4-FFF2-40B4-BE49-F238E27FC236}">
                <a16:creationId xmlns:a16="http://schemas.microsoft.com/office/drawing/2014/main" id="{9CFC2402-9AC3-C5B8-6FDD-C4A1267F41B2}"/>
              </a:ext>
            </a:extLst>
          </p:cNvPr>
          <p:cNvSpPr>
            <a:spLocks noGrp="1"/>
          </p:cNvSpPr>
          <p:nvPr>
            <p:ph type="title"/>
          </p:nvPr>
        </p:nvSpPr>
        <p:spPr>
          <a:xfrm>
            <a:off x="925201" y="-78345"/>
            <a:ext cx="10515600" cy="1325563"/>
          </a:xfrm>
        </p:spPr>
        <p:txBody>
          <a:bodyPr/>
          <a:lstStyle/>
          <a:p>
            <a:r>
              <a:rPr kumimoji="1" lang="ja-JP" altLang="en-US" dirty="0"/>
              <a:t>㉜経過的小規模特養の範囲の見直し</a:t>
            </a:r>
          </a:p>
        </p:txBody>
      </p:sp>
      <p:sp>
        <p:nvSpPr>
          <p:cNvPr id="4" name="テキスト ボックス 3">
            <a:extLst>
              <a:ext uri="{FF2B5EF4-FFF2-40B4-BE49-F238E27FC236}">
                <a16:creationId xmlns:a16="http://schemas.microsoft.com/office/drawing/2014/main" id="{B46D843A-D6B6-F373-DE2E-2E9C345CA796}"/>
              </a:ext>
            </a:extLst>
          </p:cNvPr>
          <p:cNvSpPr txBox="1"/>
          <p:nvPr/>
        </p:nvSpPr>
        <p:spPr>
          <a:xfrm>
            <a:off x="8623956" y="6457102"/>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4495222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B84E-74F5-92EA-F8A7-18190384C689}"/>
              </a:ext>
            </a:extLst>
          </p:cNvPr>
          <p:cNvSpPr>
            <a:spLocks noGrp="1"/>
          </p:cNvSpPr>
          <p:nvPr>
            <p:ph type="title"/>
          </p:nvPr>
        </p:nvSpPr>
        <p:spPr/>
        <p:txBody>
          <a:bodyPr/>
          <a:lstStyle/>
          <a:p>
            <a:r>
              <a:rPr kumimoji="1" lang="ja-JP" altLang="en-US" dirty="0"/>
              <a:t>宿直員の配置（</a:t>
            </a:r>
            <a:r>
              <a:rPr kumimoji="1" lang="en-US" altLang="ja-JP" dirty="0"/>
              <a:t>Q</a:t>
            </a:r>
            <a:r>
              <a:rPr kumimoji="1" lang="ja-JP" altLang="en-US" dirty="0"/>
              <a:t>＆</a:t>
            </a:r>
            <a:r>
              <a:rPr kumimoji="1" lang="en-US" altLang="ja-JP" dirty="0"/>
              <a:t>A</a:t>
            </a:r>
            <a:r>
              <a:rPr kumimoji="1" lang="ja-JP" altLang="en-US" dirty="0"/>
              <a:t>）</a:t>
            </a:r>
          </a:p>
        </p:txBody>
      </p:sp>
      <p:sp>
        <p:nvSpPr>
          <p:cNvPr id="3" name="コンテンツ プレースホルダー 2">
            <a:extLst>
              <a:ext uri="{FF2B5EF4-FFF2-40B4-BE49-F238E27FC236}">
                <a16:creationId xmlns:a16="http://schemas.microsoft.com/office/drawing/2014/main" id="{4CA102B6-9A43-A897-FDD0-D07F2413B20C}"/>
              </a:ext>
            </a:extLst>
          </p:cNvPr>
          <p:cNvSpPr>
            <a:spLocks noGrp="1"/>
          </p:cNvSpPr>
          <p:nvPr>
            <p:ph idx="1"/>
          </p:nvPr>
        </p:nvSpPr>
        <p:spPr/>
        <p:txBody>
          <a:bodyPr>
            <a:normAutofit fontScale="92500" lnSpcReduction="20000"/>
          </a:bodyPr>
          <a:lstStyle/>
          <a:p>
            <a:pPr marL="0" indent="0">
              <a:buNone/>
            </a:pPr>
            <a:r>
              <a:rPr kumimoji="1" lang="ja-JP" altLang="en-US" dirty="0"/>
              <a:t>○　宿直員の配置について</a:t>
            </a:r>
          </a:p>
          <a:p>
            <a:pPr marL="0" indent="0">
              <a:buNone/>
            </a:pPr>
            <a:r>
              <a:rPr lang="ja-JP" altLang="en-US" dirty="0"/>
              <a:t>問</a:t>
            </a:r>
            <a:r>
              <a:rPr lang="en-US" altLang="ja-JP"/>
              <a:t>178</a:t>
            </a:r>
            <a:r>
              <a:rPr kumimoji="1" lang="ja-JP" altLang="en-US"/>
              <a:t>　</a:t>
            </a:r>
            <a:r>
              <a:rPr kumimoji="1" lang="ja-JP" altLang="en-US" dirty="0"/>
              <a:t>特別養護老人ホームにおいて、夜勤職員とは別に、宿直者を配置する必要があるか。</a:t>
            </a:r>
          </a:p>
          <a:p>
            <a:pPr marL="0" indent="0">
              <a:buNone/>
            </a:pPr>
            <a:r>
              <a:rPr kumimoji="1" lang="ja-JP" altLang="en-US" dirty="0"/>
              <a:t>（答）</a:t>
            </a:r>
          </a:p>
          <a:p>
            <a:pPr marL="0" indent="0">
              <a:buNone/>
            </a:pPr>
            <a:r>
              <a:rPr kumimoji="1" lang="ja-JP" altLang="en-US" dirty="0"/>
              <a:t>　　社会福祉施設等において面積にかかわらずスプリンクラー設備の設置が義務付けられるなど、消防用設備等の基準が強化されてきたことや、他の施設系サービスにおいて宿直員の配置が求められていないこと、人手不足により施設における職員確保が困難である状況等を踏まえ、夜勤職員基準を満たす夜勤職員を配置している場合には、夜勤職員と別に宿直者を配置しなくても差し支えない。ただし、利用者の安全のため、宿直員の配置の有無にかかわらず、各施設において消防法関係法令に基づく消防用設備等を完備し、万全の火災予防体制を整えるよう、改めて徹底をお願いする。</a:t>
            </a:r>
          </a:p>
          <a:p>
            <a:endParaRPr kumimoji="1" lang="ja-JP" altLang="en-US" dirty="0"/>
          </a:p>
        </p:txBody>
      </p:sp>
      <p:sp>
        <p:nvSpPr>
          <p:cNvPr id="4" name="スライド番号プレースホルダー 3">
            <a:extLst>
              <a:ext uri="{FF2B5EF4-FFF2-40B4-BE49-F238E27FC236}">
                <a16:creationId xmlns:a16="http://schemas.microsoft.com/office/drawing/2014/main" id="{41A85D13-7DCD-ADF3-3887-BD035CCB7DF8}"/>
              </a:ext>
            </a:extLst>
          </p:cNvPr>
          <p:cNvSpPr>
            <a:spLocks noGrp="1"/>
          </p:cNvSpPr>
          <p:nvPr>
            <p:ph type="sldNum" sz="quarter" idx="12"/>
          </p:nvPr>
        </p:nvSpPr>
        <p:spPr/>
        <p:txBody>
          <a:bodyPr/>
          <a:lstStyle/>
          <a:p>
            <a:fld id="{CEDB922F-16BB-40A6-B622-E023FDFE57B0}" type="slidenum">
              <a:rPr kumimoji="1" lang="ja-JP" altLang="en-US" smtClean="0"/>
              <a:t>157</a:t>
            </a:fld>
            <a:endParaRPr kumimoji="1" lang="ja-JP" altLang="en-US"/>
          </a:p>
        </p:txBody>
      </p:sp>
    </p:spTree>
    <p:extLst>
      <p:ext uri="{BB962C8B-B14F-4D97-AF65-F5344CB8AC3E}">
        <p14:creationId xmlns:p14="http://schemas.microsoft.com/office/powerpoint/2010/main" val="34923657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3E46EEB-2DF1-7DE1-86E5-BE8E184C708A}"/>
              </a:ext>
            </a:extLst>
          </p:cNvPr>
          <p:cNvSpPr>
            <a:spLocks noGrp="1"/>
          </p:cNvSpPr>
          <p:nvPr>
            <p:ph type="title"/>
          </p:nvPr>
        </p:nvSpPr>
        <p:spPr/>
        <p:txBody>
          <a:bodyPr/>
          <a:lstStyle/>
          <a:p>
            <a:r>
              <a:rPr lang="ja-JP" altLang="en-US" dirty="0"/>
              <a:t>短期入所</a:t>
            </a:r>
          </a:p>
        </p:txBody>
      </p:sp>
      <p:sp>
        <p:nvSpPr>
          <p:cNvPr id="5" name="テキスト プレースホルダー 4">
            <a:extLst>
              <a:ext uri="{FF2B5EF4-FFF2-40B4-BE49-F238E27FC236}">
                <a16:creationId xmlns:a16="http://schemas.microsoft.com/office/drawing/2014/main" id="{AFE339DE-A1C4-CAD8-2742-3D9B3027F697}"/>
              </a:ext>
            </a:extLst>
          </p:cNvPr>
          <p:cNvSpPr>
            <a:spLocks noGrp="1"/>
          </p:cNvSpPr>
          <p:nvPr>
            <p:ph type="body" idx="1"/>
          </p:nvPr>
        </p:nvSpPr>
        <p:spPr/>
        <p:txBody>
          <a:bodyPr/>
          <a:lstStyle/>
          <a:p>
            <a:endParaRPr lang="ja-JP" altLang="en-US"/>
          </a:p>
        </p:txBody>
      </p:sp>
      <p:sp>
        <p:nvSpPr>
          <p:cNvPr id="6" name="スライド番号プレースホルダー 5">
            <a:extLst>
              <a:ext uri="{FF2B5EF4-FFF2-40B4-BE49-F238E27FC236}">
                <a16:creationId xmlns:a16="http://schemas.microsoft.com/office/drawing/2014/main" id="{1DECB28D-B82D-B4B7-B9E6-0BD69CBEA17A}"/>
              </a:ext>
            </a:extLst>
          </p:cNvPr>
          <p:cNvSpPr>
            <a:spLocks noGrp="1"/>
          </p:cNvSpPr>
          <p:nvPr>
            <p:ph type="sldNum" sz="quarter" idx="12"/>
          </p:nvPr>
        </p:nvSpPr>
        <p:spPr/>
        <p:txBody>
          <a:bodyPr/>
          <a:lstStyle/>
          <a:p>
            <a:fld id="{CEDB922F-16BB-40A6-B622-E023FDFE57B0}" type="slidenum">
              <a:rPr kumimoji="1" lang="ja-JP" altLang="en-US" smtClean="0"/>
              <a:t>158</a:t>
            </a:fld>
            <a:endParaRPr kumimoji="1" lang="ja-JP" altLang="en-US"/>
          </a:p>
        </p:txBody>
      </p:sp>
    </p:spTree>
    <p:extLst>
      <p:ext uri="{BB962C8B-B14F-4D97-AF65-F5344CB8AC3E}">
        <p14:creationId xmlns:p14="http://schemas.microsoft.com/office/powerpoint/2010/main" val="2734937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260EA8B-D7A9-7E83-EA6A-5B7D0A6EE5E9}"/>
              </a:ext>
            </a:extLst>
          </p:cNvPr>
          <p:cNvSpPr>
            <a:spLocks noGrp="1"/>
          </p:cNvSpPr>
          <p:nvPr>
            <p:ph type="sldNum" sz="quarter" idx="12"/>
          </p:nvPr>
        </p:nvSpPr>
        <p:spPr/>
        <p:txBody>
          <a:bodyPr/>
          <a:lstStyle/>
          <a:p>
            <a:fld id="{43D0A5E8-245A-4EB8-AEE8-B02F5772F939}" type="slidenum">
              <a:rPr kumimoji="1" lang="ja-JP" altLang="en-US" smtClean="0"/>
              <a:t>15</a:t>
            </a:fld>
            <a:endParaRPr kumimoji="1" lang="ja-JP" altLang="en-US"/>
          </a:p>
        </p:txBody>
      </p:sp>
      <p:pic>
        <p:nvPicPr>
          <p:cNvPr id="6" name="図 5">
            <a:extLst>
              <a:ext uri="{FF2B5EF4-FFF2-40B4-BE49-F238E27FC236}">
                <a16:creationId xmlns:a16="http://schemas.microsoft.com/office/drawing/2014/main" id="{0E9EC7DB-E51A-FE3A-1ABD-271F1136E2CD}"/>
              </a:ext>
            </a:extLst>
          </p:cNvPr>
          <p:cNvPicPr>
            <a:picLocks noChangeAspect="1"/>
          </p:cNvPicPr>
          <p:nvPr/>
        </p:nvPicPr>
        <p:blipFill>
          <a:blip r:embed="rId2"/>
          <a:stretch>
            <a:fillRect/>
          </a:stretch>
        </p:blipFill>
        <p:spPr>
          <a:xfrm>
            <a:off x="1215962" y="255395"/>
            <a:ext cx="9640106" cy="6602605"/>
          </a:xfrm>
          <a:prstGeom prst="rect">
            <a:avLst/>
          </a:prstGeom>
        </p:spPr>
      </p:pic>
      <p:sp>
        <p:nvSpPr>
          <p:cNvPr id="7" name="テキスト ボックス 6">
            <a:extLst>
              <a:ext uri="{FF2B5EF4-FFF2-40B4-BE49-F238E27FC236}">
                <a16:creationId xmlns:a16="http://schemas.microsoft.com/office/drawing/2014/main" id="{780C12FF-0C90-0493-674F-FD4EFD9C5EC3}"/>
              </a:ext>
            </a:extLst>
          </p:cNvPr>
          <p:cNvSpPr txBox="1"/>
          <p:nvPr/>
        </p:nvSpPr>
        <p:spPr>
          <a:xfrm>
            <a:off x="24384" y="15257"/>
            <a:ext cx="2392656" cy="261610"/>
          </a:xfrm>
          <a:prstGeom prst="rect">
            <a:avLst/>
          </a:prstGeom>
          <a:noFill/>
        </p:spPr>
        <p:txBody>
          <a:bodyPr wrap="square" rtlCol="0">
            <a:spAutoFit/>
          </a:bodyPr>
          <a:lstStyle/>
          <a:p>
            <a:r>
              <a:rPr lang="ja-JP" altLang="en-US" sz="1100" dirty="0">
                <a:latin typeface="+mn-ea"/>
                <a:ea typeface="+mn-ea"/>
              </a:rPr>
              <a:t>介護給付費分科会資料　</a:t>
            </a:r>
            <a:r>
              <a:rPr kumimoji="1" lang="en-US" altLang="ja-JP" sz="1100" dirty="0">
                <a:latin typeface="+mn-ea"/>
                <a:ea typeface="+mn-ea"/>
              </a:rPr>
              <a:t>2024.1.22</a:t>
            </a:r>
            <a:endParaRPr kumimoji="1" lang="ja-JP" altLang="en-US" sz="1100" dirty="0">
              <a:latin typeface="+mn-ea"/>
              <a:ea typeface="+mn-ea"/>
            </a:endParaRPr>
          </a:p>
        </p:txBody>
      </p:sp>
    </p:spTree>
    <p:extLst>
      <p:ext uri="{BB962C8B-B14F-4D97-AF65-F5344CB8AC3E}">
        <p14:creationId xmlns:p14="http://schemas.microsoft.com/office/powerpoint/2010/main" val="38075695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1A26A00A-C120-33C5-50F9-9AE38A5A8B20}"/>
              </a:ext>
            </a:extLst>
          </p:cNvPr>
          <p:cNvSpPr/>
          <p:nvPr/>
        </p:nvSpPr>
        <p:spPr>
          <a:xfrm>
            <a:off x="4138864" y="616017"/>
            <a:ext cx="3934326" cy="81815"/>
          </a:xfrm>
          <a:custGeom>
            <a:avLst/>
            <a:gdLst>
              <a:gd name="connsiteX0" fmla="*/ 0 w 4498575"/>
              <a:gd name="connsiteY0" fmla="*/ 250624 h 250624"/>
              <a:gd name="connsiteX1" fmla="*/ 3269293 w 4498575"/>
              <a:gd name="connsiteY1" fmla="*/ 37682 h 250624"/>
              <a:gd name="connsiteX2" fmla="*/ 4496844 w 4498575"/>
              <a:gd name="connsiteY2" fmla="*/ 12630 h 250624"/>
            </a:gdLst>
            <a:ahLst/>
            <a:cxnLst>
              <a:cxn ang="0">
                <a:pos x="connsiteX0" y="connsiteY0"/>
              </a:cxn>
              <a:cxn ang="0">
                <a:pos x="connsiteX1" y="connsiteY1"/>
              </a:cxn>
              <a:cxn ang="0">
                <a:pos x="connsiteX2" y="connsiteY2"/>
              </a:cxn>
            </a:cxnLst>
            <a:rect l="l" t="t" r="r" b="b"/>
            <a:pathLst>
              <a:path w="4498575" h="250624">
                <a:moveTo>
                  <a:pt x="0" y="250624"/>
                </a:moveTo>
                <a:lnTo>
                  <a:pt x="3269293" y="37682"/>
                </a:lnTo>
                <a:cubicBezTo>
                  <a:pt x="4018767" y="-1984"/>
                  <a:pt x="4532334" y="-10334"/>
                  <a:pt x="4496844" y="12630"/>
                </a:cubicBezTo>
              </a:path>
            </a:pathLst>
          </a:cu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BC6D3DD9-1191-EBD0-5823-2FEF8A81AE9E}"/>
              </a:ext>
            </a:extLst>
          </p:cNvPr>
          <p:cNvSpPr>
            <a:spLocks noGrp="1"/>
          </p:cNvSpPr>
          <p:nvPr>
            <p:ph type="sldNum" sz="quarter" idx="12"/>
          </p:nvPr>
        </p:nvSpPr>
        <p:spPr/>
        <p:txBody>
          <a:bodyPr/>
          <a:lstStyle/>
          <a:p>
            <a:fld id="{3B6F2B05-96C8-4EC6-A67A-013DF127CB40}" type="slidenum">
              <a:rPr lang="ja-JP" altLang="en-US" smtClean="0"/>
              <a:pPr/>
              <a:t>159</a:t>
            </a:fld>
            <a:endParaRPr lang="ja-JP" altLang="en-US" dirty="0"/>
          </a:p>
        </p:txBody>
      </p:sp>
      <p:sp>
        <p:nvSpPr>
          <p:cNvPr id="5" name="字幕 8">
            <a:extLst>
              <a:ext uri="{FF2B5EF4-FFF2-40B4-BE49-F238E27FC236}">
                <a16:creationId xmlns:a16="http://schemas.microsoft.com/office/drawing/2014/main" id="{0B591B26-D558-B1D0-EBDC-98FB7E01633F}"/>
              </a:ext>
            </a:extLst>
          </p:cNvPr>
          <p:cNvSpPr txBox="1">
            <a:spLocks/>
          </p:cNvSpPr>
          <p:nvPr/>
        </p:nvSpPr>
        <p:spPr>
          <a:xfrm>
            <a:off x="0" y="286661"/>
            <a:ext cx="12192000" cy="424732"/>
          </a:xfrm>
          <a:prstGeom prst="rect">
            <a:avLst/>
          </a:prstGeom>
        </p:spPr>
        <p:txBody>
          <a:bodyPr wrap="square" lIns="0" tIns="0" rIns="0" bIns="0" anchor="b" anchorCtr="0">
            <a:spAutoFit/>
          </a:bodyPr>
          <a:lstStyle>
            <a:lvl1pPr marL="0" indent="0" algn="l" defTabSz="914400" rtl="0" eaLnBrk="1" latinLnBrk="0" hangingPunct="1">
              <a:lnSpc>
                <a:spcPct val="120000"/>
              </a:lnSpc>
              <a:spcBef>
                <a:spcPts val="0"/>
              </a:spcBef>
              <a:buFont typeface="Arial" pitchFamily="34" charset="0"/>
              <a:buNone/>
              <a:defRPr kumimoji="1" sz="2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9pPr>
          </a:lstStyle>
          <a:p>
            <a:pPr algn="ctr" defTabSz="914354">
              <a:defRPr/>
            </a:pPr>
            <a:r>
              <a:rPr lang="ja-JP" altLang="en-US" sz="2400" b="1" dirty="0">
                <a:effectLst>
                  <a:outerShdw blurRad="38100" dist="38100" dir="2700000" algn="tl">
                    <a:srgbClr val="000000">
                      <a:alpha val="43137"/>
                    </a:srgbClr>
                  </a:outerShdw>
                </a:effectLst>
                <a:latin typeface="メイリオ"/>
                <a:ea typeface="メイリオ"/>
              </a:rPr>
              <a:t>基本報酬の見直し</a:t>
            </a:r>
            <a:r>
              <a:rPr lang="en-US" altLang="ja-JP" sz="2400" b="1" dirty="0">
                <a:effectLst>
                  <a:outerShdw blurRad="38100" dist="38100" dir="2700000" algn="tl">
                    <a:srgbClr val="000000">
                      <a:alpha val="43137"/>
                    </a:srgbClr>
                  </a:outerShdw>
                </a:effectLst>
                <a:latin typeface="メイリオ"/>
                <a:ea typeface="メイリオ"/>
              </a:rPr>
              <a:t>(</a:t>
            </a:r>
            <a:r>
              <a:rPr lang="ja-JP" altLang="en-US" sz="2400" b="1" dirty="0">
                <a:effectLst>
                  <a:outerShdw blurRad="38100" dist="38100" dir="2700000" algn="tl">
                    <a:srgbClr val="000000">
                      <a:alpha val="43137"/>
                    </a:srgbClr>
                  </a:outerShdw>
                </a:effectLst>
                <a:latin typeface="メイリオ"/>
                <a:ea typeface="メイリオ"/>
              </a:rPr>
              <a:t>ショート</a:t>
            </a:r>
            <a:r>
              <a:rPr lang="en-US" altLang="ja-JP" sz="2400" b="1" dirty="0">
                <a:effectLst>
                  <a:outerShdw blurRad="38100" dist="38100" dir="2700000" algn="tl">
                    <a:srgbClr val="000000">
                      <a:alpha val="43137"/>
                    </a:srgbClr>
                  </a:outerShdw>
                </a:effectLst>
                <a:latin typeface="メイリオ"/>
                <a:ea typeface="メイリオ"/>
              </a:rPr>
              <a:t>)</a:t>
            </a:r>
            <a:r>
              <a:rPr lang="ja-JP" altLang="en-US" sz="2400" dirty="0">
                <a:latin typeface="メイリオ"/>
                <a:ea typeface="メイリオ"/>
              </a:rPr>
              <a:t>　</a:t>
            </a:r>
            <a:endParaRPr lang="en-US" altLang="ja-JP" sz="2400" dirty="0">
              <a:latin typeface="メイリオ"/>
              <a:ea typeface="メイリオ"/>
            </a:endParaRPr>
          </a:p>
        </p:txBody>
      </p:sp>
      <p:pic>
        <p:nvPicPr>
          <p:cNvPr id="7" name="図 6">
            <a:extLst>
              <a:ext uri="{FF2B5EF4-FFF2-40B4-BE49-F238E27FC236}">
                <a16:creationId xmlns:a16="http://schemas.microsoft.com/office/drawing/2014/main" id="{8776F177-042F-9CC0-934F-E4521BC01FDF}"/>
              </a:ext>
            </a:extLst>
          </p:cNvPr>
          <p:cNvPicPr>
            <a:picLocks noChangeAspect="1"/>
          </p:cNvPicPr>
          <p:nvPr/>
        </p:nvPicPr>
        <p:blipFill>
          <a:blip r:embed="rId3"/>
          <a:stretch>
            <a:fillRect/>
          </a:stretch>
        </p:blipFill>
        <p:spPr>
          <a:xfrm>
            <a:off x="122388" y="1383632"/>
            <a:ext cx="11745260" cy="3797968"/>
          </a:xfrm>
          <a:prstGeom prst="rect">
            <a:avLst/>
          </a:prstGeom>
        </p:spPr>
      </p:pic>
      <p:pic>
        <p:nvPicPr>
          <p:cNvPr id="10" name="図 9" descr="ロゴ&#10;&#10;自動的に生成された説明">
            <a:extLst>
              <a:ext uri="{FF2B5EF4-FFF2-40B4-BE49-F238E27FC236}">
                <a16:creationId xmlns:a16="http://schemas.microsoft.com/office/drawing/2014/main" id="{44206991-BF67-2037-F12E-DF5C0C6CA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8619" y="124358"/>
            <a:ext cx="630255" cy="371105"/>
          </a:xfrm>
          <a:prstGeom prst="rect">
            <a:avLst/>
          </a:prstGeom>
        </p:spPr>
      </p:pic>
      <p:sp>
        <p:nvSpPr>
          <p:cNvPr id="2" name="テキスト ボックス 1">
            <a:extLst>
              <a:ext uri="{FF2B5EF4-FFF2-40B4-BE49-F238E27FC236}">
                <a16:creationId xmlns:a16="http://schemas.microsoft.com/office/drawing/2014/main" id="{8DEED408-3A97-F3F6-C822-00E28CC5D365}"/>
              </a:ext>
            </a:extLst>
          </p:cNvPr>
          <p:cNvSpPr txBox="1"/>
          <p:nvPr/>
        </p:nvSpPr>
        <p:spPr>
          <a:xfrm>
            <a:off x="24384" y="3064"/>
            <a:ext cx="3998976" cy="261610"/>
          </a:xfrm>
          <a:prstGeom prst="rect">
            <a:avLst/>
          </a:prstGeom>
          <a:noFill/>
        </p:spPr>
        <p:txBody>
          <a:bodyPr wrap="square" rtlCol="0">
            <a:spAutoFit/>
          </a:bodyPr>
          <a:lstStyle/>
          <a:p>
            <a:r>
              <a:rPr lang="ja-JP" altLang="en-US" sz="1100" dirty="0">
                <a:latin typeface="+mn-ea"/>
                <a:ea typeface="+mn-ea"/>
              </a:rPr>
              <a:t>介護給付費分科会資料　</a:t>
            </a:r>
            <a:r>
              <a:rPr lang="en-US" altLang="ja-JP" sz="1100" dirty="0">
                <a:latin typeface="+mn-ea"/>
                <a:ea typeface="+mn-ea"/>
              </a:rPr>
              <a:t>2024.1.22</a:t>
            </a:r>
            <a:r>
              <a:rPr lang="ja-JP" altLang="en-US" sz="1100" dirty="0">
                <a:latin typeface="+mn-ea"/>
                <a:ea typeface="+mn-ea"/>
              </a:rPr>
              <a:t>を基に全国老施協が作成</a:t>
            </a:r>
            <a:endParaRPr kumimoji="1" lang="ja-JP" altLang="en-US" sz="1100" dirty="0">
              <a:latin typeface="+mn-ea"/>
              <a:ea typeface="+mn-ea"/>
            </a:endParaRPr>
          </a:p>
        </p:txBody>
      </p:sp>
    </p:spTree>
    <p:extLst>
      <p:ext uri="{BB962C8B-B14F-4D97-AF65-F5344CB8AC3E}">
        <p14:creationId xmlns:p14="http://schemas.microsoft.com/office/powerpoint/2010/main" val="41425198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8FAAD01-36E0-DE91-C9D6-8EDB3E65917D}"/>
              </a:ext>
            </a:extLst>
          </p:cNvPr>
          <p:cNvSpPr>
            <a:spLocks noGrp="1"/>
          </p:cNvSpPr>
          <p:nvPr>
            <p:ph type="title"/>
          </p:nvPr>
        </p:nvSpPr>
        <p:spPr/>
        <p:txBody>
          <a:bodyPr/>
          <a:lstStyle/>
          <a:p>
            <a:r>
              <a:rPr lang="ja-JP" altLang="en-US" dirty="0"/>
              <a:t>短期入所</a:t>
            </a:r>
          </a:p>
        </p:txBody>
      </p:sp>
      <p:sp>
        <p:nvSpPr>
          <p:cNvPr id="5" name="コンテンツ プレースホルダー 4">
            <a:extLst>
              <a:ext uri="{FF2B5EF4-FFF2-40B4-BE49-F238E27FC236}">
                <a16:creationId xmlns:a16="http://schemas.microsoft.com/office/drawing/2014/main" id="{18AC29B1-CA76-9A76-E205-9041B8D7820A}"/>
              </a:ext>
            </a:extLst>
          </p:cNvPr>
          <p:cNvSpPr>
            <a:spLocks noGrp="1"/>
          </p:cNvSpPr>
          <p:nvPr>
            <p:ph idx="1"/>
          </p:nvPr>
        </p:nvSpPr>
        <p:spPr/>
        <p:txBody>
          <a:bodyPr>
            <a:normAutofit/>
          </a:bodyPr>
          <a:lstStyle/>
          <a:p>
            <a:pPr marL="0" indent="0">
              <a:buNone/>
            </a:pPr>
            <a:r>
              <a:rPr lang="ja-JP" altLang="en-US" dirty="0"/>
              <a:t>①短期入所生活介護における看取り対応体制の強化</a:t>
            </a:r>
            <a:r>
              <a:rPr lang="ja-JP" altLang="en-US" dirty="0">
                <a:solidFill>
                  <a:srgbClr val="FF0000"/>
                </a:solidFill>
              </a:rPr>
              <a:t>◎新加算</a:t>
            </a:r>
          </a:p>
          <a:p>
            <a:pPr marL="0" indent="0">
              <a:buNone/>
            </a:pPr>
            <a:r>
              <a:rPr lang="ja-JP" altLang="en-US" dirty="0"/>
              <a:t>②業務継続計画未策定事業所に対する減算の導入★</a:t>
            </a:r>
            <a:r>
              <a:rPr lang="en-US" altLang="ja-JP" dirty="0"/>
              <a:t>※</a:t>
            </a:r>
            <a:r>
              <a:rPr lang="ja-JP" altLang="en-US" dirty="0">
                <a:solidFill>
                  <a:srgbClr val="FF0000"/>
                </a:solidFill>
              </a:rPr>
              <a:t>◎減算</a:t>
            </a:r>
          </a:p>
          <a:p>
            <a:pPr marL="0" indent="0">
              <a:buNone/>
            </a:pPr>
            <a:r>
              <a:rPr lang="ja-JP" altLang="en-US" dirty="0"/>
              <a:t>③高齢者虐待防止の推進★</a:t>
            </a:r>
            <a:r>
              <a:rPr lang="en-US" altLang="ja-JP" dirty="0"/>
              <a:t>※</a:t>
            </a:r>
            <a:r>
              <a:rPr lang="ja-JP" altLang="en-US" dirty="0">
                <a:solidFill>
                  <a:srgbClr val="FF0000"/>
                </a:solidFill>
              </a:rPr>
              <a:t>◎減算</a:t>
            </a:r>
          </a:p>
          <a:p>
            <a:pPr marL="0" indent="0">
              <a:buNone/>
            </a:pPr>
            <a:r>
              <a:rPr lang="ja-JP" altLang="en-US" dirty="0"/>
              <a:t>④身体的拘束等の適正化の推進★</a:t>
            </a:r>
            <a:r>
              <a:rPr lang="ja-JP" altLang="en-US" dirty="0">
                <a:solidFill>
                  <a:srgbClr val="FF0000"/>
                </a:solidFill>
              </a:rPr>
              <a:t>◎減算</a:t>
            </a:r>
          </a:p>
          <a:p>
            <a:pPr marL="0" indent="0">
              <a:buNone/>
            </a:pPr>
            <a:r>
              <a:rPr lang="ja-JP" altLang="en-US" dirty="0"/>
              <a:t>⑤訪問系サービス及び短期入所系サービスにおける口腔管理に係る連携の強化★</a:t>
            </a:r>
            <a:r>
              <a:rPr lang="ja-JP" altLang="en-US" dirty="0">
                <a:solidFill>
                  <a:srgbClr val="FF0000"/>
                </a:solidFill>
              </a:rPr>
              <a:t>◎新加算</a:t>
            </a:r>
          </a:p>
          <a:p>
            <a:pPr marL="0" indent="0">
              <a:buNone/>
            </a:pPr>
            <a:r>
              <a:rPr lang="ja-JP" altLang="en-US" dirty="0"/>
              <a:t>⑥ユニットケア施設管理者研修の努力義務化★</a:t>
            </a:r>
            <a:r>
              <a:rPr lang="en-US" altLang="ja-JP" dirty="0"/>
              <a:t>※</a:t>
            </a:r>
            <a:endParaRPr lang="ja-JP" altLang="en-US" dirty="0"/>
          </a:p>
          <a:p>
            <a:pPr marL="0" indent="0">
              <a:buNone/>
            </a:pPr>
            <a:r>
              <a:rPr lang="ja-JP" altLang="en-US" dirty="0"/>
              <a:t>⑦介護職員処遇改善加算・介護職員等特定処遇改善加算・介護職員等ベースアップ等支援加算の一本化★ </a:t>
            </a:r>
            <a:r>
              <a:rPr lang="en-US" altLang="ja-JP" dirty="0"/>
              <a:t>※</a:t>
            </a:r>
            <a:endParaRPr lang="ja-JP" altLang="en-US" dirty="0"/>
          </a:p>
        </p:txBody>
      </p:sp>
      <p:sp>
        <p:nvSpPr>
          <p:cNvPr id="6" name="テキスト ボックス 5">
            <a:extLst>
              <a:ext uri="{FF2B5EF4-FFF2-40B4-BE49-F238E27FC236}">
                <a16:creationId xmlns:a16="http://schemas.microsoft.com/office/drawing/2014/main" id="{90D96315-07BD-CF26-0CF8-AE87608043AA}"/>
              </a:ext>
            </a:extLst>
          </p:cNvPr>
          <p:cNvSpPr txBox="1"/>
          <p:nvPr/>
        </p:nvSpPr>
        <p:spPr>
          <a:xfrm>
            <a:off x="6626087" y="1204159"/>
            <a:ext cx="4399722" cy="369332"/>
          </a:xfrm>
          <a:prstGeom prst="rect">
            <a:avLst/>
          </a:prstGeom>
          <a:noFill/>
          <a:ln>
            <a:solidFill>
              <a:schemeClr val="accent1"/>
            </a:solidFill>
          </a:ln>
        </p:spPr>
        <p:txBody>
          <a:bodyPr wrap="square" rtlCol="0">
            <a:spAutoFit/>
          </a:bodyPr>
          <a:lstStyle/>
          <a:p>
            <a:r>
              <a:rPr kumimoji="1" lang="ja-JP" altLang="en-US" dirty="0"/>
              <a:t>★は地域密着も適用、</a:t>
            </a:r>
            <a:r>
              <a:rPr kumimoji="1" lang="en-US" altLang="ja-JP" dirty="0"/>
              <a:t>※</a:t>
            </a:r>
            <a:r>
              <a:rPr kumimoji="1" lang="ja-JP" altLang="en-US" dirty="0"/>
              <a:t>は特養と同じ</a:t>
            </a:r>
          </a:p>
        </p:txBody>
      </p:sp>
      <p:sp>
        <p:nvSpPr>
          <p:cNvPr id="2" name="スライド番号プレースホルダー 1">
            <a:extLst>
              <a:ext uri="{FF2B5EF4-FFF2-40B4-BE49-F238E27FC236}">
                <a16:creationId xmlns:a16="http://schemas.microsoft.com/office/drawing/2014/main" id="{1EC08932-F4AE-C396-CC6C-0DD1F07D3FDB}"/>
              </a:ext>
            </a:extLst>
          </p:cNvPr>
          <p:cNvSpPr>
            <a:spLocks noGrp="1"/>
          </p:cNvSpPr>
          <p:nvPr>
            <p:ph type="sldNum" sz="quarter" idx="12"/>
          </p:nvPr>
        </p:nvSpPr>
        <p:spPr/>
        <p:txBody>
          <a:bodyPr/>
          <a:lstStyle/>
          <a:p>
            <a:fld id="{CEDB922F-16BB-40A6-B622-E023FDFE57B0}" type="slidenum">
              <a:rPr kumimoji="1" lang="ja-JP" altLang="en-US" smtClean="0"/>
              <a:t>160</a:t>
            </a:fld>
            <a:endParaRPr kumimoji="1" lang="ja-JP" altLang="en-US"/>
          </a:p>
        </p:txBody>
      </p:sp>
    </p:spTree>
    <p:extLst>
      <p:ext uri="{BB962C8B-B14F-4D97-AF65-F5344CB8AC3E}">
        <p14:creationId xmlns:p14="http://schemas.microsoft.com/office/powerpoint/2010/main" val="11624988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CF5EF8-17DB-EFBC-7E97-79F13DBE0DC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9B9823A-F105-091C-11C1-C53E38B5BCE0}"/>
              </a:ext>
            </a:extLst>
          </p:cNvPr>
          <p:cNvSpPr>
            <a:spLocks noGrp="1"/>
          </p:cNvSpPr>
          <p:nvPr>
            <p:ph idx="1"/>
          </p:nvPr>
        </p:nvSpPr>
        <p:spPr/>
        <p:txBody>
          <a:bodyPr>
            <a:normAutofit/>
          </a:bodyPr>
          <a:lstStyle/>
          <a:p>
            <a:pPr marL="0" indent="0">
              <a:buNone/>
            </a:pPr>
            <a:r>
              <a:rPr kumimoji="1" lang="ja-JP" altLang="en-US" dirty="0"/>
              <a:t>⑧テレワークの取扱い★</a:t>
            </a:r>
            <a:r>
              <a:rPr kumimoji="1" lang="en-US" altLang="ja-JP" dirty="0"/>
              <a:t>※</a:t>
            </a:r>
            <a:endParaRPr kumimoji="1" lang="ja-JP" altLang="en-US" dirty="0"/>
          </a:p>
          <a:p>
            <a:pPr marL="0" indent="0">
              <a:buNone/>
            </a:pPr>
            <a:r>
              <a:rPr lang="ja-JP" altLang="en-US" dirty="0"/>
              <a:t>⑨</a:t>
            </a:r>
            <a:r>
              <a:rPr kumimoji="1" lang="ja-JP" altLang="en-US" dirty="0"/>
              <a:t>利用者の安全並びに介護サービスの質の確保及び職員の負担軽減に資する方策を検討するための委員会の設置の義務付け★</a:t>
            </a:r>
            <a:r>
              <a:rPr kumimoji="1" lang="en-US" altLang="ja-JP" dirty="0"/>
              <a:t>※</a:t>
            </a:r>
            <a:endParaRPr kumimoji="1" lang="ja-JP" altLang="en-US" dirty="0"/>
          </a:p>
          <a:p>
            <a:pPr marL="0" indent="0">
              <a:buNone/>
            </a:pPr>
            <a:r>
              <a:rPr kumimoji="1" lang="ja-JP" altLang="en-US" dirty="0"/>
              <a:t>⑩介護ロボットや </a:t>
            </a:r>
            <a:r>
              <a:rPr kumimoji="1" lang="en-US" altLang="ja-JP" dirty="0"/>
              <a:t>ICT </a:t>
            </a:r>
            <a:r>
              <a:rPr kumimoji="1" lang="ja-JP" altLang="en-US" dirty="0"/>
              <a:t>等のテクノロジーの活用促進★</a:t>
            </a:r>
            <a:r>
              <a:rPr kumimoji="1" lang="en-US" altLang="ja-JP" dirty="0"/>
              <a:t>※</a:t>
            </a:r>
            <a:endParaRPr kumimoji="1" lang="ja-JP" altLang="en-US" dirty="0"/>
          </a:p>
          <a:p>
            <a:pPr marL="0" indent="0">
              <a:buNone/>
            </a:pPr>
            <a:r>
              <a:rPr kumimoji="1" lang="ja-JP" altLang="en-US" dirty="0"/>
              <a:t>⑪外国人介護人材に係る人員配置基準上の取扱いの見直し★</a:t>
            </a:r>
            <a:r>
              <a:rPr kumimoji="1" lang="en-US" altLang="ja-JP" dirty="0"/>
              <a:t>※</a:t>
            </a:r>
            <a:endParaRPr kumimoji="1" lang="ja-JP" altLang="en-US" dirty="0"/>
          </a:p>
          <a:p>
            <a:pPr marL="0" indent="0">
              <a:buNone/>
            </a:pPr>
            <a:r>
              <a:rPr kumimoji="1" lang="ja-JP" altLang="en-US" dirty="0"/>
              <a:t>⑫ユニット間の勤務体制に係る取扱いの明確化★</a:t>
            </a:r>
            <a:r>
              <a:rPr kumimoji="1" lang="en-US" altLang="ja-JP" dirty="0"/>
              <a:t>※</a:t>
            </a:r>
            <a:endParaRPr kumimoji="1" lang="ja-JP" altLang="en-US" dirty="0"/>
          </a:p>
          <a:p>
            <a:pPr marL="0" indent="0">
              <a:buNone/>
            </a:pPr>
            <a:r>
              <a:rPr kumimoji="1" lang="ja-JP" altLang="en-US" dirty="0"/>
              <a:t>⑬短期入所生活介護における長期利用の適正化★</a:t>
            </a:r>
            <a:r>
              <a:rPr kumimoji="1" lang="ja-JP" altLang="en-US" dirty="0">
                <a:solidFill>
                  <a:srgbClr val="FF0000"/>
                </a:solidFill>
              </a:rPr>
              <a:t>◎単位減</a:t>
            </a:r>
          </a:p>
        </p:txBody>
      </p:sp>
      <p:sp>
        <p:nvSpPr>
          <p:cNvPr id="4" name="スライド番号プレースホルダー 3">
            <a:extLst>
              <a:ext uri="{FF2B5EF4-FFF2-40B4-BE49-F238E27FC236}">
                <a16:creationId xmlns:a16="http://schemas.microsoft.com/office/drawing/2014/main" id="{00158880-D1C5-14FB-81C7-15DEC2A5054F}"/>
              </a:ext>
            </a:extLst>
          </p:cNvPr>
          <p:cNvSpPr>
            <a:spLocks noGrp="1"/>
          </p:cNvSpPr>
          <p:nvPr>
            <p:ph type="sldNum" sz="quarter" idx="12"/>
          </p:nvPr>
        </p:nvSpPr>
        <p:spPr/>
        <p:txBody>
          <a:bodyPr/>
          <a:lstStyle/>
          <a:p>
            <a:fld id="{CEDB922F-16BB-40A6-B622-E023FDFE57B0}" type="slidenum">
              <a:rPr kumimoji="1" lang="ja-JP" altLang="en-US" smtClean="0"/>
              <a:t>161</a:t>
            </a:fld>
            <a:endParaRPr kumimoji="1" lang="ja-JP" altLang="en-US"/>
          </a:p>
        </p:txBody>
      </p:sp>
    </p:spTree>
    <p:extLst>
      <p:ext uri="{BB962C8B-B14F-4D97-AF65-F5344CB8AC3E}">
        <p14:creationId xmlns:p14="http://schemas.microsoft.com/office/powerpoint/2010/main" val="10025469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3F2DB2-F677-EFF3-D4F9-7D35B57E8AFA}"/>
              </a:ext>
            </a:extLst>
          </p:cNvPr>
          <p:cNvSpPr>
            <a:spLocks noGrp="1"/>
          </p:cNvSpPr>
          <p:nvPr>
            <p:ph type="title"/>
          </p:nvPr>
        </p:nvSpPr>
        <p:spPr/>
        <p:txBody>
          <a:bodyPr>
            <a:normAutofit/>
          </a:bodyPr>
          <a:lstStyle/>
          <a:p>
            <a:r>
              <a:rPr lang="ja-JP" altLang="en-US" dirty="0"/>
              <a:t>①看取り対応体制の強化</a:t>
            </a:r>
            <a:endParaRPr kumimoji="1" lang="ja-JP" altLang="en-US" dirty="0"/>
          </a:p>
        </p:txBody>
      </p:sp>
      <p:sp>
        <p:nvSpPr>
          <p:cNvPr id="3" name="コンテンツ プレースホルダー 2">
            <a:extLst>
              <a:ext uri="{FF2B5EF4-FFF2-40B4-BE49-F238E27FC236}">
                <a16:creationId xmlns:a16="http://schemas.microsoft.com/office/drawing/2014/main" id="{063F452B-1420-B93C-E35D-E066B4598416}"/>
              </a:ext>
            </a:extLst>
          </p:cNvPr>
          <p:cNvSpPr>
            <a:spLocks noGrp="1"/>
          </p:cNvSpPr>
          <p:nvPr>
            <p:ph idx="1"/>
          </p:nvPr>
        </p:nvSpPr>
        <p:spPr/>
        <p:txBody>
          <a:bodyPr/>
          <a:lstStyle/>
          <a:p>
            <a:r>
              <a:rPr kumimoji="1" lang="ja-JP" altLang="en-US" dirty="0"/>
              <a:t>短期入所生活介護について、看取り期の利用者に対するサービス提供体制の強化を図る観点から、レスパイト機能を果たしつつ、看護職員の体制確保や対応方針を定め、看取り期の利用者に対してサービス提供を行った場合に</a:t>
            </a:r>
            <a:r>
              <a:rPr kumimoji="1" lang="ja-JP" altLang="en-US" dirty="0">
                <a:solidFill>
                  <a:srgbClr val="FF0000"/>
                </a:solidFill>
              </a:rPr>
              <a:t>評価する新たな加算を設ける</a:t>
            </a:r>
            <a:r>
              <a:rPr kumimoji="1" lang="ja-JP" altLang="en-US" dirty="0"/>
              <a:t>。</a:t>
            </a:r>
          </a:p>
          <a:p>
            <a:endParaRPr kumimoji="1" lang="ja-JP" altLang="en-US" dirty="0"/>
          </a:p>
        </p:txBody>
      </p:sp>
      <p:sp>
        <p:nvSpPr>
          <p:cNvPr id="4" name="テキスト ボックス 3">
            <a:extLst>
              <a:ext uri="{FF2B5EF4-FFF2-40B4-BE49-F238E27FC236}">
                <a16:creationId xmlns:a16="http://schemas.microsoft.com/office/drawing/2014/main" id="{0CA02021-B0E4-B295-6E99-68FEF918C474}"/>
              </a:ext>
            </a:extLst>
          </p:cNvPr>
          <p:cNvSpPr txBox="1"/>
          <p:nvPr/>
        </p:nvSpPr>
        <p:spPr>
          <a:xfrm>
            <a:off x="9435548" y="808383"/>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91886D98-E59A-AAC3-2B43-81D5CE3A5713}"/>
              </a:ext>
            </a:extLst>
          </p:cNvPr>
          <p:cNvSpPr>
            <a:spLocks noGrp="1"/>
          </p:cNvSpPr>
          <p:nvPr>
            <p:ph type="sldNum" sz="quarter" idx="12"/>
          </p:nvPr>
        </p:nvSpPr>
        <p:spPr/>
        <p:txBody>
          <a:bodyPr/>
          <a:lstStyle/>
          <a:p>
            <a:fld id="{CEDB922F-16BB-40A6-B622-E023FDFE57B0}" type="slidenum">
              <a:rPr kumimoji="1" lang="ja-JP" altLang="en-US" smtClean="0"/>
              <a:t>162</a:t>
            </a:fld>
            <a:endParaRPr kumimoji="1" lang="ja-JP" altLang="en-US"/>
          </a:p>
        </p:txBody>
      </p:sp>
      <p:sp>
        <p:nvSpPr>
          <p:cNvPr id="6" name="テキスト ボックス 5">
            <a:extLst>
              <a:ext uri="{FF2B5EF4-FFF2-40B4-BE49-F238E27FC236}">
                <a16:creationId xmlns:a16="http://schemas.microsoft.com/office/drawing/2014/main" id="{85CF4679-2222-9C18-927A-CC70EF1742BC}"/>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9015804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CF7F08D-27CF-02CD-72A5-01704BD941AC}"/>
              </a:ext>
            </a:extLst>
          </p:cNvPr>
          <p:cNvSpPr>
            <a:spLocks noGrp="1"/>
          </p:cNvSpPr>
          <p:nvPr>
            <p:ph type="sldNum" sz="quarter" idx="12"/>
          </p:nvPr>
        </p:nvSpPr>
        <p:spPr/>
        <p:txBody>
          <a:bodyPr/>
          <a:lstStyle/>
          <a:p>
            <a:fld id="{CEDB922F-16BB-40A6-B622-E023FDFE57B0}" type="slidenum">
              <a:rPr kumimoji="1" lang="ja-JP" altLang="en-US" smtClean="0"/>
              <a:t>163</a:t>
            </a:fld>
            <a:endParaRPr kumimoji="1" lang="ja-JP" altLang="en-US"/>
          </a:p>
        </p:txBody>
      </p:sp>
      <p:pic>
        <p:nvPicPr>
          <p:cNvPr id="6" name="図 5">
            <a:extLst>
              <a:ext uri="{FF2B5EF4-FFF2-40B4-BE49-F238E27FC236}">
                <a16:creationId xmlns:a16="http://schemas.microsoft.com/office/drawing/2014/main" id="{BD91732B-8C01-3730-CA8C-C23A5AFCC12D}"/>
              </a:ext>
            </a:extLst>
          </p:cNvPr>
          <p:cNvPicPr>
            <a:picLocks noChangeAspect="1"/>
          </p:cNvPicPr>
          <p:nvPr/>
        </p:nvPicPr>
        <p:blipFill>
          <a:blip r:embed="rId2"/>
          <a:stretch>
            <a:fillRect/>
          </a:stretch>
        </p:blipFill>
        <p:spPr>
          <a:xfrm>
            <a:off x="124947" y="874643"/>
            <a:ext cx="12019550" cy="5141843"/>
          </a:xfrm>
          <a:prstGeom prst="rect">
            <a:avLst/>
          </a:prstGeom>
        </p:spPr>
      </p:pic>
      <p:sp>
        <p:nvSpPr>
          <p:cNvPr id="7" name="テキスト ボックス 6">
            <a:extLst>
              <a:ext uri="{FF2B5EF4-FFF2-40B4-BE49-F238E27FC236}">
                <a16:creationId xmlns:a16="http://schemas.microsoft.com/office/drawing/2014/main" id="{2D87DAD2-CF57-2B68-BA0A-C8B268066D45}"/>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6690249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BA8FA2-580E-FBFE-6846-D2025A2DA5B8}"/>
              </a:ext>
            </a:extLst>
          </p:cNvPr>
          <p:cNvSpPr>
            <a:spLocks noGrp="1"/>
          </p:cNvSpPr>
          <p:nvPr>
            <p:ph type="title"/>
          </p:nvPr>
        </p:nvSpPr>
        <p:spPr/>
        <p:txBody>
          <a:bodyPr/>
          <a:lstStyle/>
          <a:p>
            <a:r>
              <a:rPr lang="ja-JP" altLang="en-US" dirty="0"/>
              <a:t>④身体的拘束等の適正化の推進</a:t>
            </a:r>
            <a:endParaRPr kumimoji="1" lang="ja-JP" altLang="en-US" dirty="0"/>
          </a:p>
        </p:txBody>
      </p:sp>
      <p:sp>
        <p:nvSpPr>
          <p:cNvPr id="3" name="コンテンツ プレースホルダー 2">
            <a:extLst>
              <a:ext uri="{FF2B5EF4-FFF2-40B4-BE49-F238E27FC236}">
                <a16:creationId xmlns:a16="http://schemas.microsoft.com/office/drawing/2014/main" id="{4956D11F-08B0-A774-B50C-6F6379B1F84E}"/>
              </a:ext>
            </a:extLst>
          </p:cNvPr>
          <p:cNvSpPr>
            <a:spLocks noGrp="1"/>
          </p:cNvSpPr>
          <p:nvPr>
            <p:ph idx="1"/>
          </p:nvPr>
        </p:nvSpPr>
        <p:spPr/>
        <p:txBody>
          <a:bodyPr>
            <a:normAutofit/>
          </a:bodyPr>
          <a:lstStyle/>
          <a:p>
            <a:r>
              <a:rPr kumimoji="1" lang="ja-JP" altLang="en-US" dirty="0"/>
              <a:t>身体的拘束等の更なる適正化を図る観点から、以下の見直しを行う。</a:t>
            </a:r>
          </a:p>
          <a:p>
            <a:r>
              <a:rPr kumimoji="1" lang="ja-JP" altLang="en-US" dirty="0"/>
              <a:t>ア 短期入所系サービス及び多機能系サービスについて、</a:t>
            </a:r>
            <a:r>
              <a:rPr kumimoji="1" lang="ja-JP" altLang="en-US" dirty="0">
                <a:solidFill>
                  <a:srgbClr val="FF0000"/>
                </a:solidFill>
              </a:rPr>
              <a:t>身体的拘束等の適正化のための措置（委員会の開催等、指針の整備、研修の定期的な実施）を義務付ける。</a:t>
            </a:r>
            <a:r>
              <a:rPr kumimoji="1" lang="ja-JP" altLang="en-US" dirty="0"/>
              <a:t>また、身体的拘束等の適正化のための措置が講じられていない場合は、</a:t>
            </a:r>
            <a:r>
              <a:rPr lang="ja-JP" altLang="en-US" dirty="0">
                <a:solidFill>
                  <a:srgbClr val="FF0000"/>
                </a:solidFill>
              </a:rPr>
              <a:t>基</a:t>
            </a:r>
            <a:r>
              <a:rPr kumimoji="1" lang="ja-JP" altLang="en-US" dirty="0">
                <a:solidFill>
                  <a:srgbClr val="FF0000"/>
                </a:solidFill>
              </a:rPr>
              <a:t>本報酬を減算</a:t>
            </a:r>
            <a:r>
              <a:rPr kumimoji="1" lang="ja-JP" altLang="en-US" dirty="0"/>
              <a:t>する。その際、１年間の経過措置期間を設けることとする。</a:t>
            </a:r>
          </a:p>
        </p:txBody>
      </p:sp>
      <p:sp>
        <p:nvSpPr>
          <p:cNvPr id="4" name="テキスト ボックス 3">
            <a:extLst>
              <a:ext uri="{FF2B5EF4-FFF2-40B4-BE49-F238E27FC236}">
                <a16:creationId xmlns:a16="http://schemas.microsoft.com/office/drawing/2014/main" id="{FD097159-A77A-1BF9-7BCD-91140C42521A}"/>
              </a:ext>
            </a:extLst>
          </p:cNvPr>
          <p:cNvSpPr txBox="1"/>
          <p:nvPr/>
        </p:nvSpPr>
        <p:spPr>
          <a:xfrm>
            <a:off x="9459197" y="1204159"/>
            <a:ext cx="1179443" cy="369332"/>
          </a:xfrm>
          <a:prstGeom prst="rect">
            <a:avLst/>
          </a:prstGeom>
          <a:solidFill>
            <a:srgbClr val="FF0000"/>
          </a:solidFill>
          <a:ln>
            <a:solidFill>
              <a:schemeClr val="accent1"/>
            </a:solidFill>
          </a:ln>
        </p:spPr>
        <p:txBody>
          <a:bodyPr wrap="square" rtlCol="0">
            <a:spAutoFit/>
          </a:bodyPr>
          <a:lstStyle/>
          <a:p>
            <a:r>
              <a:rPr kumimoji="1" lang="ja-JP" altLang="en-US" dirty="0"/>
              <a:t>減算あり</a:t>
            </a:r>
          </a:p>
        </p:txBody>
      </p:sp>
      <p:sp>
        <p:nvSpPr>
          <p:cNvPr id="5" name="スライド番号プレースホルダー 4">
            <a:extLst>
              <a:ext uri="{FF2B5EF4-FFF2-40B4-BE49-F238E27FC236}">
                <a16:creationId xmlns:a16="http://schemas.microsoft.com/office/drawing/2014/main" id="{6C0A7B7C-0B1D-9C61-5AF7-0FAA5458D4D7}"/>
              </a:ext>
            </a:extLst>
          </p:cNvPr>
          <p:cNvSpPr>
            <a:spLocks noGrp="1"/>
          </p:cNvSpPr>
          <p:nvPr>
            <p:ph type="sldNum" sz="quarter" idx="12"/>
          </p:nvPr>
        </p:nvSpPr>
        <p:spPr/>
        <p:txBody>
          <a:bodyPr/>
          <a:lstStyle/>
          <a:p>
            <a:fld id="{CEDB922F-16BB-40A6-B622-E023FDFE57B0}" type="slidenum">
              <a:rPr kumimoji="1" lang="ja-JP" altLang="en-US" smtClean="0"/>
              <a:t>164</a:t>
            </a:fld>
            <a:endParaRPr kumimoji="1" lang="ja-JP" altLang="en-US"/>
          </a:p>
        </p:txBody>
      </p:sp>
      <p:sp>
        <p:nvSpPr>
          <p:cNvPr id="6" name="テキスト ボックス 5">
            <a:extLst>
              <a:ext uri="{FF2B5EF4-FFF2-40B4-BE49-F238E27FC236}">
                <a16:creationId xmlns:a16="http://schemas.microsoft.com/office/drawing/2014/main" id="{04D83A55-6824-503C-759B-39B1361F298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6111036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101FA2E-DE80-9443-01E0-A312F4DDFCDF}"/>
              </a:ext>
            </a:extLst>
          </p:cNvPr>
          <p:cNvSpPr>
            <a:spLocks noGrp="1"/>
          </p:cNvSpPr>
          <p:nvPr>
            <p:ph type="sldNum" sz="quarter" idx="12"/>
          </p:nvPr>
        </p:nvSpPr>
        <p:spPr/>
        <p:txBody>
          <a:bodyPr/>
          <a:lstStyle/>
          <a:p>
            <a:fld id="{CEDB922F-16BB-40A6-B622-E023FDFE57B0}" type="slidenum">
              <a:rPr kumimoji="1" lang="ja-JP" altLang="en-US" smtClean="0"/>
              <a:t>165</a:t>
            </a:fld>
            <a:endParaRPr kumimoji="1" lang="ja-JP" altLang="en-US"/>
          </a:p>
        </p:txBody>
      </p:sp>
      <p:pic>
        <p:nvPicPr>
          <p:cNvPr id="6" name="図 5">
            <a:extLst>
              <a:ext uri="{FF2B5EF4-FFF2-40B4-BE49-F238E27FC236}">
                <a16:creationId xmlns:a16="http://schemas.microsoft.com/office/drawing/2014/main" id="{7C85462C-6706-6929-6D10-85DC174465DB}"/>
              </a:ext>
            </a:extLst>
          </p:cNvPr>
          <p:cNvPicPr>
            <a:picLocks noChangeAspect="1"/>
          </p:cNvPicPr>
          <p:nvPr/>
        </p:nvPicPr>
        <p:blipFill>
          <a:blip r:embed="rId2"/>
          <a:stretch>
            <a:fillRect/>
          </a:stretch>
        </p:blipFill>
        <p:spPr>
          <a:xfrm>
            <a:off x="186205" y="1417983"/>
            <a:ext cx="11800118" cy="4015408"/>
          </a:xfrm>
          <a:prstGeom prst="rect">
            <a:avLst/>
          </a:prstGeom>
        </p:spPr>
      </p:pic>
      <p:sp>
        <p:nvSpPr>
          <p:cNvPr id="7" name="テキスト ボックス 6">
            <a:extLst>
              <a:ext uri="{FF2B5EF4-FFF2-40B4-BE49-F238E27FC236}">
                <a16:creationId xmlns:a16="http://schemas.microsoft.com/office/drawing/2014/main" id="{F1C17381-C201-24AA-DDFF-67792DF7533E}"/>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8252480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EC7B46F-7B45-0C08-6001-6593DB3238EA}"/>
              </a:ext>
            </a:extLst>
          </p:cNvPr>
          <p:cNvSpPr>
            <a:spLocks noGrp="1"/>
          </p:cNvSpPr>
          <p:nvPr>
            <p:ph type="sldNum" sz="quarter" idx="12"/>
          </p:nvPr>
        </p:nvSpPr>
        <p:spPr/>
        <p:txBody>
          <a:bodyPr/>
          <a:lstStyle/>
          <a:p>
            <a:fld id="{CEDB922F-16BB-40A6-B622-E023FDFE57B0}" type="slidenum">
              <a:rPr kumimoji="1" lang="ja-JP" altLang="en-US" smtClean="0"/>
              <a:t>166</a:t>
            </a:fld>
            <a:endParaRPr kumimoji="1" lang="ja-JP" altLang="en-US"/>
          </a:p>
        </p:txBody>
      </p:sp>
      <p:pic>
        <p:nvPicPr>
          <p:cNvPr id="4" name="図 3">
            <a:extLst>
              <a:ext uri="{FF2B5EF4-FFF2-40B4-BE49-F238E27FC236}">
                <a16:creationId xmlns:a16="http://schemas.microsoft.com/office/drawing/2014/main" id="{66B8FC55-10DF-3CC6-8BB9-191448193D8A}"/>
              </a:ext>
            </a:extLst>
          </p:cNvPr>
          <p:cNvPicPr>
            <a:picLocks noChangeAspect="1"/>
          </p:cNvPicPr>
          <p:nvPr/>
        </p:nvPicPr>
        <p:blipFill>
          <a:blip r:embed="rId2"/>
          <a:stretch>
            <a:fillRect/>
          </a:stretch>
        </p:blipFill>
        <p:spPr>
          <a:xfrm>
            <a:off x="136446" y="265043"/>
            <a:ext cx="11706933" cy="6215270"/>
          </a:xfrm>
          <a:prstGeom prst="rect">
            <a:avLst/>
          </a:prstGeom>
        </p:spPr>
      </p:pic>
      <p:sp>
        <p:nvSpPr>
          <p:cNvPr id="5" name="テキスト ボックス 4">
            <a:extLst>
              <a:ext uri="{FF2B5EF4-FFF2-40B4-BE49-F238E27FC236}">
                <a16:creationId xmlns:a16="http://schemas.microsoft.com/office/drawing/2014/main" id="{2A316797-69F8-DDA2-2D42-F226045455F7}"/>
              </a:ext>
            </a:extLst>
          </p:cNvPr>
          <p:cNvSpPr txBox="1"/>
          <p:nvPr/>
        </p:nvSpPr>
        <p:spPr>
          <a:xfrm>
            <a:off x="7516169" y="6295647"/>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6150320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68D353-EB0C-3715-705C-31CF960CC159}"/>
              </a:ext>
            </a:extLst>
          </p:cNvPr>
          <p:cNvSpPr>
            <a:spLocks noGrp="1"/>
          </p:cNvSpPr>
          <p:nvPr>
            <p:ph type="title"/>
          </p:nvPr>
        </p:nvSpPr>
        <p:spPr>
          <a:xfrm>
            <a:off x="838200" y="325369"/>
            <a:ext cx="10515600" cy="1325563"/>
          </a:xfrm>
        </p:spPr>
        <p:txBody>
          <a:bodyPr/>
          <a:lstStyle/>
          <a:p>
            <a:r>
              <a:rPr lang="ja-JP" altLang="en-US" dirty="0"/>
              <a:t>⑤口腔管理に係る連携の強化</a:t>
            </a:r>
            <a:endParaRPr kumimoji="1" lang="ja-JP" altLang="en-US" dirty="0"/>
          </a:p>
        </p:txBody>
      </p:sp>
      <p:sp>
        <p:nvSpPr>
          <p:cNvPr id="3" name="コンテンツ プレースホルダー 2">
            <a:extLst>
              <a:ext uri="{FF2B5EF4-FFF2-40B4-BE49-F238E27FC236}">
                <a16:creationId xmlns:a16="http://schemas.microsoft.com/office/drawing/2014/main" id="{1D23D946-F44F-9CD0-E5BC-75CC7DBAEB47}"/>
              </a:ext>
            </a:extLst>
          </p:cNvPr>
          <p:cNvSpPr>
            <a:spLocks noGrp="1"/>
          </p:cNvSpPr>
          <p:nvPr>
            <p:ph idx="1"/>
          </p:nvPr>
        </p:nvSpPr>
        <p:spPr/>
        <p:txBody>
          <a:bodyPr>
            <a:normAutofit/>
          </a:bodyPr>
          <a:lstStyle/>
          <a:p>
            <a:r>
              <a:rPr kumimoji="1" lang="ja-JP" altLang="en-US" dirty="0"/>
              <a:t>訪問介護、訪問看護、訪問リハビリテーション、短期入所生活介護、短期入所療養介護及び定期巡回・随時対応型訪問介護看護において、職員による利用者の口腔の状態の確認によって、歯科専門職による適切な口腔管理の実施につなげる観点から、事業所と歯科専門職の連携の下、介護職員による口腔衛生状態及び口腔機能の評価の実施並びに利用者の同意の下の</a:t>
            </a:r>
            <a:r>
              <a:rPr kumimoji="1" lang="ja-JP" altLang="en-US" dirty="0">
                <a:solidFill>
                  <a:srgbClr val="FF0000"/>
                </a:solidFill>
              </a:rPr>
              <a:t>歯科医療機関及び介護支援専門員への情報提供を評価する新たな加算</a:t>
            </a:r>
            <a:r>
              <a:rPr kumimoji="1" lang="ja-JP" altLang="en-US" dirty="0"/>
              <a:t>を設ける。</a:t>
            </a:r>
          </a:p>
        </p:txBody>
      </p:sp>
      <p:sp>
        <p:nvSpPr>
          <p:cNvPr id="4" name="テキスト ボックス 3">
            <a:extLst>
              <a:ext uri="{FF2B5EF4-FFF2-40B4-BE49-F238E27FC236}">
                <a16:creationId xmlns:a16="http://schemas.microsoft.com/office/drawing/2014/main" id="{576094D7-F1E8-4D23-E6C8-B8570D4CF6E0}"/>
              </a:ext>
            </a:extLst>
          </p:cNvPr>
          <p:cNvSpPr txBox="1"/>
          <p:nvPr/>
        </p:nvSpPr>
        <p:spPr>
          <a:xfrm>
            <a:off x="9435548" y="808383"/>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4943C130-93FD-5555-9D48-6FF5F60400D7}"/>
              </a:ext>
            </a:extLst>
          </p:cNvPr>
          <p:cNvSpPr>
            <a:spLocks noGrp="1"/>
          </p:cNvSpPr>
          <p:nvPr>
            <p:ph type="sldNum" sz="quarter" idx="12"/>
          </p:nvPr>
        </p:nvSpPr>
        <p:spPr/>
        <p:txBody>
          <a:bodyPr/>
          <a:lstStyle/>
          <a:p>
            <a:fld id="{CEDB922F-16BB-40A6-B622-E023FDFE57B0}" type="slidenum">
              <a:rPr kumimoji="1" lang="ja-JP" altLang="en-US" smtClean="0"/>
              <a:t>167</a:t>
            </a:fld>
            <a:endParaRPr kumimoji="1" lang="ja-JP" altLang="en-US"/>
          </a:p>
        </p:txBody>
      </p:sp>
      <p:sp>
        <p:nvSpPr>
          <p:cNvPr id="6" name="テキスト ボックス 5">
            <a:extLst>
              <a:ext uri="{FF2B5EF4-FFF2-40B4-BE49-F238E27FC236}">
                <a16:creationId xmlns:a16="http://schemas.microsoft.com/office/drawing/2014/main" id="{B80ADC78-D117-B3F1-A14A-B8A5B1BE2A9B}"/>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40545002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5352D81-D303-A502-04BE-356701DEC3C4}"/>
              </a:ext>
            </a:extLst>
          </p:cNvPr>
          <p:cNvSpPr>
            <a:spLocks noGrp="1"/>
          </p:cNvSpPr>
          <p:nvPr>
            <p:ph type="sldNum" sz="quarter" idx="12"/>
          </p:nvPr>
        </p:nvSpPr>
        <p:spPr/>
        <p:txBody>
          <a:bodyPr/>
          <a:lstStyle/>
          <a:p>
            <a:fld id="{CEDB922F-16BB-40A6-B622-E023FDFE57B0}" type="slidenum">
              <a:rPr kumimoji="1" lang="ja-JP" altLang="en-US" smtClean="0"/>
              <a:t>168</a:t>
            </a:fld>
            <a:endParaRPr kumimoji="1" lang="ja-JP" altLang="en-US"/>
          </a:p>
        </p:txBody>
      </p:sp>
      <p:pic>
        <p:nvPicPr>
          <p:cNvPr id="8" name="図 7">
            <a:extLst>
              <a:ext uri="{FF2B5EF4-FFF2-40B4-BE49-F238E27FC236}">
                <a16:creationId xmlns:a16="http://schemas.microsoft.com/office/drawing/2014/main" id="{49EC730E-9837-846D-2DB0-A34881D5493E}"/>
              </a:ext>
            </a:extLst>
          </p:cNvPr>
          <p:cNvPicPr>
            <a:picLocks noChangeAspect="1"/>
          </p:cNvPicPr>
          <p:nvPr/>
        </p:nvPicPr>
        <p:blipFill>
          <a:blip r:embed="rId2"/>
          <a:stretch>
            <a:fillRect/>
          </a:stretch>
        </p:blipFill>
        <p:spPr>
          <a:xfrm>
            <a:off x="145872" y="755374"/>
            <a:ext cx="11915004" cy="5353878"/>
          </a:xfrm>
          <a:prstGeom prst="rect">
            <a:avLst/>
          </a:prstGeom>
        </p:spPr>
      </p:pic>
      <p:sp>
        <p:nvSpPr>
          <p:cNvPr id="9" name="テキスト ボックス 8">
            <a:extLst>
              <a:ext uri="{FF2B5EF4-FFF2-40B4-BE49-F238E27FC236}">
                <a16:creationId xmlns:a16="http://schemas.microsoft.com/office/drawing/2014/main" id="{65B7A03E-403F-2475-D27F-EE43B8017669}"/>
              </a:ext>
            </a:extLst>
          </p:cNvPr>
          <p:cNvSpPr txBox="1"/>
          <p:nvPr/>
        </p:nvSpPr>
        <p:spPr>
          <a:xfrm>
            <a:off x="7500731" y="6171684"/>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59348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24B9B9B-A780-C604-1A5D-3868547FAC94}"/>
              </a:ext>
            </a:extLst>
          </p:cNvPr>
          <p:cNvSpPr>
            <a:spLocks noGrp="1"/>
          </p:cNvSpPr>
          <p:nvPr>
            <p:ph type="title"/>
          </p:nvPr>
        </p:nvSpPr>
        <p:spPr/>
        <p:txBody>
          <a:bodyPr/>
          <a:lstStyle/>
          <a:p>
            <a:r>
              <a:rPr lang="ja-JP" altLang="en-US" dirty="0"/>
              <a:t>改定時期</a:t>
            </a:r>
          </a:p>
        </p:txBody>
      </p:sp>
      <p:sp>
        <p:nvSpPr>
          <p:cNvPr id="4" name="テキスト プレースホルダー 3">
            <a:extLst>
              <a:ext uri="{FF2B5EF4-FFF2-40B4-BE49-F238E27FC236}">
                <a16:creationId xmlns:a16="http://schemas.microsoft.com/office/drawing/2014/main" id="{E96CE860-2087-C203-20D6-DA4962E923E7}"/>
              </a:ext>
            </a:extLst>
          </p:cNvPr>
          <p:cNvSpPr>
            <a:spLocks noGrp="1"/>
          </p:cNvSpPr>
          <p:nvPr>
            <p:ph type="body" idx="1"/>
          </p:nvPr>
        </p:nvSpPr>
        <p:spPr/>
        <p:txBody>
          <a:bodyPr/>
          <a:lstStyle/>
          <a:p>
            <a:endParaRPr lang="ja-JP" altLang="en-US"/>
          </a:p>
        </p:txBody>
      </p:sp>
      <p:sp>
        <p:nvSpPr>
          <p:cNvPr id="2" name="スライド番号プレースホルダー 1">
            <a:extLst>
              <a:ext uri="{FF2B5EF4-FFF2-40B4-BE49-F238E27FC236}">
                <a16:creationId xmlns:a16="http://schemas.microsoft.com/office/drawing/2014/main" id="{D8151998-959E-99AF-8BBF-9696B818D25E}"/>
              </a:ext>
            </a:extLst>
          </p:cNvPr>
          <p:cNvSpPr>
            <a:spLocks noGrp="1"/>
          </p:cNvSpPr>
          <p:nvPr>
            <p:ph type="sldNum" sz="quarter" idx="12"/>
          </p:nvPr>
        </p:nvSpPr>
        <p:spPr/>
        <p:txBody>
          <a:bodyPr/>
          <a:lstStyle/>
          <a:p>
            <a:fld id="{CEDB922F-16BB-40A6-B622-E023FDFE57B0}" type="slidenum">
              <a:rPr kumimoji="1" lang="ja-JP" altLang="en-US" smtClean="0"/>
              <a:t>16</a:t>
            </a:fld>
            <a:endParaRPr kumimoji="1" lang="ja-JP" altLang="en-US"/>
          </a:p>
        </p:txBody>
      </p:sp>
    </p:spTree>
    <p:extLst>
      <p:ext uri="{BB962C8B-B14F-4D97-AF65-F5344CB8AC3E}">
        <p14:creationId xmlns:p14="http://schemas.microsoft.com/office/powerpoint/2010/main" val="33632533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4FDF40-26D1-6CEF-63A2-7E7A73CF9760}"/>
              </a:ext>
            </a:extLst>
          </p:cNvPr>
          <p:cNvSpPr>
            <a:spLocks noGrp="1"/>
          </p:cNvSpPr>
          <p:nvPr>
            <p:ph type="title"/>
          </p:nvPr>
        </p:nvSpPr>
        <p:spPr/>
        <p:txBody>
          <a:bodyPr/>
          <a:lstStyle/>
          <a:p>
            <a:r>
              <a:rPr kumimoji="1" lang="ja-JP" altLang="en-US" dirty="0"/>
              <a:t>⑬短期入所生活介護における長期利用の適正化</a:t>
            </a:r>
          </a:p>
        </p:txBody>
      </p:sp>
      <p:sp>
        <p:nvSpPr>
          <p:cNvPr id="3" name="コンテンツ プレースホルダー 2">
            <a:extLst>
              <a:ext uri="{FF2B5EF4-FFF2-40B4-BE49-F238E27FC236}">
                <a16:creationId xmlns:a16="http://schemas.microsoft.com/office/drawing/2014/main" id="{D0DFB4AF-B6D0-3D5D-69A8-29282A7F1065}"/>
              </a:ext>
            </a:extLst>
          </p:cNvPr>
          <p:cNvSpPr>
            <a:spLocks noGrp="1"/>
          </p:cNvSpPr>
          <p:nvPr>
            <p:ph idx="1"/>
          </p:nvPr>
        </p:nvSpPr>
        <p:spPr/>
        <p:txBody>
          <a:bodyPr/>
          <a:lstStyle/>
          <a:p>
            <a:r>
              <a:rPr kumimoji="1" lang="ja-JP" altLang="en-US" dirty="0"/>
              <a:t>短期入所生活介護、介護予防短期入所生活介護における長期利用について</a:t>
            </a:r>
            <a:r>
              <a:rPr kumimoji="1" lang="ja-JP" altLang="en-US"/>
              <a:t>、長期利用</a:t>
            </a:r>
            <a:r>
              <a:rPr kumimoji="1" lang="ja-JP" altLang="en-US" dirty="0"/>
              <a:t>の適正化を図り、サービスの目的に応じた利用を促す観点から、施設入所</a:t>
            </a:r>
            <a:r>
              <a:rPr kumimoji="1" lang="ja-JP" altLang="en-US"/>
              <a:t>と同等</a:t>
            </a:r>
            <a:r>
              <a:rPr kumimoji="1" lang="ja-JP" altLang="en-US" dirty="0"/>
              <a:t>の利用形態となる場合、施設入所の報酬単位との均衡を図ることとする。</a:t>
            </a:r>
          </a:p>
        </p:txBody>
      </p:sp>
      <p:sp>
        <p:nvSpPr>
          <p:cNvPr id="4" name="スライド番号プレースホルダー 3">
            <a:extLst>
              <a:ext uri="{FF2B5EF4-FFF2-40B4-BE49-F238E27FC236}">
                <a16:creationId xmlns:a16="http://schemas.microsoft.com/office/drawing/2014/main" id="{0E367CBF-11B8-1645-5DC2-3A1440695D8C}"/>
              </a:ext>
            </a:extLst>
          </p:cNvPr>
          <p:cNvSpPr>
            <a:spLocks noGrp="1"/>
          </p:cNvSpPr>
          <p:nvPr>
            <p:ph type="sldNum" sz="quarter" idx="12"/>
          </p:nvPr>
        </p:nvSpPr>
        <p:spPr/>
        <p:txBody>
          <a:bodyPr/>
          <a:lstStyle/>
          <a:p>
            <a:fld id="{CEDB922F-16BB-40A6-B622-E023FDFE57B0}" type="slidenum">
              <a:rPr kumimoji="1" lang="ja-JP" altLang="en-US" smtClean="0"/>
              <a:t>169</a:t>
            </a:fld>
            <a:endParaRPr kumimoji="1" lang="ja-JP" altLang="en-US"/>
          </a:p>
        </p:txBody>
      </p:sp>
      <p:sp>
        <p:nvSpPr>
          <p:cNvPr id="5" name="テキスト ボックス 4">
            <a:extLst>
              <a:ext uri="{FF2B5EF4-FFF2-40B4-BE49-F238E27FC236}">
                <a16:creationId xmlns:a16="http://schemas.microsoft.com/office/drawing/2014/main" id="{0453DD10-9103-B088-DBED-E065D10BEF02}"/>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0823947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6C4C0A5-C4AC-9B61-5B45-99D13C126040}"/>
              </a:ext>
            </a:extLst>
          </p:cNvPr>
          <p:cNvSpPr>
            <a:spLocks noGrp="1"/>
          </p:cNvSpPr>
          <p:nvPr>
            <p:ph type="sldNum" sz="quarter" idx="12"/>
          </p:nvPr>
        </p:nvSpPr>
        <p:spPr/>
        <p:txBody>
          <a:bodyPr/>
          <a:lstStyle/>
          <a:p>
            <a:fld id="{CEDB922F-16BB-40A6-B622-E023FDFE57B0}" type="slidenum">
              <a:rPr kumimoji="1" lang="ja-JP" altLang="en-US" smtClean="0"/>
              <a:t>170</a:t>
            </a:fld>
            <a:endParaRPr kumimoji="1" lang="ja-JP" altLang="en-US"/>
          </a:p>
        </p:txBody>
      </p:sp>
      <p:pic>
        <p:nvPicPr>
          <p:cNvPr id="6" name="図 5">
            <a:extLst>
              <a:ext uri="{FF2B5EF4-FFF2-40B4-BE49-F238E27FC236}">
                <a16:creationId xmlns:a16="http://schemas.microsoft.com/office/drawing/2014/main" id="{E5978A70-45C3-7B9D-4C5A-1CE8B3D13864}"/>
              </a:ext>
            </a:extLst>
          </p:cNvPr>
          <p:cNvPicPr>
            <a:picLocks noChangeAspect="1"/>
          </p:cNvPicPr>
          <p:nvPr/>
        </p:nvPicPr>
        <p:blipFill>
          <a:blip r:embed="rId2"/>
          <a:stretch>
            <a:fillRect/>
          </a:stretch>
        </p:blipFill>
        <p:spPr>
          <a:xfrm>
            <a:off x="156548" y="291548"/>
            <a:ext cx="11481166" cy="6064802"/>
          </a:xfrm>
          <a:prstGeom prst="rect">
            <a:avLst/>
          </a:prstGeom>
        </p:spPr>
      </p:pic>
      <p:sp>
        <p:nvSpPr>
          <p:cNvPr id="7" name="テキスト ボックス 6">
            <a:extLst>
              <a:ext uri="{FF2B5EF4-FFF2-40B4-BE49-F238E27FC236}">
                <a16:creationId xmlns:a16="http://schemas.microsoft.com/office/drawing/2014/main" id="{A458461E-31FF-7B2B-B1C4-EF412F47D47B}"/>
              </a:ext>
            </a:extLst>
          </p:cNvPr>
          <p:cNvSpPr txBox="1"/>
          <p:nvPr/>
        </p:nvSpPr>
        <p:spPr>
          <a:xfrm>
            <a:off x="8759688" y="106882"/>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0304874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19E1B78-A72B-96E8-D676-F3477EB55664}"/>
              </a:ext>
            </a:extLst>
          </p:cNvPr>
          <p:cNvSpPr>
            <a:spLocks noGrp="1"/>
          </p:cNvSpPr>
          <p:nvPr>
            <p:ph type="title"/>
          </p:nvPr>
        </p:nvSpPr>
        <p:spPr/>
        <p:txBody>
          <a:bodyPr/>
          <a:lstStyle/>
          <a:p>
            <a:r>
              <a:rPr lang="en-US" altLang="ja-JP" dirty="0"/>
              <a:t>Q</a:t>
            </a:r>
            <a:r>
              <a:rPr lang="ja-JP" altLang="en-US" dirty="0"/>
              <a:t>＆</a:t>
            </a:r>
            <a:r>
              <a:rPr lang="en-US" altLang="ja-JP" dirty="0"/>
              <a:t>A</a:t>
            </a:r>
            <a:endParaRPr lang="ja-JP" altLang="en-US" dirty="0"/>
          </a:p>
        </p:txBody>
      </p:sp>
      <p:sp>
        <p:nvSpPr>
          <p:cNvPr id="4" name="コンテンツ プレースホルダー 3">
            <a:extLst>
              <a:ext uri="{FF2B5EF4-FFF2-40B4-BE49-F238E27FC236}">
                <a16:creationId xmlns:a16="http://schemas.microsoft.com/office/drawing/2014/main" id="{16D780C8-D33B-B927-BFD9-A05128984DE1}"/>
              </a:ext>
            </a:extLst>
          </p:cNvPr>
          <p:cNvSpPr>
            <a:spLocks noGrp="1"/>
          </p:cNvSpPr>
          <p:nvPr>
            <p:ph idx="1"/>
          </p:nvPr>
        </p:nvSpPr>
        <p:spPr/>
        <p:txBody>
          <a:bodyPr>
            <a:normAutofit/>
          </a:bodyPr>
          <a:lstStyle/>
          <a:p>
            <a:pPr marL="0" indent="0">
              <a:buNone/>
            </a:pPr>
            <a:r>
              <a:rPr lang="ja-JP" altLang="en-US" dirty="0"/>
              <a:t>○ 長期利用の適正化について</a:t>
            </a:r>
          </a:p>
          <a:p>
            <a:pPr marL="0" indent="0">
              <a:buNone/>
            </a:pPr>
            <a:r>
              <a:rPr lang="ja-JP" altLang="en-US" dirty="0"/>
              <a:t>問９４　令和６年４月１日時点で同一事業所での連続利用が</a:t>
            </a:r>
            <a:r>
              <a:rPr lang="en-US" altLang="ja-JP" dirty="0"/>
              <a:t>60 </a:t>
            </a:r>
            <a:r>
              <a:rPr lang="ja-JP" altLang="en-US" dirty="0"/>
              <a:t>日（介護予防短期入所生活介護の場合は</a:t>
            </a:r>
            <a:r>
              <a:rPr lang="en-US" altLang="ja-JP" dirty="0"/>
              <a:t>30 </a:t>
            </a:r>
            <a:r>
              <a:rPr lang="ja-JP" altLang="en-US" dirty="0"/>
              <a:t>日）を超えている場合、４月１日から適正化の単位数で算定されるという理解でよいか。</a:t>
            </a:r>
          </a:p>
          <a:p>
            <a:pPr marL="0" indent="0">
              <a:buNone/>
            </a:pPr>
            <a:r>
              <a:rPr lang="ja-JP" altLang="en-US" dirty="0"/>
              <a:t>（答）</a:t>
            </a:r>
          </a:p>
          <a:p>
            <a:pPr marL="0" indent="0">
              <a:buNone/>
            </a:pPr>
            <a:r>
              <a:rPr lang="ja-JP" altLang="en-US" dirty="0"/>
              <a:t>令和６年４月１日から今回の報酬告示が適用されるため、それ以前に</a:t>
            </a:r>
            <a:r>
              <a:rPr lang="en-US" altLang="ja-JP" dirty="0"/>
              <a:t>60 </a:t>
            </a:r>
            <a:r>
              <a:rPr lang="ja-JP" altLang="en-US" dirty="0"/>
              <a:t>日（介護予防短期入所生活介護の場合は</a:t>
            </a:r>
            <a:r>
              <a:rPr lang="en-US" altLang="ja-JP" dirty="0"/>
              <a:t>30 </a:t>
            </a:r>
            <a:r>
              <a:rPr lang="ja-JP" altLang="en-US" dirty="0"/>
              <a:t>日）を超えている場合には、４月１日から適正化の対象となる。</a:t>
            </a:r>
          </a:p>
        </p:txBody>
      </p:sp>
      <p:sp>
        <p:nvSpPr>
          <p:cNvPr id="2" name="スライド番号プレースホルダー 1">
            <a:extLst>
              <a:ext uri="{FF2B5EF4-FFF2-40B4-BE49-F238E27FC236}">
                <a16:creationId xmlns:a16="http://schemas.microsoft.com/office/drawing/2014/main" id="{FD8A44D8-33E0-D155-2210-F6986CE3F454}"/>
              </a:ext>
            </a:extLst>
          </p:cNvPr>
          <p:cNvSpPr>
            <a:spLocks noGrp="1"/>
          </p:cNvSpPr>
          <p:nvPr>
            <p:ph type="sldNum" sz="quarter" idx="12"/>
          </p:nvPr>
        </p:nvSpPr>
        <p:spPr/>
        <p:txBody>
          <a:bodyPr/>
          <a:lstStyle/>
          <a:p>
            <a:fld id="{CEDB922F-16BB-40A6-B622-E023FDFE57B0}" type="slidenum">
              <a:rPr kumimoji="1" lang="ja-JP" altLang="en-US" smtClean="0"/>
              <a:t>171</a:t>
            </a:fld>
            <a:endParaRPr kumimoji="1" lang="ja-JP" altLang="en-US"/>
          </a:p>
        </p:txBody>
      </p:sp>
    </p:spTree>
    <p:extLst>
      <p:ext uri="{BB962C8B-B14F-4D97-AF65-F5344CB8AC3E}">
        <p14:creationId xmlns:p14="http://schemas.microsoft.com/office/powerpoint/2010/main" val="15605238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0555163-B954-6A55-1C25-CF6CA999BF7C}"/>
              </a:ext>
            </a:extLst>
          </p:cNvPr>
          <p:cNvSpPr>
            <a:spLocks noGrp="1"/>
          </p:cNvSpPr>
          <p:nvPr>
            <p:ph type="title"/>
          </p:nvPr>
        </p:nvSpPr>
        <p:spPr/>
        <p:txBody>
          <a:bodyPr/>
          <a:lstStyle/>
          <a:p>
            <a:r>
              <a:rPr lang="ja-JP" altLang="en-US" dirty="0"/>
              <a:t>通所介護</a:t>
            </a:r>
          </a:p>
        </p:txBody>
      </p:sp>
      <p:sp>
        <p:nvSpPr>
          <p:cNvPr id="5" name="テキスト プレースホルダー 4">
            <a:extLst>
              <a:ext uri="{FF2B5EF4-FFF2-40B4-BE49-F238E27FC236}">
                <a16:creationId xmlns:a16="http://schemas.microsoft.com/office/drawing/2014/main" id="{289EA139-A681-E7E3-B2BA-F4BD09B70FFE}"/>
              </a:ext>
            </a:extLst>
          </p:cNvPr>
          <p:cNvSpPr>
            <a:spLocks noGrp="1"/>
          </p:cNvSpPr>
          <p:nvPr>
            <p:ph type="body" idx="1"/>
          </p:nvPr>
        </p:nvSpPr>
        <p:spPr/>
        <p:txBody>
          <a:bodyPr/>
          <a:lstStyle/>
          <a:p>
            <a:endParaRPr lang="ja-JP" altLang="en-US"/>
          </a:p>
        </p:txBody>
      </p:sp>
      <p:sp>
        <p:nvSpPr>
          <p:cNvPr id="6" name="スライド番号プレースホルダー 5">
            <a:extLst>
              <a:ext uri="{FF2B5EF4-FFF2-40B4-BE49-F238E27FC236}">
                <a16:creationId xmlns:a16="http://schemas.microsoft.com/office/drawing/2014/main" id="{05B4845D-A1D0-E40D-71C4-2EE7BB25E163}"/>
              </a:ext>
            </a:extLst>
          </p:cNvPr>
          <p:cNvSpPr>
            <a:spLocks noGrp="1"/>
          </p:cNvSpPr>
          <p:nvPr>
            <p:ph type="sldNum" sz="quarter" idx="12"/>
          </p:nvPr>
        </p:nvSpPr>
        <p:spPr/>
        <p:txBody>
          <a:bodyPr/>
          <a:lstStyle/>
          <a:p>
            <a:fld id="{CEDB922F-16BB-40A6-B622-E023FDFE57B0}" type="slidenum">
              <a:rPr kumimoji="1" lang="ja-JP" altLang="en-US" smtClean="0"/>
              <a:t>172</a:t>
            </a:fld>
            <a:endParaRPr kumimoji="1" lang="ja-JP" altLang="en-US"/>
          </a:p>
        </p:txBody>
      </p:sp>
    </p:spTree>
    <p:extLst>
      <p:ext uri="{BB962C8B-B14F-4D97-AF65-F5344CB8AC3E}">
        <p14:creationId xmlns:p14="http://schemas.microsoft.com/office/powerpoint/2010/main" val="12027493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86C013-D5AE-76E0-3416-BB9E1000469F}"/>
              </a:ext>
            </a:extLst>
          </p:cNvPr>
          <p:cNvSpPr>
            <a:spLocks noGrp="1"/>
          </p:cNvSpPr>
          <p:nvPr>
            <p:ph type="sldNum" sz="quarter" idx="12"/>
          </p:nvPr>
        </p:nvSpPr>
        <p:spPr/>
        <p:txBody>
          <a:bodyPr/>
          <a:lstStyle/>
          <a:p>
            <a:fld id="{CEDB922F-16BB-40A6-B622-E023FDFE57B0}" type="slidenum">
              <a:rPr kumimoji="1" lang="ja-JP" altLang="en-US" smtClean="0"/>
              <a:t>173</a:t>
            </a:fld>
            <a:endParaRPr kumimoji="1" lang="ja-JP" altLang="en-US"/>
          </a:p>
        </p:txBody>
      </p:sp>
      <p:pic>
        <p:nvPicPr>
          <p:cNvPr id="6" name="図 5">
            <a:extLst>
              <a:ext uri="{FF2B5EF4-FFF2-40B4-BE49-F238E27FC236}">
                <a16:creationId xmlns:a16="http://schemas.microsoft.com/office/drawing/2014/main" id="{0F995514-E077-1443-0598-3D0FCAC80EFA}"/>
              </a:ext>
            </a:extLst>
          </p:cNvPr>
          <p:cNvPicPr>
            <a:picLocks noChangeAspect="1"/>
          </p:cNvPicPr>
          <p:nvPr/>
        </p:nvPicPr>
        <p:blipFill>
          <a:blip r:embed="rId2"/>
          <a:stretch>
            <a:fillRect/>
          </a:stretch>
        </p:blipFill>
        <p:spPr>
          <a:xfrm>
            <a:off x="768626" y="95736"/>
            <a:ext cx="10363200" cy="6484110"/>
          </a:xfrm>
          <a:prstGeom prst="rect">
            <a:avLst/>
          </a:prstGeom>
        </p:spPr>
      </p:pic>
      <p:sp>
        <p:nvSpPr>
          <p:cNvPr id="7" name="テキスト ボックス 6">
            <a:extLst>
              <a:ext uri="{FF2B5EF4-FFF2-40B4-BE49-F238E27FC236}">
                <a16:creationId xmlns:a16="http://schemas.microsoft.com/office/drawing/2014/main" id="{2EFB952D-85ED-0783-B73B-890B55F4D35F}"/>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9885582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1A26A00A-C120-33C5-50F9-9AE38A5A8B20}"/>
              </a:ext>
            </a:extLst>
          </p:cNvPr>
          <p:cNvSpPr/>
          <p:nvPr/>
        </p:nvSpPr>
        <p:spPr>
          <a:xfrm>
            <a:off x="2839453" y="572951"/>
            <a:ext cx="6448926" cy="76754"/>
          </a:xfrm>
          <a:custGeom>
            <a:avLst/>
            <a:gdLst>
              <a:gd name="connsiteX0" fmla="*/ 0 w 4498575"/>
              <a:gd name="connsiteY0" fmla="*/ 250624 h 250624"/>
              <a:gd name="connsiteX1" fmla="*/ 3269293 w 4498575"/>
              <a:gd name="connsiteY1" fmla="*/ 37682 h 250624"/>
              <a:gd name="connsiteX2" fmla="*/ 4496844 w 4498575"/>
              <a:gd name="connsiteY2" fmla="*/ 12630 h 250624"/>
            </a:gdLst>
            <a:ahLst/>
            <a:cxnLst>
              <a:cxn ang="0">
                <a:pos x="connsiteX0" y="connsiteY0"/>
              </a:cxn>
              <a:cxn ang="0">
                <a:pos x="connsiteX1" y="connsiteY1"/>
              </a:cxn>
              <a:cxn ang="0">
                <a:pos x="connsiteX2" y="connsiteY2"/>
              </a:cxn>
            </a:cxnLst>
            <a:rect l="l" t="t" r="r" b="b"/>
            <a:pathLst>
              <a:path w="4498575" h="250624">
                <a:moveTo>
                  <a:pt x="0" y="250624"/>
                </a:moveTo>
                <a:lnTo>
                  <a:pt x="3269293" y="37682"/>
                </a:lnTo>
                <a:cubicBezTo>
                  <a:pt x="4018767" y="-1984"/>
                  <a:pt x="4532334" y="-10334"/>
                  <a:pt x="4496844" y="12630"/>
                </a:cubicBezTo>
              </a:path>
            </a:pathLst>
          </a:cu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BC6D3DD9-1191-EBD0-5823-2FEF8A81AE9E}"/>
              </a:ext>
            </a:extLst>
          </p:cNvPr>
          <p:cNvSpPr>
            <a:spLocks noGrp="1"/>
          </p:cNvSpPr>
          <p:nvPr>
            <p:ph type="sldNum" sz="quarter" idx="12"/>
          </p:nvPr>
        </p:nvSpPr>
        <p:spPr/>
        <p:txBody>
          <a:bodyPr/>
          <a:lstStyle/>
          <a:p>
            <a:fld id="{3B6F2B05-96C8-4EC6-A67A-013DF127CB40}" type="slidenum">
              <a:rPr lang="ja-JP" altLang="en-US" smtClean="0"/>
              <a:pPr/>
              <a:t>174</a:t>
            </a:fld>
            <a:endParaRPr lang="ja-JP" altLang="en-US" dirty="0"/>
          </a:p>
        </p:txBody>
      </p:sp>
      <p:pic>
        <p:nvPicPr>
          <p:cNvPr id="3" name="図 2">
            <a:extLst>
              <a:ext uri="{FF2B5EF4-FFF2-40B4-BE49-F238E27FC236}">
                <a16:creationId xmlns:a16="http://schemas.microsoft.com/office/drawing/2014/main" id="{7F0C54C2-77E9-4619-8E72-FE6A5A0E15BE}"/>
              </a:ext>
            </a:extLst>
          </p:cNvPr>
          <p:cNvPicPr>
            <a:picLocks noChangeAspect="1"/>
          </p:cNvPicPr>
          <p:nvPr/>
        </p:nvPicPr>
        <p:blipFill>
          <a:blip r:embed="rId3"/>
          <a:stretch>
            <a:fillRect/>
          </a:stretch>
        </p:blipFill>
        <p:spPr>
          <a:xfrm>
            <a:off x="105345" y="1349442"/>
            <a:ext cx="11865543" cy="4305399"/>
          </a:xfrm>
          <a:prstGeom prst="rect">
            <a:avLst/>
          </a:prstGeom>
        </p:spPr>
      </p:pic>
      <p:sp>
        <p:nvSpPr>
          <p:cNvPr id="5" name="字幕 8">
            <a:extLst>
              <a:ext uri="{FF2B5EF4-FFF2-40B4-BE49-F238E27FC236}">
                <a16:creationId xmlns:a16="http://schemas.microsoft.com/office/drawing/2014/main" id="{0B591B26-D558-B1D0-EBDC-98FB7E01633F}"/>
              </a:ext>
            </a:extLst>
          </p:cNvPr>
          <p:cNvSpPr txBox="1">
            <a:spLocks/>
          </p:cNvSpPr>
          <p:nvPr/>
        </p:nvSpPr>
        <p:spPr>
          <a:xfrm>
            <a:off x="0" y="286661"/>
            <a:ext cx="12192000" cy="424732"/>
          </a:xfrm>
          <a:prstGeom prst="rect">
            <a:avLst/>
          </a:prstGeom>
        </p:spPr>
        <p:txBody>
          <a:bodyPr wrap="square" lIns="0" tIns="0" rIns="0" bIns="0" anchor="b" anchorCtr="0">
            <a:spAutoFit/>
          </a:bodyPr>
          <a:lstStyle>
            <a:lvl1pPr marL="0" indent="0" algn="l" defTabSz="914400" rtl="0" eaLnBrk="1" latinLnBrk="0" hangingPunct="1">
              <a:lnSpc>
                <a:spcPct val="120000"/>
              </a:lnSpc>
              <a:spcBef>
                <a:spcPts val="0"/>
              </a:spcBef>
              <a:buFont typeface="Arial" pitchFamily="34" charset="0"/>
              <a:buNone/>
              <a:defRPr kumimoji="1" sz="2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9pPr>
          </a:lstStyle>
          <a:p>
            <a:pPr algn="ctr" defTabSz="914354">
              <a:defRPr/>
            </a:pPr>
            <a:r>
              <a:rPr lang="ja-JP" altLang="en-US" sz="2400" b="1" dirty="0">
                <a:effectLst>
                  <a:outerShdw blurRad="38100" dist="38100" dir="2700000" algn="tl">
                    <a:srgbClr val="000000">
                      <a:alpha val="43137"/>
                    </a:srgbClr>
                  </a:outerShdw>
                </a:effectLst>
                <a:latin typeface="メイリオ"/>
                <a:ea typeface="メイリオ"/>
              </a:rPr>
              <a:t>基本報酬の見直し</a:t>
            </a:r>
            <a:r>
              <a:rPr lang="en-US" altLang="ja-JP" sz="2400" b="1" dirty="0">
                <a:effectLst>
                  <a:outerShdw blurRad="38100" dist="38100" dir="2700000" algn="tl">
                    <a:srgbClr val="000000">
                      <a:alpha val="43137"/>
                    </a:srgbClr>
                  </a:outerShdw>
                </a:effectLst>
                <a:latin typeface="メイリオ"/>
                <a:ea typeface="メイリオ"/>
              </a:rPr>
              <a:t>(</a:t>
            </a:r>
            <a:r>
              <a:rPr lang="ja-JP" altLang="en-US" sz="2400" b="1" dirty="0">
                <a:effectLst>
                  <a:outerShdw blurRad="38100" dist="38100" dir="2700000" algn="tl">
                    <a:srgbClr val="000000">
                      <a:alpha val="43137"/>
                    </a:srgbClr>
                  </a:outerShdw>
                </a:effectLst>
                <a:latin typeface="メイリオ"/>
                <a:ea typeface="メイリオ"/>
              </a:rPr>
              <a:t>デイサービス・通常規模型</a:t>
            </a:r>
            <a:r>
              <a:rPr lang="en-US" altLang="ja-JP" sz="2400" b="1" dirty="0">
                <a:effectLst>
                  <a:outerShdw blurRad="38100" dist="38100" dir="2700000" algn="tl">
                    <a:srgbClr val="000000">
                      <a:alpha val="43137"/>
                    </a:srgbClr>
                  </a:outerShdw>
                </a:effectLst>
                <a:latin typeface="メイリオ"/>
                <a:ea typeface="メイリオ"/>
              </a:rPr>
              <a:t>)</a:t>
            </a:r>
            <a:r>
              <a:rPr lang="ja-JP" altLang="en-US" sz="2400" dirty="0">
                <a:latin typeface="メイリオ"/>
                <a:ea typeface="メイリオ"/>
              </a:rPr>
              <a:t>　</a:t>
            </a:r>
            <a:endParaRPr lang="en-US" altLang="ja-JP" sz="2400" dirty="0">
              <a:latin typeface="メイリオ"/>
              <a:ea typeface="メイリオ"/>
            </a:endParaRPr>
          </a:p>
        </p:txBody>
      </p:sp>
      <p:pic>
        <p:nvPicPr>
          <p:cNvPr id="6" name="図 5" descr="ロゴ&#10;&#10;自動的に生成された説明">
            <a:extLst>
              <a:ext uri="{FF2B5EF4-FFF2-40B4-BE49-F238E27FC236}">
                <a16:creationId xmlns:a16="http://schemas.microsoft.com/office/drawing/2014/main" id="{E92F7FFA-4991-C836-6A0A-34C837E3A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8619" y="124358"/>
            <a:ext cx="630255" cy="371105"/>
          </a:xfrm>
          <a:prstGeom prst="rect">
            <a:avLst/>
          </a:prstGeom>
        </p:spPr>
      </p:pic>
      <p:sp>
        <p:nvSpPr>
          <p:cNvPr id="2" name="テキスト ボックス 1">
            <a:extLst>
              <a:ext uri="{FF2B5EF4-FFF2-40B4-BE49-F238E27FC236}">
                <a16:creationId xmlns:a16="http://schemas.microsoft.com/office/drawing/2014/main" id="{AF712F2C-A86B-53AC-6B91-95CE2897A5B7}"/>
              </a:ext>
            </a:extLst>
          </p:cNvPr>
          <p:cNvSpPr txBox="1"/>
          <p:nvPr/>
        </p:nvSpPr>
        <p:spPr>
          <a:xfrm>
            <a:off x="24384" y="3064"/>
            <a:ext cx="3998976" cy="261610"/>
          </a:xfrm>
          <a:prstGeom prst="rect">
            <a:avLst/>
          </a:prstGeom>
          <a:noFill/>
        </p:spPr>
        <p:txBody>
          <a:bodyPr wrap="square" rtlCol="0">
            <a:spAutoFit/>
          </a:bodyPr>
          <a:lstStyle/>
          <a:p>
            <a:r>
              <a:rPr lang="ja-JP" altLang="en-US" sz="1100" dirty="0">
                <a:latin typeface="+mn-ea"/>
                <a:ea typeface="+mn-ea"/>
              </a:rPr>
              <a:t>介護給付費分科会資料　</a:t>
            </a:r>
            <a:r>
              <a:rPr lang="en-US" altLang="ja-JP" sz="1100" dirty="0">
                <a:latin typeface="+mn-ea"/>
                <a:ea typeface="+mn-ea"/>
              </a:rPr>
              <a:t>2024.1.22</a:t>
            </a:r>
            <a:r>
              <a:rPr lang="ja-JP" altLang="en-US" sz="1100" dirty="0">
                <a:latin typeface="+mn-ea"/>
                <a:ea typeface="+mn-ea"/>
              </a:rPr>
              <a:t>を基に全国老施協が作成</a:t>
            </a:r>
            <a:endParaRPr kumimoji="1" lang="ja-JP" altLang="en-US" sz="1100" dirty="0">
              <a:latin typeface="+mn-ea"/>
              <a:ea typeface="+mn-ea"/>
            </a:endParaRPr>
          </a:p>
        </p:txBody>
      </p:sp>
    </p:spTree>
    <p:extLst>
      <p:ext uri="{BB962C8B-B14F-4D97-AF65-F5344CB8AC3E}">
        <p14:creationId xmlns:p14="http://schemas.microsoft.com/office/powerpoint/2010/main" val="39859592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E3C9A06-BF78-2487-ECA0-18865937A4D5}"/>
              </a:ext>
            </a:extLst>
          </p:cNvPr>
          <p:cNvSpPr>
            <a:spLocks noGrp="1"/>
          </p:cNvSpPr>
          <p:nvPr>
            <p:ph type="title"/>
          </p:nvPr>
        </p:nvSpPr>
        <p:spPr/>
        <p:txBody>
          <a:bodyPr/>
          <a:lstStyle/>
          <a:p>
            <a:r>
              <a:rPr lang="ja-JP" altLang="en-US" dirty="0"/>
              <a:t>通所介護</a:t>
            </a:r>
          </a:p>
        </p:txBody>
      </p:sp>
      <p:sp>
        <p:nvSpPr>
          <p:cNvPr id="5" name="コンテンツ プレースホルダー 4">
            <a:extLst>
              <a:ext uri="{FF2B5EF4-FFF2-40B4-BE49-F238E27FC236}">
                <a16:creationId xmlns:a16="http://schemas.microsoft.com/office/drawing/2014/main" id="{1B52EFD4-0F75-0937-95A3-96B9DF93551D}"/>
              </a:ext>
            </a:extLst>
          </p:cNvPr>
          <p:cNvSpPr>
            <a:spLocks noGrp="1"/>
          </p:cNvSpPr>
          <p:nvPr>
            <p:ph idx="1"/>
          </p:nvPr>
        </p:nvSpPr>
        <p:spPr/>
        <p:txBody>
          <a:bodyPr>
            <a:normAutofit lnSpcReduction="10000"/>
          </a:bodyPr>
          <a:lstStyle/>
          <a:p>
            <a:pPr marL="0" indent="0">
              <a:buNone/>
            </a:pPr>
            <a:r>
              <a:rPr lang="ja-JP" altLang="en-US" dirty="0"/>
              <a:t>①豪雪地帯等において急な気象状況の悪化等があった場合の通所介護費等の所要時間の取扱いの明確化</a:t>
            </a:r>
            <a:endParaRPr lang="en-US" altLang="ja-JP" dirty="0"/>
          </a:p>
          <a:p>
            <a:pPr marL="0" indent="0">
              <a:buNone/>
            </a:pPr>
            <a:r>
              <a:rPr lang="ja-JP" altLang="en-US" dirty="0"/>
              <a:t>②業務継続計画未策定事業所に対する減算の導入</a:t>
            </a:r>
            <a:r>
              <a:rPr lang="en-US" altLang="ja-JP" dirty="0"/>
              <a:t>※</a:t>
            </a:r>
            <a:endParaRPr lang="ja-JP" altLang="en-US" dirty="0"/>
          </a:p>
          <a:p>
            <a:pPr marL="0" indent="0">
              <a:buNone/>
            </a:pPr>
            <a:r>
              <a:rPr lang="ja-JP" altLang="en-US" dirty="0"/>
              <a:t>③高齢者虐待防止の推進</a:t>
            </a:r>
            <a:r>
              <a:rPr lang="en-US" altLang="ja-JP" dirty="0"/>
              <a:t>※</a:t>
            </a:r>
            <a:endParaRPr lang="ja-JP" altLang="en-US" dirty="0"/>
          </a:p>
          <a:p>
            <a:pPr marL="0" indent="0">
              <a:buNone/>
            </a:pPr>
            <a:r>
              <a:rPr lang="ja-JP" altLang="en-US" dirty="0"/>
              <a:t>④身体的拘束等の適正化の推進</a:t>
            </a:r>
            <a:r>
              <a:rPr lang="en-US" altLang="ja-JP" dirty="0"/>
              <a:t>※</a:t>
            </a:r>
            <a:endParaRPr lang="ja-JP" altLang="en-US" dirty="0"/>
          </a:p>
          <a:p>
            <a:pPr marL="0" indent="0">
              <a:buNone/>
            </a:pPr>
            <a:r>
              <a:rPr lang="ja-JP" altLang="en-US" dirty="0"/>
              <a:t>⑤通所介護・地域密着型通所介護における認知症加算の見直し</a:t>
            </a:r>
            <a:r>
              <a:rPr lang="ja-JP" altLang="en-US" dirty="0">
                <a:solidFill>
                  <a:srgbClr val="FF0000"/>
                </a:solidFill>
              </a:rPr>
              <a:t>◎要件変更</a:t>
            </a:r>
          </a:p>
          <a:p>
            <a:pPr marL="0" indent="0">
              <a:buNone/>
            </a:pPr>
            <a:r>
              <a:rPr lang="ja-JP" altLang="en-US" dirty="0"/>
              <a:t>⑥リハビリテーション・個別機能訓練、口腔管理、栄養管理に係る一体的計画書の見直し</a:t>
            </a:r>
            <a:r>
              <a:rPr lang="en-US" altLang="ja-JP" dirty="0"/>
              <a:t>※</a:t>
            </a:r>
            <a:endParaRPr lang="ja-JP" altLang="en-US" dirty="0"/>
          </a:p>
          <a:p>
            <a:pPr marL="0" indent="0">
              <a:buNone/>
            </a:pPr>
            <a:r>
              <a:rPr lang="ja-JP" altLang="en-US" dirty="0"/>
              <a:t>⑦通所介護等における入浴介助加算の見直し</a:t>
            </a:r>
            <a:r>
              <a:rPr lang="ja-JP" altLang="en-US" dirty="0">
                <a:solidFill>
                  <a:srgbClr val="FF0000"/>
                </a:solidFill>
              </a:rPr>
              <a:t>◎要件変更</a:t>
            </a:r>
          </a:p>
        </p:txBody>
      </p:sp>
      <p:sp>
        <p:nvSpPr>
          <p:cNvPr id="2" name="テキスト ボックス 1">
            <a:extLst>
              <a:ext uri="{FF2B5EF4-FFF2-40B4-BE49-F238E27FC236}">
                <a16:creationId xmlns:a16="http://schemas.microsoft.com/office/drawing/2014/main" id="{E145455F-968E-8124-BC01-C1B0A891E01D}"/>
              </a:ext>
            </a:extLst>
          </p:cNvPr>
          <p:cNvSpPr txBox="1"/>
          <p:nvPr/>
        </p:nvSpPr>
        <p:spPr>
          <a:xfrm>
            <a:off x="6904383" y="1192696"/>
            <a:ext cx="1934817" cy="369332"/>
          </a:xfrm>
          <a:prstGeom prst="rect">
            <a:avLst/>
          </a:prstGeom>
          <a:noFill/>
          <a:ln>
            <a:solidFill>
              <a:schemeClr val="accent1"/>
            </a:solidFill>
          </a:ln>
        </p:spPr>
        <p:txBody>
          <a:bodyPr wrap="square" rtlCol="0">
            <a:spAutoFit/>
          </a:bodyPr>
          <a:lstStyle/>
          <a:p>
            <a:r>
              <a:rPr kumimoji="1" lang="en-US" altLang="ja-JP" dirty="0"/>
              <a:t>※</a:t>
            </a:r>
            <a:r>
              <a:rPr kumimoji="1" lang="ja-JP" altLang="en-US" dirty="0"/>
              <a:t>は特養と同じ</a:t>
            </a:r>
          </a:p>
        </p:txBody>
      </p:sp>
      <p:sp>
        <p:nvSpPr>
          <p:cNvPr id="3" name="スライド番号プレースホルダー 2">
            <a:extLst>
              <a:ext uri="{FF2B5EF4-FFF2-40B4-BE49-F238E27FC236}">
                <a16:creationId xmlns:a16="http://schemas.microsoft.com/office/drawing/2014/main" id="{F45D4E9B-9C7D-5D76-4B9D-89414D9AB875}"/>
              </a:ext>
            </a:extLst>
          </p:cNvPr>
          <p:cNvSpPr>
            <a:spLocks noGrp="1"/>
          </p:cNvSpPr>
          <p:nvPr>
            <p:ph type="sldNum" sz="quarter" idx="12"/>
          </p:nvPr>
        </p:nvSpPr>
        <p:spPr/>
        <p:txBody>
          <a:bodyPr/>
          <a:lstStyle/>
          <a:p>
            <a:fld id="{CEDB922F-16BB-40A6-B622-E023FDFE57B0}" type="slidenum">
              <a:rPr kumimoji="1" lang="ja-JP" altLang="en-US" smtClean="0"/>
              <a:t>175</a:t>
            </a:fld>
            <a:endParaRPr kumimoji="1" lang="ja-JP" altLang="en-US"/>
          </a:p>
        </p:txBody>
      </p:sp>
    </p:spTree>
    <p:extLst>
      <p:ext uri="{BB962C8B-B14F-4D97-AF65-F5344CB8AC3E}">
        <p14:creationId xmlns:p14="http://schemas.microsoft.com/office/powerpoint/2010/main" val="26054936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48D7C3-DC7F-2BB4-EF48-461707CE1D9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016D74C-A372-8586-37EF-7C1B60571DB6}"/>
              </a:ext>
            </a:extLst>
          </p:cNvPr>
          <p:cNvSpPr>
            <a:spLocks noGrp="1"/>
          </p:cNvSpPr>
          <p:nvPr>
            <p:ph idx="1"/>
          </p:nvPr>
        </p:nvSpPr>
        <p:spPr/>
        <p:txBody>
          <a:bodyPr>
            <a:normAutofit fontScale="92500" lnSpcReduction="20000"/>
          </a:bodyPr>
          <a:lstStyle/>
          <a:p>
            <a:pPr marL="0" indent="0">
              <a:buNone/>
            </a:pPr>
            <a:r>
              <a:rPr kumimoji="1" lang="ja-JP" altLang="en-US" dirty="0"/>
              <a:t>⑧科学的介護推進体制加算の見直し</a:t>
            </a:r>
            <a:r>
              <a:rPr kumimoji="1" lang="en-US" altLang="ja-JP" dirty="0"/>
              <a:t>※</a:t>
            </a:r>
            <a:endParaRPr kumimoji="1" lang="ja-JP" altLang="en-US" dirty="0"/>
          </a:p>
          <a:p>
            <a:pPr marL="0" indent="0">
              <a:buNone/>
            </a:pPr>
            <a:r>
              <a:rPr kumimoji="1" lang="ja-JP" altLang="en-US" dirty="0"/>
              <a:t>⑨アウトカム評価の充実のための </a:t>
            </a:r>
            <a:r>
              <a:rPr kumimoji="1" lang="en-US" altLang="ja-JP" dirty="0"/>
              <a:t>ADL </a:t>
            </a:r>
            <a:r>
              <a:rPr kumimoji="1" lang="ja-JP" altLang="en-US" dirty="0"/>
              <a:t>維持等加算の見直し</a:t>
            </a:r>
            <a:r>
              <a:rPr kumimoji="1" lang="en-US" altLang="ja-JP" dirty="0"/>
              <a:t>※</a:t>
            </a:r>
            <a:endParaRPr kumimoji="1" lang="ja-JP" altLang="en-US" dirty="0"/>
          </a:p>
          <a:p>
            <a:pPr marL="0" indent="0">
              <a:buNone/>
            </a:pPr>
            <a:r>
              <a:rPr kumimoji="1" lang="ja-JP" altLang="en-US" dirty="0"/>
              <a:t>⑩介護職員処遇改善加算・介護職員等特定処遇改善加算・介護職員等ベースアップ等支援加算の一本化</a:t>
            </a:r>
            <a:r>
              <a:rPr kumimoji="1" lang="en-US" altLang="ja-JP" dirty="0"/>
              <a:t>※</a:t>
            </a:r>
            <a:endParaRPr kumimoji="1" lang="ja-JP" altLang="en-US" dirty="0"/>
          </a:p>
          <a:p>
            <a:pPr marL="0" indent="0">
              <a:buNone/>
            </a:pPr>
            <a:r>
              <a:rPr kumimoji="1" lang="ja-JP" altLang="en-US" dirty="0"/>
              <a:t>⑪テレワークの取扱い</a:t>
            </a:r>
            <a:r>
              <a:rPr kumimoji="1" lang="en-US" altLang="ja-JP" dirty="0"/>
              <a:t>※</a:t>
            </a:r>
            <a:endParaRPr kumimoji="1" lang="ja-JP" altLang="en-US" dirty="0"/>
          </a:p>
          <a:p>
            <a:pPr marL="0" indent="0">
              <a:buNone/>
            </a:pPr>
            <a:r>
              <a:rPr kumimoji="1" lang="ja-JP" altLang="en-US" dirty="0"/>
              <a:t>⑫外国人介護人材に係る人員配置基準上の取扱いの見直し</a:t>
            </a:r>
            <a:r>
              <a:rPr kumimoji="1" lang="en-US" altLang="ja-JP" dirty="0"/>
              <a:t>※</a:t>
            </a:r>
            <a:endParaRPr kumimoji="1" lang="ja-JP" altLang="en-US" dirty="0"/>
          </a:p>
          <a:p>
            <a:pPr marL="0" indent="0">
              <a:buNone/>
            </a:pPr>
            <a:r>
              <a:rPr kumimoji="1" lang="ja-JP" altLang="en-US" dirty="0"/>
              <a:t>⑬通所介護、地域密着型通所介護における個別機能訓練加算の人員配置要件の緩和及び評価の見直し</a:t>
            </a:r>
            <a:r>
              <a:rPr kumimoji="1" lang="ja-JP" altLang="en-US" dirty="0">
                <a:solidFill>
                  <a:srgbClr val="FF0000"/>
                </a:solidFill>
              </a:rPr>
              <a:t>◎要件変更・単位数減</a:t>
            </a:r>
          </a:p>
          <a:p>
            <a:pPr marL="0" indent="0">
              <a:buNone/>
            </a:pPr>
            <a:r>
              <a:rPr kumimoji="1" lang="ja-JP" altLang="en-US" dirty="0"/>
              <a:t>⑭特別地域加算、中山間地域等の小規模事業所加算及び中山間地域に居住する者へのサービス提供加算の対象地域の明確化</a:t>
            </a:r>
          </a:p>
          <a:p>
            <a:pPr marL="0" indent="0">
              <a:buNone/>
            </a:pPr>
            <a:r>
              <a:rPr kumimoji="1" lang="ja-JP" altLang="en-US" dirty="0"/>
              <a:t>⑮通所系サービスにおける送迎に係る取扱いの明確化</a:t>
            </a:r>
          </a:p>
        </p:txBody>
      </p:sp>
      <p:sp>
        <p:nvSpPr>
          <p:cNvPr id="4" name="スライド番号プレースホルダー 3">
            <a:extLst>
              <a:ext uri="{FF2B5EF4-FFF2-40B4-BE49-F238E27FC236}">
                <a16:creationId xmlns:a16="http://schemas.microsoft.com/office/drawing/2014/main" id="{8BA7C088-F430-B842-CF22-15CDCE0A395E}"/>
              </a:ext>
            </a:extLst>
          </p:cNvPr>
          <p:cNvSpPr>
            <a:spLocks noGrp="1"/>
          </p:cNvSpPr>
          <p:nvPr>
            <p:ph type="sldNum" sz="quarter" idx="12"/>
          </p:nvPr>
        </p:nvSpPr>
        <p:spPr/>
        <p:txBody>
          <a:bodyPr/>
          <a:lstStyle/>
          <a:p>
            <a:fld id="{CEDB922F-16BB-40A6-B622-E023FDFE57B0}" type="slidenum">
              <a:rPr kumimoji="1" lang="ja-JP" altLang="en-US" smtClean="0"/>
              <a:t>176</a:t>
            </a:fld>
            <a:endParaRPr kumimoji="1" lang="ja-JP" altLang="en-US"/>
          </a:p>
        </p:txBody>
      </p:sp>
    </p:spTree>
    <p:extLst>
      <p:ext uri="{BB962C8B-B14F-4D97-AF65-F5344CB8AC3E}">
        <p14:creationId xmlns:p14="http://schemas.microsoft.com/office/powerpoint/2010/main" val="34445154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8E8593-63EB-BCE7-4E20-EB267CAD46C6}"/>
              </a:ext>
            </a:extLst>
          </p:cNvPr>
          <p:cNvSpPr>
            <a:spLocks noGrp="1"/>
          </p:cNvSpPr>
          <p:nvPr>
            <p:ph type="title"/>
          </p:nvPr>
        </p:nvSpPr>
        <p:spPr/>
        <p:txBody>
          <a:bodyPr>
            <a:normAutofit/>
          </a:bodyPr>
          <a:lstStyle/>
          <a:p>
            <a:pPr marL="0" marR="0" lvl="0" indent="0" defTabSz="914400" rtl="0" eaLnBrk="1" fontAlgn="auto" latinLnBrk="0" hangingPunct="1">
              <a:lnSpc>
                <a:spcPct val="90000"/>
              </a:lnSpc>
              <a:spcBef>
                <a:spcPts val="1000"/>
              </a:spcBef>
              <a:spcAft>
                <a:spcPts val="0"/>
              </a:spcAft>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①豪雪地帯等において急な気象状況の悪化等があった場合の通所介護費等の所要時間の取扱いの明確化</a:t>
            </a:r>
            <a:endParaRPr kumimoji="1" lang="ja-JP" altLang="en-US" dirty="0"/>
          </a:p>
        </p:txBody>
      </p:sp>
      <p:sp>
        <p:nvSpPr>
          <p:cNvPr id="3" name="コンテンツ プレースホルダー 2">
            <a:extLst>
              <a:ext uri="{FF2B5EF4-FFF2-40B4-BE49-F238E27FC236}">
                <a16:creationId xmlns:a16="http://schemas.microsoft.com/office/drawing/2014/main" id="{0627E9B5-AD09-31A6-7452-A6A7C1A1AB11}"/>
              </a:ext>
            </a:extLst>
          </p:cNvPr>
          <p:cNvSpPr>
            <a:spLocks noGrp="1"/>
          </p:cNvSpPr>
          <p:nvPr>
            <p:ph idx="1"/>
          </p:nvPr>
        </p:nvSpPr>
        <p:spPr/>
        <p:txBody>
          <a:bodyPr/>
          <a:lstStyle/>
          <a:p>
            <a:r>
              <a:rPr kumimoji="1" lang="ja-JP" altLang="en-US" dirty="0"/>
              <a:t>豪雪地帯等において、積雪等のやむを得ない事情の中でも継続的なサービス提供を行う観点から、通所介護費等の所要時間について、利用者の心身の状況（急な体調不良等）に限らず、積雪等をはじめとする急な気象状況の悪化等によるやむを得ない事情についても考慮することとする。</a:t>
            </a:r>
          </a:p>
          <a:p>
            <a:endParaRPr kumimoji="1" lang="ja-JP" altLang="en-US" dirty="0"/>
          </a:p>
        </p:txBody>
      </p:sp>
      <p:sp>
        <p:nvSpPr>
          <p:cNvPr id="4" name="スライド番号プレースホルダー 3">
            <a:extLst>
              <a:ext uri="{FF2B5EF4-FFF2-40B4-BE49-F238E27FC236}">
                <a16:creationId xmlns:a16="http://schemas.microsoft.com/office/drawing/2014/main" id="{ADDD8BC1-6D7E-F20C-1EDE-6B169C3C215A}"/>
              </a:ext>
            </a:extLst>
          </p:cNvPr>
          <p:cNvSpPr>
            <a:spLocks noGrp="1"/>
          </p:cNvSpPr>
          <p:nvPr>
            <p:ph type="sldNum" sz="quarter" idx="12"/>
          </p:nvPr>
        </p:nvSpPr>
        <p:spPr/>
        <p:txBody>
          <a:bodyPr/>
          <a:lstStyle/>
          <a:p>
            <a:fld id="{CEDB922F-16BB-40A6-B622-E023FDFE57B0}" type="slidenum">
              <a:rPr kumimoji="1" lang="ja-JP" altLang="en-US" smtClean="0"/>
              <a:t>177</a:t>
            </a:fld>
            <a:endParaRPr kumimoji="1" lang="ja-JP" altLang="en-US"/>
          </a:p>
        </p:txBody>
      </p:sp>
    </p:spTree>
    <p:extLst>
      <p:ext uri="{BB962C8B-B14F-4D97-AF65-F5344CB8AC3E}">
        <p14:creationId xmlns:p14="http://schemas.microsoft.com/office/powerpoint/2010/main" val="3132969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8DCF54A-E763-7E98-3F66-7ADF23A5EE0A}"/>
              </a:ext>
            </a:extLst>
          </p:cNvPr>
          <p:cNvPicPr>
            <a:picLocks noChangeAspect="1"/>
          </p:cNvPicPr>
          <p:nvPr/>
        </p:nvPicPr>
        <p:blipFill>
          <a:blip r:embed="rId2"/>
          <a:stretch>
            <a:fillRect/>
          </a:stretch>
        </p:blipFill>
        <p:spPr>
          <a:xfrm>
            <a:off x="1214274" y="0"/>
            <a:ext cx="9763452" cy="6858000"/>
          </a:xfrm>
          <a:prstGeom prst="rect">
            <a:avLst/>
          </a:prstGeom>
        </p:spPr>
      </p:pic>
      <p:sp>
        <p:nvSpPr>
          <p:cNvPr id="4" name="テキスト ボックス 3">
            <a:extLst>
              <a:ext uri="{FF2B5EF4-FFF2-40B4-BE49-F238E27FC236}">
                <a16:creationId xmlns:a16="http://schemas.microsoft.com/office/drawing/2014/main" id="{CD615915-F13C-16EE-DFDE-F3C8A3A7BD4D}"/>
              </a:ext>
            </a:extLst>
          </p:cNvPr>
          <p:cNvSpPr txBox="1"/>
          <p:nvPr/>
        </p:nvSpPr>
        <p:spPr>
          <a:xfrm>
            <a:off x="9011478" y="5671931"/>
            <a:ext cx="2941983"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229</a:t>
            </a:r>
            <a:r>
              <a:rPr kumimoji="1" lang="ja-JP" altLang="en-US" dirty="0"/>
              <a:t>回介護給付費分科会</a:t>
            </a:r>
          </a:p>
        </p:txBody>
      </p:sp>
      <p:sp>
        <p:nvSpPr>
          <p:cNvPr id="2" name="スライド番号プレースホルダー 1">
            <a:extLst>
              <a:ext uri="{FF2B5EF4-FFF2-40B4-BE49-F238E27FC236}">
                <a16:creationId xmlns:a16="http://schemas.microsoft.com/office/drawing/2014/main" id="{DCC2D740-246A-7C3E-0B8B-EBF2D886978F}"/>
              </a:ext>
            </a:extLst>
          </p:cNvPr>
          <p:cNvSpPr>
            <a:spLocks noGrp="1"/>
          </p:cNvSpPr>
          <p:nvPr>
            <p:ph type="sldNum" sz="quarter" idx="12"/>
          </p:nvPr>
        </p:nvSpPr>
        <p:spPr/>
        <p:txBody>
          <a:bodyPr/>
          <a:lstStyle/>
          <a:p>
            <a:fld id="{CEDB922F-16BB-40A6-B622-E023FDFE57B0}" type="slidenum">
              <a:rPr kumimoji="1" lang="ja-JP" altLang="en-US" smtClean="0"/>
              <a:t>178</a:t>
            </a:fld>
            <a:endParaRPr kumimoji="1" lang="ja-JP" altLang="en-US"/>
          </a:p>
        </p:txBody>
      </p:sp>
    </p:spTree>
    <p:extLst>
      <p:ext uri="{BB962C8B-B14F-4D97-AF65-F5344CB8AC3E}">
        <p14:creationId xmlns:p14="http://schemas.microsoft.com/office/powerpoint/2010/main" val="1853702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7FC10E5-E37E-5422-E99A-3EF9DC6DB152}"/>
              </a:ext>
            </a:extLst>
          </p:cNvPr>
          <p:cNvSpPr>
            <a:spLocks noGrp="1"/>
          </p:cNvSpPr>
          <p:nvPr>
            <p:ph type="sldNum" sz="quarter" idx="12"/>
          </p:nvPr>
        </p:nvSpPr>
        <p:spPr/>
        <p:txBody>
          <a:bodyPr/>
          <a:lstStyle/>
          <a:p>
            <a:fld id="{CEDB922F-16BB-40A6-B622-E023FDFE57B0}" type="slidenum">
              <a:rPr kumimoji="1" lang="ja-JP" altLang="en-US" smtClean="0"/>
              <a:t>17</a:t>
            </a:fld>
            <a:endParaRPr kumimoji="1" lang="ja-JP" altLang="en-US"/>
          </a:p>
        </p:txBody>
      </p:sp>
      <p:pic>
        <p:nvPicPr>
          <p:cNvPr id="6" name="図 5">
            <a:extLst>
              <a:ext uri="{FF2B5EF4-FFF2-40B4-BE49-F238E27FC236}">
                <a16:creationId xmlns:a16="http://schemas.microsoft.com/office/drawing/2014/main" id="{A5F94768-7EC7-3AC5-52AD-E36DEDCC936B}"/>
              </a:ext>
            </a:extLst>
          </p:cNvPr>
          <p:cNvPicPr>
            <a:picLocks noChangeAspect="1"/>
          </p:cNvPicPr>
          <p:nvPr/>
        </p:nvPicPr>
        <p:blipFill>
          <a:blip r:embed="rId2"/>
          <a:stretch>
            <a:fillRect/>
          </a:stretch>
        </p:blipFill>
        <p:spPr>
          <a:xfrm>
            <a:off x="1314204" y="177633"/>
            <a:ext cx="9563591" cy="6502734"/>
          </a:xfrm>
          <a:prstGeom prst="rect">
            <a:avLst/>
          </a:prstGeom>
        </p:spPr>
      </p:pic>
    </p:spTree>
    <p:extLst>
      <p:ext uri="{BB962C8B-B14F-4D97-AF65-F5344CB8AC3E}">
        <p14:creationId xmlns:p14="http://schemas.microsoft.com/office/powerpoint/2010/main" val="26732818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4EF4936-56D0-3CB2-5889-58F8306A32A3}"/>
              </a:ext>
            </a:extLst>
          </p:cNvPr>
          <p:cNvSpPr>
            <a:spLocks noGrp="1"/>
          </p:cNvSpPr>
          <p:nvPr>
            <p:ph type="title"/>
          </p:nvPr>
        </p:nvSpPr>
        <p:spPr/>
        <p:txBody>
          <a:bodyPr/>
          <a:lstStyle/>
          <a:p>
            <a:r>
              <a:rPr lang="en-US" altLang="ja-JP" dirty="0"/>
              <a:t>Q</a:t>
            </a:r>
            <a:r>
              <a:rPr lang="ja-JP" altLang="en-US" dirty="0"/>
              <a:t>＆</a:t>
            </a:r>
            <a:r>
              <a:rPr lang="en-US" altLang="ja-JP" dirty="0"/>
              <a:t>A</a:t>
            </a:r>
            <a:endParaRPr lang="ja-JP" altLang="en-US" dirty="0"/>
          </a:p>
        </p:txBody>
      </p:sp>
      <p:sp>
        <p:nvSpPr>
          <p:cNvPr id="4" name="コンテンツ プレースホルダー 3">
            <a:extLst>
              <a:ext uri="{FF2B5EF4-FFF2-40B4-BE49-F238E27FC236}">
                <a16:creationId xmlns:a16="http://schemas.microsoft.com/office/drawing/2014/main" id="{FB56F3E8-EAF0-95FF-41CF-2A7CF1B59D30}"/>
              </a:ext>
            </a:extLst>
          </p:cNvPr>
          <p:cNvSpPr>
            <a:spLocks noGrp="1"/>
          </p:cNvSpPr>
          <p:nvPr>
            <p:ph idx="1"/>
          </p:nvPr>
        </p:nvSpPr>
        <p:spPr/>
        <p:txBody>
          <a:bodyPr>
            <a:normAutofit/>
          </a:bodyPr>
          <a:lstStyle/>
          <a:p>
            <a:pPr marL="0" indent="0">
              <a:buNone/>
            </a:pPr>
            <a:r>
              <a:rPr lang="ja-JP" altLang="en-US" dirty="0"/>
              <a:t>○ 所用時間による区分の取扱い</a:t>
            </a:r>
            <a:r>
              <a:rPr lang="en-US" altLang="ja-JP" dirty="0"/>
              <a:t>【</a:t>
            </a:r>
            <a:r>
              <a:rPr lang="ja-JP" altLang="en-US" dirty="0"/>
              <a:t>気象状況の悪化等の取扱い</a:t>
            </a:r>
            <a:r>
              <a:rPr lang="en-US" altLang="ja-JP" dirty="0"/>
              <a:t>】</a:t>
            </a:r>
          </a:p>
          <a:p>
            <a:pPr marL="0" indent="0">
              <a:buNone/>
            </a:pPr>
            <a:r>
              <a:rPr lang="ja-JP" altLang="en-US" dirty="0"/>
              <a:t>問</a:t>
            </a:r>
            <a:r>
              <a:rPr lang="en-US" altLang="ja-JP" dirty="0"/>
              <a:t>64</a:t>
            </a:r>
            <a:r>
              <a:rPr lang="ja-JP" altLang="en-US" dirty="0"/>
              <a:t> 所要時間による区分の取り扱いとして、「降雪等の急な気象状況の悪化等により～」としているが、急な気象状況の悪化等とは豪雨なども含まれるか？</a:t>
            </a:r>
          </a:p>
          <a:p>
            <a:pPr marL="0" indent="0">
              <a:buNone/>
            </a:pPr>
            <a:r>
              <a:rPr lang="ja-JP" altLang="en-US" dirty="0"/>
              <a:t>（答）降雪に限らず局地的大雨や雷、竜巻、ひょうなども含まれる。</a:t>
            </a:r>
          </a:p>
          <a:p>
            <a:pPr marL="0" indent="0">
              <a:buNone/>
            </a:pPr>
            <a:r>
              <a:rPr lang="ja-JP" altLang="en-US" dirty="0"/>
              <a:t>例えば、急な気象状況の悪化等により道路環境が著しく悪い状態等も含むこととして差し支えないため、都道府県・市町村におかれては地域の実態に鑑み、対応されたい。</a:t>
            </a:r>
          </a:p>
        </p:txBody>
      </p:sp>
      <p:sp>
        <p:nvSpPr>
          <p:cNvPr id="2" name="スライド番号プレースホルダー 1">
            <a:extLst>
              <a:ext uri="{FF2B5EF4-FFF2-40B4-BE49-F238E27FC236}">
                <a16:creationId xmlns:a16="http://schemas.microsoft.com/office/drawing/2014/main" id="{2AAC9ADE-F7AA-0D04-A986-39ACB388FB84}"/>
              </a:ext>
            </a:extLst>
          </p:cNvPr>
          <p:cNvSpPr>
            <a:spLocks noGrp="1"/>
          </p:cNvSpPr>
          <p:nvPr>
            <p:ph type="sldNum" sz="quarter" idx="12"/>
          </p:nvPr>
        </p:nvSpPr>
        <p:spPr/>
        <p:txBody>
          <a:bodyPr/>
          <a:lstStyle/>
          <a:p>
            <a:fld id="{CEDB922F-16BB-40A6-B622-E023FDFE57B0}" type="slidenum">
              <a:rPr kumimoji="1" lang="ja-JP" altLang="en-US" smtClean="0"/>
              <a:t>179</a:t>
            </a:fld>
            <a:endParaRPr kumimoji="1" lang="ja-JP" altLang="en-US"/>
          </a:p>
        </p:txBody>
      </p:sp>
    </p:spTree>
    <p:extLst>
      <p:ext uri="{BB962C8B-B14F-4D97-AF65-F5344CB8AC3E}">
        <p14:creationId xmlns:p14="http://schemas.microsoft.com/office/powerpoint/2010/main" val="2709502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672E4-EDD1-06DC-C01A-124663CC78AE}"/>
              </a:ext>
            </a:extLst>
          </p:cNvPr>
          <p:cNvSpPr>
            <a:spLocks noGrp="1"/>
          </p:cNvSpPr>
          <p:nvPr>
            <p:ph type="title"/>
          </p:nvPr>
        </p:nvSpPr>
        <p:spPr/>
        <p:txBody>
          <a:bodyPr>
            <a:normAutofit/>
          </a:bodyPr>
          <a:lstStyle/>
          <a:p>
            <a:r>
              <a:rPr lang="ja-JP" altLang="en-US" dirty="0"/>
              <a:t>⑤認知症加算の見直し</a:t>
            </a:r>
            <a:endParaRPr kumimoji="1" lang="ja-JP" altLang="en-US" dirty="0"/>
          </a:p>
        </p:txBody>
      </p:sp>
      <p:sp>
        <p:nvSpPr>
          <p:cNvPr id="3" name="コンテンツ プレースホルダー 2">
            <a:extLst>
              <a:ext uri="{FF2B5EF4-FFF2-40B4-BE49-F238E27FC236}">
                <a16:creationId xmlns:a16="http://schemas.microsoft.com/office/drawing/2014/main" id="{2D300C21-5ABC-ABEE-0EBF-DA0D63092EC6}"/>
              </a:ext>
            </a:extLst>
          </p:cNvPr>
          <p:cNvSpPr>
            <a:spLocks noGrp="1"/>
          </p:cNvSpPr>
          <p:nvPr>
            <p:ph idx="1"/>
          </p:nvPr>
        </p:nvSpPr>
        <p:spPr/>
        <p:txBody>
          <a:bodyPr/>
          <a:lstStyle/>
          <a:p>
            <a:r>
              <a:rPr kumimoji="1" lang="ja-JP" altLang="en-US" dirty="0"/>
              <a:t>通所介護・地域密着型通所介護における認知症加算について、事業所全体で認知症利用者に対応する観点から、従業者に対する認知症ケアに関する</a:t>
            </a:r>
            <a:r>
              <a:rPr kumimoji="1" lang="ja-JP" altLang="en-US" dirty="0">
                <a:solidFill>
                  <a:srgbClr val="FF0000"/>
                </a:solidFill>
              </a:rPr>
              <a:t>個別事例の検討や技術的指導に係る会議等を定期的に開催することを求める</a:t>
            </a:r>
            <a:r>
              <a:rPr kumimoji="1" lang="ja-JP" altLang="en-US" dirty="0"/>
              <a:t>こととする。また、利用者に占める</a:t>
            </a:r>
            <a:r>
              <a:rPr kumimoji="1" lang="ja-JP" altLang="en-US" dirty="0">
                <a:solidFill>
                  <a:srgbClr val="FF0000"/>
                </a:solidFill>
              </a:rPr>
              <a:t>認知症の方の割合に係る要件を緩和</a:t>
            </a:r>
            <a:r>
              <a:rPr kumimoji="1" lang="ja-JP" altLang="en-US" dirty="0"/>
              <a:t>する。</a:t>
            </a:r>
          </a:p>
        </p:txBody>
      </p:sp>
      <p:sp>
        <p:nvSpPr>
          <p:cNvPr id="4" name="スライド番号プレースホルダー 3">
            <a:extLst>
              <a:ext uri="{FF2B5EF4-FFF2-40B4-BE49-F238E27FC236}">
                <a16:creationId xmlns:a16="http://schemas.microsoft.com/office/drawing/2014/main" id="{B773F463-287C-D89A-0CC2-A6D88BFFCFA5}"/>
              </a:ext>
            </a:extLst>
          </p:cNvPr>
          <p:cNvSpPr>
            <a:spLocks noGrp="1"/>
          </p:cNvSpPr>
          <p:nvPr>
            <p:ph type="sldNum" sz="quarter" idx="12"/>
          </p:nvPr>
        </p:nvSpPr>
        <p:spPr/>
        <p:txBody>
          <a:bodyPr/>
          <a:lstStyle/>
          <a:p>
            <a:fld id="{CEDB922F-16BB-40A6-B622-E023FDFE57B0}" type="slidenum">
              <a:rPr kumimoji="1" lang="ja-JP" altLang="en-US" smtClean="0"/>
              <a:t>180</a:t>
            </a:fld>
            <a:endParaRPr kumimoji="1" lang="ja-JP" altLang="en-US"/>
          </a:p>
        </p:txBody>
      </p:sp>
      <p:sp>
        <p:nvSpPr>
          <p:cNvPr id="5" name="テキスト ボックス 4">
            <a:extLst>
              <a:ext uri="{FF2B5EF4-FFF2-40B4-BE49-F238E27FC236}">
                <a16:creationId xmlns:a16="http://schemas.microsoft.com/office/drawing/2014/main" id="{1B216CA5-0501-495A-EE7B-ABE34BE035F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5717598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8210CCE-6E74-6FCF-8E0E-3C3D9E9129A4}"/>
              </a:ext>
            </a:extLst>
          </p:cNvPr>
          <p:cNvSpPr>
            <a:spLocks noGrp="1"/>
          </p:cNvSpPr>
          <p:nvPr>
            <p:ph type="sldNum" sz="quarter" idx="12"/>
          </p:nvPr>
        </p:nvSpPr>
        <p:spPr/>
        <p:txBody>
          <a:bodyPr/>
          <a:lstStyle/>
          <a:p>
            <a:fld id="{CEDB922F-16BB-40A6-B622-E023FDFE57B0}" type="slidenum">
              <a:rPr kumimoji="1" lang="ja-JP" altLang="en-US" smtClean="0"/>
              <a:t>181</a:t>
            </a:fld>
            <a:endParaRPr kumimoji="1" lang="ja-JP" altLang="en-US"/>
          </a:p>
        </p:txBody>
      </p:sp>
      <p:pic>
        <p:nvPicPr>
          <p:cNvPr id="6" name="図 5">
            <a:extLst>
              <a:ext uri="{FF2B5EF4-FFF2-40B4-BE49-F238E27FC236}">
                <a16:creationId xmlns:a16="http://schemas.microsoft.com/office/drawing/2014/main" id="{E3748C5E-3E8B-1DD6-BDC1-FA5DF2A76234}"/>
              </a:ext>
            </a:extLst>
          </p:cNvPr>
          <p:cNvPicPr>
            <a:picLocks noChangeAspect="1"/>
          </p:cNvPicPr>
          <p:nvPr/>
        </p:nvPicPr>
        <p:blipFill>
          <a:blip r:embed="rId2"/>
          <a:stretch>
            <a:fillRect/>
          </a:stretch>
        </p:blipFill>
        <p:spPr>
          <a:xfrm>
            <a:off x="-33987" y="649357"/>
            <a:ext cx="12245361" cy="5552660"/>
          </a:xfrm>
          <a:prstGeom prst="rect">
            <a:avLst/>
          </a:prstGeom>
        </p:spPr>
      </p:pic>
      <p:sp>
        <p:nvSpPr>
          <p:cNvPr id="7" name="テキスト ボックス 6">
            <a:extLst>
              <a:ext uri="{FF2B5EF4-FFF2-40B4-BE49-F238E27FC236}">
                <a16:creationId xmlns:a16="http://schemas.microsoft.com/office/drawing/2014/main" id="{5833664A-7362-8D7B-FBE8-FC7126DB4B98}"/>
              </a:ext>
            </a:extLst>
          </p:cNvPr>
          <p:cNvSpPr txBox="1"/>
          <p:nvPr/>
        </p:nvSpPr>
        <p:spPr>
          <a:xfrm>
            <a:off x="7699513" y="6169580"/>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7419361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866D9-ABDD-736A-1D2E-54C3586115DF}"/>
              </a:ext>
            </a:extLst>
          </p:cNvPr>
          <p:cNvSpPr>
            <a:spLocks noGrp="1"/>
          </p:cNvSpPr>
          <p:nvPr>
            <p:ph type="title"/>
          </p:nvPr>
        </p:nvSpPr>
        <p:spPr/>
        <p:txBody>
          <a:bodyPr>
            <a:normAutofit/>
          </a:bodyPr>
          <a:lstStyle/>
          <a:p>
            <a:r>
              <a:rPr lang="ja-JP" altLang="en-US" dirty="0"/>
              <a:t>⑦入浴介助加算の見直し</a:t>
            </a:r>
            <a:endParaRPr kumimoji="1" lang="ja-JP" altLang="en-US" dirty="0"/>
          </a:p>
        </p:txBody>
      </p:sp>
      <p:sp>
        <p:nvSpPr>
          <p:cNvPr id="3" name="コンテンツ プレースホルダー 2">
            <a:extLst>
              <a:ext uri="{FF2B5EF4-FFF2-40B4-BE49-F238E27FC236}">
                <a16:creationId xmlns:a16="http://schemas.microsoft.com/office/drawing/2014/main" id="{06EE7078-F142-1D54-B7BA-8900FDDEA517}"/>
              </a:ext>
            </a:extLst>
          </p:cNvPr>
          <p:cNvSpPr>
            <a:spLocks noGrp="1"/>
          </p:cNvSpPr>
          <p:nvPr>
            <p:ph idx="1"/>
          </p:nvPr>
        </p:nvSpPr>
        <p:spPr/>
        <p:txBody>
          <a:bodyPr/>
          <a:lstStyle/>
          <a:p>
            <a:r>
              <a:rPr kumimoji="1" lang="ja-JP" altLang="en-US" dirty="0"/>
              <a:t>通所介護等における入浴介助加算について、入浴介助技術の向上や利用者の居宅における自立した入浴の取組を促進する観点から、以下の見直しを行う。</a:t>
            </a:r>
          </a:p>
          <a:p>
            <a:r>
              <a:rPr kumimoji="1" lang="ja-JP" altLang="en-US" dirty="0"/>
              <a:t>ア 入浴介助に必要な技術の更なる向上を図る観点から、入浴介助加算（</a:t>
            </a:r>
            <a:r>
              <a:rPr kumimoji="1" lang="en-US" altLang="ja-JP" dirty="0"/>
              <a:t>Ⅰ</a:t>
            </a:r>
            <a:r>
              <a:rPr kumimoji="1" lang="ja-JP" altLang="en-US" dirty="0"/>
              <a:t>）の算定要件に、入浴介助に関わる職員に対し、</a:t>
            </a:r>
            <a:r>
              <a:rPr kumimoji="1" lang="ja-JP" altLang="en-US" dirty="0">
                <a:solidFill>
                  <a:srgbClr val="FF0000"/>
                </a:solidFill>
              </a:rPr>
              <a:t>入浴介助に関する研修等を行うことを新たな要件として設ける</a:t>
            </a:r>
          </a:p>
        </p:txBody>
      </p:sp>
      <p:sp>
        <p:nvSpPr>
          <p:cNvPr id="4" name="スライド番号プレースホルダー 3">
            <a:extLst>
              <a:ext uri="{FF2B5EF4-FFF2-40B4-BE49-F238E27FC236}">
                <a16:creationId xmlns:a16="http://schemas.microsoft.com/office/drawing/2014/main" id="{5E16595D-F24A-1237-4B48-70A449DE4DBA}"/>
              </a:ext>
            </a:extLst>
          </p:cNvPr>
          <p:cNvSpPr>
            <a:spLocks noGrp="1"/>
          </p:cNvSpPr>
          <p:nvPr>
            <p:ph type="sldNum" sz="quarter" idx="12"/>
          </p:nvPr>
        </p:nvSpPr>
        <p:spPr/>
        <p:txBody>
          <a:bodyPr/>
          <a:lstStyle/>
          <a:p>
            <a:fld id="{CEDB922F-16BB-40A6-B622-E023FDFE57B0}" type="slidenum">
              <a:rPr kumimoji="1" lang="ja-JP" altLang="en-US" smtClean="0"/>
              <a:t>182</a:t>
            </a:fld>
            <a:endParaRPr kumimoji="1" lang="ja-JP" altLang="en-US"/>
          </a:p>
        </p:txBody>
      </p:sp>
      <p:sp>
        <p:nvSpPr>
          <p:cNvPr id="5" name="テキスト ボックス 4">
            <a:extLst>
              <a:ext uri="{FF2B5EF4-FFF2-40B4-BE49-F238E27FC236}">
                <a16:creationId xmlns:a16="http://schemas.microsoft.com/office/drawing/2014/main" id="{B7F08566-8ED3-80EC-710A-EB8BF5EBDC13}"/>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5239023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99CDB2-448C-CEAC-C406-565DB19D7A2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7CFF2EF-2E2E-F5B3-DF6C-3FC4C05A66E4}"/>
              </a:ext>
            </a:extLst>
          </p:cNvPr>
          <p:cNvSpPr>
            <a:spLocks noGrp="1"/>
          </p:cNvSpPr>
          <p:nvPr>
            <p:ph idx="1"/>
          </p:nvPr>
        </p:nvSpPr>
        <p:spPr/>
        <p:txBody>
          <a:bodyPr>
            <a:normAutofit/>
          </a:bodyPr>
          <a:lstStyle/>
          <a:p>
            <a:r>
              <a:rPr kumimoji="1" lang="ja-JP" altLang="en-US" dirty="0"/>
              <a:t>イ 入浴介助加算（</a:t>
            </a:r>
            <a:r>
              <a:rPr kumimoji="1" lang="en-US" altLang="ja-JP" dirty="0"/>
              <a:t>Ⅱ</a:t>
            </a:r>
            <a:r>
              <a:rPr kumimoji="1" lang="ja-JP" altLang="en-US" dirty="0"/>
              <a:t>）の算定要件である、「医師等による、利用者宅浴室の環境評価・助言」について、人材の有効活用を図る観点から、医師等に代わり</a:t>
            </a:r>
            <a:r>
              <a:rPr kumimoji="1" lang="ja-JP" altLang="en-US" dirty="0">
                <a:solidFill>
                  <a:srgbClr val="FF0000"/>
                </a:solidFill>
              </a:rPr>
              <a:t>介護職員が訪問し、医師等の指示の下、</a:t>
            </a:r>
            <a:r>
              <a:rPr kumimoji="1" lang="en-US" altLang="ja-JP" dirty="0">
                <a:solidFill>
                  <a:srgbClr val="FF0000"/>
                </a:solidFill>
              </a:rPr>
              <a:t>ICT </a:t>
            </a:r>
            <a:r>
              <a:rPr kumimoji="1" lang="ja-JP" altLang="en-US" dirty="0">
                <a:solidFill>
                  <a:srgbClr val="FF0000"/>
                </a:solidFill>
              </a:rPr>
              <a:t>機器を活用して状況把握を行い、医師等が評価・助言する</a:t>
            </a:r>
            <a:r>
              <a:rPr kumimoji="1" lang="ja-JP" altLang="en-US" dirty="0"/>
              <a:t>場合も算定することを可能とする。</a:t>
            </a:r>
          </a:p>
          <a:p>
            <a:r>
              <a:rPr kumimoji="1" lang="ja-JP" altLang="en-US" dirty="0"/>
              <a:t>加えて、利用者の居宅における自立した入浴への取組を促進する観点から、入浴介助加算（</a:t>
            </a:r>
            <a:r>
              <a:rPr kumimoji="1" lang="en-US" altLang="ja-JP" dirty="0"/>
              <a:t>Ⅱ</a:t>
            </a:r>
            <a:r>
              <a:rPr kumimoji="1" lang="ja-JP" altLang="en-US" dirty="0"/>
              <a:t>）の算定要件に係る現行の </a:t>
            </a:r>
            <a:r>
              <a:rPr kumimoji="1" lang="en-US" altLang="ja-JP" dirty="0"/>
              <a:t>Q</a:t>
            </a:r>
            <a:r>
              <a:rPr kumimoji="1" lang="ja-JP" altLang="en-US" dirty="0"/>
              <a:t>＆</a:t>
            </a:r>
            <a:r>
              <a:rPr kumimoji="1" lang="en-US" altLang="ja-JP" dirty="0"/>
              <a:t>A </a:t>
            </a:r>
            <a:r>
              <a:rPr kumimoji="1" lang="ja-JP" altLang="en-US" dirty="0"/>
              <a:t>や留意事項通知で示している内容を告示に明記し、要件を明確化する。</a:t>
            </a:r>
          </a:p>
        </p:txBody>
      </p:sp>
      <p:sp>
        <p:nvSpPr>
          <p:cNvPr id="4" name="スライド番号プレースホルダー 3">
            <a:extLst>
              <a:ext uri="{FF2B5EF4-FFF2-40B4-BE49-F238E27FC236}">
                <a16:creationId xmlns:a16="http://schemas.microsoft.com/office/drawing/2014/main" id="{FD70F8F1-DE28-2CDD-698C-7AF36916655E}"/>
              </a:ext>
            </a:extLst>
          </p:cNvPr>
          <p:cNvSpPr>
            <a:spLocks noGrp="1"/>
          </p:cNvSpPr>
          <p:nvPr>
            <p:ph type="sldNum" sz="quarter" idx="12"/>
          </p:nvPr>
        </p:nvSpPr>
        <p:spPr/>
        <p:txBody>
          <a:bodyPr/>
          <a:lstStyle/>
          <a:p>
            <a:fld id="{CEDB922F-16BB-40A6-B622-E023FDFE57B0}" type="slidenum">
              <a:rPr kumimoji="1" lang="ja-JP" altLang="en-US" smtClean="0"/>
              <a:t>183</a:t>
            </a:fld>
            <a:endParaRPr kumimoji="1" lang="ja-JP" altLang="en-US"/>
          </a:p>
        </p:txBody>
      </p:sp>
      <p:sp>
        <p:nvSpPr>
          <p:cNvPr id="5" name="テキスト ボックス 4">
            <a:extLst>
              <a:ext uri="{FF2B5EF4-FFF2-40B4-BE49-F238E27FC236}">
                <a16:creationId xmlns:a16="http://schemas.microsoft.com/office/drawing/2014/main" id="{3C475D5B-DFEB-AA81-8E80-311C01CF62F6}"/>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5426989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8764A20-AD0A-5252-2CD1-26A2D43922E3}"/>
              </a:ext>
            </a:extLst>
          </p:cNvPr>
          <p:cNvSpPr>
            <a:spLocks noGrp="1"/>
          </p:cNvSpPr>
          <p:nvPr>
            <p:ph type="sldNum" sz="quarter" idx="12"/>
          </p:nvPr>
        </p:nvSpPr>
        <p:spPr/>
        <p:txBody>
          <a:bodyPr/>
          <a:lstStyle/>
          <a:p>
            <a:fld id="{CEDB922F-16BB-40A6-B622-E023FDFE57B0}" type="slidenum">
              <a:rPr kumimoji="1" lang="ja-JP" altLang="en-US" smtClean="0"/>
              <a:t>184</a:t>
            </a:fld>
            <a:endParaRPr kumimoji="1" lang="ja-JP" altLang="en-US"/>
          </a:p>
        </p:txBody>
      </p:sp>
      <p:pic>
        <p:nvPicPr>
          <p:cNvPr id="6" name="図 5">
            <a:extLst>
              <a:ext uri="{FF2B5EF4-FFF2-40B4-BE49-F238E27FC236}">
                <a16:creationId xmlns:a16="http://schemas.microsoft.com/office/drawing/2014/main" id="{CACF9587-61E2-0674-3F5F-582E1B3361CE}"/>
              </a:ext>
            </a:extLst>
          </p:cNvPr>
          <p:cNvPicPr>
            <a:picLocks noChangeAspect="1"/>
          </p:cNvPicPr>
          <p:nvPr/>
        </p:nvPicPr>
        <p:blipFill>
          <a:blip r:embed="rId2"/>
          <a:stretch>
            <a:fillRect/>
          </a:stretch>
        </p:blipFill>
        <p:spPr>
          <a:xfrm>
            <a:off x="302768" y="795131"/>
            <a:ext cx="11805076" cy="5367130"/>
          </a:xfrm>
          <a:prstGeom prst="rect">
            <a:avLst/>
          </a:prstGeom>
        </p:spPr>
      </p:pic>
      <p:sp>
        <p:nvSpPr>
          <p:cNvPr id="7" name="テキスト ボックス 6">
            <a:extLst>
              <a:ext uri="{FF2B5EF4-FFF2-40B4-BE49-F238E27FC236}">
                <a16:creationId xmlns:a16="http://schemas.microsoft.com/office/drawing/2014/main" id="{EE16213B-14D9-9EC7-5DBC-28EDACF42419}"/>
              </a:ext>
            </a:extLst>
          </p:cNvPr>
          <p:cNvSpPr txBox="1"/>
          <p:nvPr/>
        </p:nvSpPr>
        <p:spPr>
          <a:xfrm>
            <a:off x="7765774" y="6334197"/>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6752673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AD82540-67A1-F50F-906C-1903298DD09B}"/>
              </a:ext>
            </a:extLst>
          </p:cNvPr>
          <p:cNvSpPr>
            <a:spLocks noGrp="1"/>
          </p:cNvSpPr>
          <p:nvPr>
            <p:ph type="title"/>
          </p:nvPr>
        </p:nvSpPr>
        <p:spPr/>
        <p:txBody>
          <a:bodyPr/>
          <a:lstStyle/>
          <a:p>
            <a:r>
              <a:rPr lang="en-US" altLang="ja-JP" dirty="0"/>
              <a:t>Q</a:t>
            </a:r>
            <a:r>
              <a:rPr lang="ja-JP" altLang="en-US" dirty="0"/>
              <a:t>＆</a:t>
            </a:r>
            <a:r>
              <a:rPr lang="en-US" altLang="ja-JP" dirty="0"/>
              <a:t>A</a:t>
            </a:r>
            <a:endParaRPr lang="ja-JP" altLang="en-US" dirty="0"/>
          </a:p>
        </p:txBody>
      </p:sp>
      <p:sp>
        <p:nvSpPr>
          <p:cNvPr id="4" name="コンテンツ プレースホルダー 3">
            <a:extLst>
              <a:ext uri="{FF2B5EF4-FFF2-40B4-BE49-F238E27FC236}">
                <a16:creationId xmlns:a16="http://schemas.microsoft.com/office/drawing/2014/main" id="{254300CE-C261-B820-2118-B13D609115D7}"/>
              </a:ext>
            </a:extLst>
          </p:cNvPr>
          <p:cNvSpPr>
            <a:spLocks noGrp="1"/>
          </p:cNvSpPr>
          <p:nvPr>
            <p:ph idx="1"/>
          </p:nvPr>
        </p:nvSpPr>
        <p:spPr/>
        <p:txBody>
          <a:bodyPr>
            <a:normAutofit fontScale="92500" lnSpcReduction="20000"/>
          </a:bodyPr>
          <a:lstStyle/>
          <a:p>
            <a:r>
              <a:rPr lang="en-US" altLang="ja-JP" dirty="0"/>
              <a:t> </a:t>
            </a:r>
            <a:r>
              <a:rPr lang="ja-JP" altLang="en-US" dirty="0"/>
              <a:t>入浴介助加算（</a:t>
            </a:r>
            <a:r>
              <a:rPr lang="en-US" altLang="ja-JP" dirty="0"/>
              <a:t>Ⅰ</a:t>
            </a:r>
            <a:r>
              <a:rPr lang="ja-JP" altLang="en-US" dirty="0"/>
              <a:t>） ①研修内容について</a:t>
            </a:r>
          </a:p>
          <a:p>
            <a:r>
              <a:rPr lang="ja-JP" altLang="en-US" dirty="0"/>
              <a:t>問</a:t>
            </a:r>
            <a:r>
              <a:rPr lang="en-US" altLang="ja-JP" dirty="0"/>
              <a:t>60</a:t>
            </a:r>
            <a:r>
              <a:rPr lang="ja-JP" altLang="en-US" dirty="0"/>
              <a:t> 入浴介助に関する研修とは具体的にはどのような内容が想定されるのか。</a:t>
            </a:r>
          </a:p>
          <a:p>
            <a:r>
              <a:rPr lang="ja-JP" altLang="en-US" dirty="0"/>
              <a:t>（答） （具体的には）脱衣、洗髪、洗体、移乗、着衣など入浴に係る一連の動作におい</a:t>
            </a:r>
          </a:p>
          <a:p>
            <a:r>
              <a:rPr lang="ja-JP" altLang="en-US" dirty="0"/>
              <a:t>て介助対象者に必要な入浴介助技術や転倒防止、入浴事故防止のためのリスク管理</a:t>
            </a:r>
          </a:p>
          <a:p>
            <a:r>
              <a:rPr lang="ja-JP" altLang="en-US" dirty="0"/>
              <a:t>や安全管理等が挙げられるが、これらに限るものではない。</a:t>
            </a:r>
          </a:p>
          <a:p>
            <a:r>
              <a:rPr lang="ja-JP" altLang="en-US" dirty="0"/>
              <a:t>なお、これらの研修においては、内部研修・外部研修を問わず、入浴介助技術の</a:t>
            </a:r>
          </a:p>
          <a:p>
            <a:r>
              <a:rPr lang="ja-JP" altLang="en-US" dirty="0"/>
              <a:t>向上を図るため、継続的に研修の機会を確保されたい。</a:t>
            </a:r>
          </a:p>
        </p:txBody>
      </p:sp>
      <p:sp>
        <p:nvSpPr>
          <p:cNvPr id="2" name="スライド番号プレースホルダー 1">
            <a:extLst>
              <a:ext uri="{FF2B5EF4-FFF2-40B4-BE49-F238E27FC236}">
                <a16:creationId xmlns:a16="http://schemas.microsoft.com/office/drawing/2014/main" id="{5986DC4C-4CD0-9488-271F-18BEA428BFB5}"/>
              </a:ext>
            </a:extLst>
          </p:cNvPr>
          <p:cNvSpPr>
            <a:spLocks noGrp="1"/>
          </p:cNvSpPr>
          <p:nvPr>
            <p:ph type="sldNum" sz="quarter" idx="12"/>
          </p:nvPr>
        </p:nvSpPr>
        <p:spPr/>
        <p:txBody>
          <a:bodyPr/>
          <a:lstStyle/>
          <a:p>
            <a:fld id="{CEDB922F-16BB-40A6-B622-E023FDFE57B0}" type="slidenum">
              <a:rPr kumimoji="1" lang="ja-JP" altLang="en-US" smtClean="0"/>
              <a:t>185</a:t>
            </a:fld>
            <a:endParaRPr kumimoji="1" lang="ja-JP" altLang="en-US"/>
          </a:p>
        </p:txBody>
      </p:sp>
    </p:spTree>
    <p:extLst>
      <p:ext uri="{BB962C8B-B14F-4D97-AF65-F5344CB8AC3E}">
        <p14:creationId xmlns:p14="http://schemas.microsoft.com/office/powerpoint/2010/main" val="16563035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6BA5B66-C8E6-1F9A-7AD1-2ABDD35D7116}"/>
              </a:ext>
            </a:extLst>
          </p:cNvPr>
          <p:cNvSpPr>
            <a:spLocks noGrp="1"/>
          </p:cNvSpPr>
          <p:nvPr>
            <p:ph type="sldNum" sz="quarter" idx="12"/>
          </p:nvPr>
        </p:nvSpPr>
        <p:spPr/>
        <p:txBody>
          <a:bodyPr/>
          <a:lstStyle/>
          <a:p>
            <a:fld id="{CEDB922F-16BB-40A6-B622-E023FDFE57B0}" type="slidenum">
              <a:rPr kumimoji="1" lang="ja-JP" altLang="en-US" smtClean="0"/>
              <a:t>186</a:t>
            </a:fld>
            <a:endParaRPr kumimoji="1" lang="ja-JP" altLang="en-US"/>
          </a:p>
        </p:txBody>
      </p:sp>
      <p:pic>
        <p:nvPicPr>
          <p:cNvPr id="4" name="図 3">
            <a:extLst>
              <a:ext uri="{FF2B5EF4-FFF2-40B4-BE49-F238E27FC236}">
                <a16:creationId xmlns:a16="http://schemas.microsoft.com/office/drawing/2014/main" id="{C73302C2-2C67-FB27-5859-4516EC533009}"/>
              </a:ext>
            </a:extLst>
          </p:cNvPr>
          <p:cNvPicPr>
            <a:picLocks noChangeAspect="1"/>
          </p:cNvPicPr>
          <p:nvPr/>
        </p:nvPicPr>
        <p:blipFill>
          <a:blip r:embed="rId2"/>
          <a:stretch>
            <a:fillRect/>
          </a:stretch>
        </p:blipFill>
        <p:spPr>
          <a:xfrm>
            <a:off x="1033670" y="178163"/>
            <a:ext cx="10320130" cy="6627198"/>
          </a:xfrm>
          <a:prstGeom prst="rect">
            <a:avLst/>
          </a:prstGeom>
        </p:spPr>
      </p:pic>
    </p:spTree>
    <p:extLst>
      <p:ext uri="{BB962C8B-B14F-4D97-AF65-F5344CB8AC3E}">
        <p14:creationId xmlns:p14="http://schemas.microsoft.com/office/powerpoint/2010/main" val="4402195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C8340-CBE4-B419-91BB-D510D9FDADE4}"/>
              </a:ext>
            </a:extLst>
          </p:cNvPr>
          <p:cNvSpPr>
            <a:spLocks noGrp="1"/>
          </p:cNvSpPr>
          <p:nvPr>
            <p:ph type="title"/>
          </p:nvPr>
        </p:nvSpPr>
        <p:spPr/>
        <p:txBody>
          <a:bodyPr>
            <a:normAutofit/>
          </a:bodyPr>
          <a:lstStyle/>
          <a:p>
            <a:pPr marL="0" indent="0">
              <a:buNone/>
            </a:pPr>
            <a:r>
              <a:rPr kumimoji="1" lang="ja-JP" altLang="en-US" dirty="0"/>
              <a:t>⑬個別機能訓練加算の人員配置要件の緩和及び評価の見直し</a:t>
            </a:r>
          </a:p>
        </p:txBody>
      </p:sp>
      <p:sp>
        <p:nvSpPr>
          <p:cNvPr id="3" name="コンテンツ プレースホルダー 2">
            <a:extLst>
              <a:ext uri="{FF2B5EF4-FFF2-40B4-BE49-F238E27FC236}">
                <a16:creationId xmlns:a16="http://schemas.microsoft.com/office/drawing/2014/main" id="{C7BC6B2E-7DC4-FDB1-CA5D-131E19DD30C4}"/>
              </a:ext>
            </a:extLst>
          </p:cNvPr>
          <p:cNvSpPr>
            <a:spLocks noGrp="1"/>
          </p:cNvSpPr>
          <p:nvPr>
            <p:ph idx="1"/>
          </p:nvPr>
        </p:nvSpPr>
        <p:spPr/>
        <p:txBody>
          <a:bodyPr/>
          <a:lstStyle/>
          <a:p>
            <a:r>
              <a:rPr kumimoji="1" lang="ja-JP" altLang="en-US" dirty="0"/>
              <a:t>通所介護、地域密着型通所介護における個別機能訓練加算について、機能訓練を行う人材の有効活用を図る観点から、個別機能訓練加算（</a:t>
            </a:r>
            <a:r>
              <a:rPr kumimoji="1" lang="en-US" altLang="ja-JP" dirty="0"/>
              <a:t>Ⅰ</a:t>
            </a:r>
            <a:r>
              <a:rPr kumimoji="1" lang="ja-JP" altLang="en-US" dirty="0"/>
              <a:t>）ロにおいて、現行、機能訓練指導員を通所介護等を行う時間帯を</a:t>
            </a:r>
            <a:r>
              <a:rPr kumimoji="1" lang="ja-JP" altLang="en-US" dirty="0">
                <a:solidFill>
                  <a:srgbClr val="FF0000"/>
                </a:solidFill>
              </a:rPr>
              <a:t>通じて </a:t>
            </a:r>
            <a:r>
              <a:rPr kumimoji="1" lang="en-US" altLang="ja-JP" dirty="0">
                <a:solidFill>
                  <a:srgbClr val="FF0000"/>
                </a:solidFill>
              </a:rPr>
              <a:t>1 </a:t>
            </a:r>
            <a:r>
              <a:rPr kumimoji="1" lang="ja-JP" altLang="en-US" dirty="0">
                <a:solidFill>
                  <a:srgbClr val="FF0000"/>
                </a:solidFill>
              </a:rPr>
              <a:t>名以上配置しなければならないとしている要件を緩和する</a:t>
            </a:r>
            <a:r>
              <a:rPr kumimoji="1" lang="ja-JP" altLang="en-US" dirty="0"/>
              <a:t>とともに、評価の見直しを行う。</a:t>
            </a:r>
          </a:p>
        </p:txBody>
      </p:sp>
      <p:sp>
        <p:nvSpPr>
          <p:cNvPr id="4" name="スライド番号プレースホルダー 3">
            <a:extLst>
              <a:ext uri="{FF2B5EF4-FFF2-40B4-BE49-F238E27FC236}">
                <a16:creationId xmlns:a16="http://schemas.microsoft.com/office/drawing/2014/main" id="{8C6465D9-07ED-7E21-2E05-73AAEC306134}"/>
              </a:ext>
            </a:extLst>
          </p:cNvPr>
          <p:cNvSpPr>
            <a:spLocks noGrp="1"/>
          </p:cNvSpPr>
          <p:nvPr>
            <p:ph type="sldNum" sz="quarter" idx="12"/>
          </p:nvPr>
        </p:nvSpPr>
        <p:spPr/>
        <p:txBody>
          <a:bodyPr/>
          <a:lstStyle/>
          <a:p>
            <a:fld id="{CEDB922F-16BB-40A6-B622-E023FDFE57B0}" type="slidenum">
              <a:rPr kumimoji="1" lang="ja-JP" altLang="en-US" smtClean="0"/>
              <a:t>187</a:t>
            </a:fld>
            <a:endParaRPr kumimoji="1" lang="ja-JP" altLang="en-US"/>
          </a:p>
        </p:txBody>
      </p:sp>
      <p:sp>
        <p:nvSpPr>
          <p:cNvPr id="5" name="テキスト ボックス 4">
            <a:extLst>
              <a:ext uri="{FF2B5EF4-FFF2-40B4-BE49-F238E27FC236}">
                <a16:creationId xmlns:a16="http://schemas.microsoft.com/office/drawing/2014/main" id="{C19E85C7-A905-48D8-D5F2-57937CCAD17E}"/>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7387919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DDE4563-A890-B1A6-E869-E6713921487A}"/>
              </a:ext>
            </a:extLst>
          </p:cNvPr>
          <p:cNvSpPr>
            <a:spLocks noGrp="1"/>
          </p:cNvSpPr>
          <p:nvPr>
            <p:ph type="sldNum" sz="quarter" idx="12"/>
          </p:nvPr>
        </p:nvSpPr>
        <p:spPr/>
        <p:txBody>
          <a:bodyPr/>
          <a:lstStyle/>
          <a:p>
            <a:fld id="{CEDB922F-16BB-40A6-B622-E023FDFE57B0}" type="slidenum">
              <a:rPr kumimoji="1" lang="ja-JP" altLang="en-US" smtClean="0"/>
              <a:t>188</a:t>
            </a:fld>
            <a:endParaRPr kumimoji="1" lang="ja-JP" altLang="en-US"/>
          </a:p>
        </p:txBody>
      </p:sp>
      <p:pic>
        <p:nvPicPr>
          <p:cNvPr id="6" name="図 5">
            <a:extLst>
              <a:ext uri="{FF2B5EF4-FFF2-40B4-BE49-F238E27FC236}">
                <a16:creationId xmlns:a16="http://schemas.microsoft.com/office/drawing/2014/main" id="{BA7FCBB2-515D-BA4F-A147-0951D14F7A17}"/>
              </a:ext>
            </a:extLst>
          </p:cNvPr>
          <p:cNvPicPr>
            <a:picLocks noChangeAspect="1"/>
          </p:cNvPicPr>
          <p:nvPr/>
        </p:nvPicPr>
        <p:blipFill>
          <a:blip r:embed="rId2"/>
          <a:stretch>
            <a:fillRect/>
          </a:stretch>
        </p:blipFill>
        <p:spPr>
          <a:xfrm>
            <a:off x="92832" y="397565"/>
            <a:ext cx="11800218" cy="5958785"/>
          </a:xfrm>
          <a:prstGeom prst="rect">
            <a:avLst/>
          </a:prstGeom>
        </p:spPr>
      </p:pic>
      <p:sp>
        <p:nvSpPr>
          <p:cNvPr id="7" name="テキスト ボックス 6">
            <a:extLst>
              <a:ext uri="{FF2B5EF4-FFF2-40B4-BE49-F238E27FC236}">
                <a16:creationId xmlns:a16="http://schemas.microsoft.com/office/drawing/2014/main" id="{C02F9BB6-FF51-8FC5-1BC9-0BD972F194AD}"/>
              </a:ext>
            </a:extLst>
          </p:cNvPr>
          <p:cNvSpPr txBox="1"/>
          <p:nvPr/>
        </p:nvSpPr>
        <p:spPr>
          <a:xfrm>
            <a:off x="7845287" y="6275769"/>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421411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DB6D3F78-63CD-B498-4B2E-CA2BCC289377}"/>
              </a:ext>
            </a:extLst>
          </p:cNvPr>
          <p:cNvGraphicFramePr>
            <a:graphicFrameLocks noGrp="1"/>
          </p:cNvGraphicFramePr>
          <p:nvPr/>
        </p:nvGraphicFramePr>
        <p:xfrm>
          <a:off x="1072896" y="969265"/>
          <a:ext cx="10046208" cy="2814320"/>
        </p:xfrm>
        <a:graphic>
          <a:graphicData uri="http://schemas.openxmlformats.org/drawingml/2006/table">
            <a:tbl>
              <a:tblPr firstRow="1" bandRow="1">
                <a:tableStyleId>{7E9639D4-E3E2-4D34-9284-5A2195B3D0D7}</a:tableStyleId>
              </a:tblPr>
              <a:tblGrid>
                <a:gridCol w="1304544">
                  <a:extLst>
                    <a:ext uri="{9D8B030D-6E8A-4147-A177-3AD203B41FA5}">
                      <a16:colId xmlns:a16="http://schemas.microsoft.com/office/drawing/2014/main" val="4052769557"/>
                    </a:ext>
                  </a:extLst>
                </a:gridCol>
                <a:gridCol w="8741664">
                  <a:extLst>
                    <a:ext uri="{9D8B030D-6E8A-4147-A177-3AD203B41FA5}">
                      <a16:colId xmlns:a16="http://schemas.microsoft.com/office/drawing/2014/main" val="2780430396"/>
                    </a:ext>
                  </a:extLst>
                </a:gridCol>
              </a:tblGrid>
              <a:tr h="370840">
                <a:tc>
                  <a:txBody>
                    <a:bodyPr/>
                    <a:lstStyle/>
                    <a:p>
                      <a:pPr algn="ctr"/>
                      <a:r>
                        <a:rPr kumimoji="1" lang="ja-JP" altLang="en-US" sz="1300" dirty="0"/>
                        <a:t>時期</a:t>
                      </a:r>
                    </a:p>
                  </a:txBody>
                  <a:tcPr/>
                </a:tc>
                <a:tc>
                  <a:txBody>
                    <a:bodyPr/>
                    <a:lstStyle/>
                    <a:p>
                      <a:pPr algn="ctr"/>
                      <a:r>
                        <a:rPr kumimoji="1" lang="ja-JP" altLang="en-US" sz="1300" dirty="0"/>
                        <a:t>項目</a:t>
                      </a:r>
                    </a:p>
                  </a:txBody>
                  <a:tcPr/>
                </a:tc>
                <a:extLst>
                  <a:ext uri="{0D108BD9-81ED-4DB2-BD59-A6C34878D82A}">
                    <a16:rowId xmlns:a16="http://schemas.microsoft.com/office/drawing/2014/main" val="57359603"/>
                  </a:ext>
                </a:extLst>
              </a:tr>
              <a:tr h="579120">
                <a:tc>
                  <a:txBody>
                    <a:bodyPr/>
                    <a:lstStyle/>
                    <a:p>
                      <a:pPr algn="ctr"/>
                      <a:r>
                        <a:rPr kumimoji="1" lang="ja-JP" altLang="en-US" sz="2400" b="1" dirty="0"/>
                        <a:t>２月</a:t>
                      </a:r>
                    </a:p>
                  </a:txBody>
                  <a:tcPr anchor="ctr"/>
                </a:tc>
                <a:tc>
                  <a:txBody>
                    <a:bodyPr/>
                    <a:lstStyle/>
                    <a:p>
                      <a:pPr marL="285750" indent="-285750">
                        <a:buFont typeface="Arial" panose="020B0604020202020204" pitchFamily="34" charset="0"/>
                        <a:buChar char="•"/>
                      </a:pPr>
                      <a:r>
                        <a:rPr kumimoji="1" lang="ja-JP" altLang="en-US" sz="1300" dirty="0">
                          <a:solidFill>
                            <a:schemeClr val="tx1"/>
                          </a:solidFill>
                        </a:rPr>
                        <a:t>介護職員処遇改善支援補助金を算定</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300" dirty="0">
                          <a:solidFill>
                            <a:schemeClr val="tx1"/>
                          </a:solidFill>
                        </a:rPr>
                        <a:t>　　　</a:t>
                      </a:r>
                      <a:r>
                        <a:rPr kumimoji="1" lang="ja-JP" altLang="en-US" sz="1900" dirty="0">
                          <a:solidFill>
                            <a:schemeClr val="tx1"/>
                          </a:solidFill>
                        </a:rPr>
                        <a:t>＊ </a:t>
                      </a:r>
                      <a:r>
                        <a:rPr lang="ja-JP" altLang="en-US" sz="1900" dirty="0">
                          <a:solidFill>
                            <a:schemeClr val="tx1"/>
                          </a:solidFill>
                        </a:rPr>
                        <a:t>補助金申請・対応方法は各自治体の案内を確認</a:t>
                      </a:r>
                      <a:r>
                        <a:rPr kumimoji="1" lang="ja-JP" altLang="en-US" sz="1300" dirty="0">
                          <a:solidFill>
                            <a:schemeClr val="tx1"/>
                          </a:solidFill>
                        </a:rPr>
                        <a:t>　</a:t>
                      </a:r>
                    </a:p>
                  </a:txBody>
                  <a:tcPr/>
                </a:tc>
                <a:extLst>
                  <a:ext uri="{0D108BD9-81ED-4DB2-BD59-A6C34878D82A}">
                    <a16:rowId xmlns:a16="http://schemas.microsoft.com/office/drawing/2014/main" val="3949111536"/>
                  </a:ext>
                </a:extLst>
              </a:tr>
              <a:tr h="782320">
                <a:tc>
                  <a:txBody>
                    <a:bodyPr/>
                    <a:lstStyle/>
                    <a:p>
                      <a:pPr algn="ctr"/>
                      <a:r>
                        <a:rPr kumimoji="1" lang="ja-JP" altLang="en-US" sz="2400" b="1" dirty="0"/>
                        <a:t>４月</a:t>
                      </a:r>
                    </a:p>
                  </a:txBody>
                  <a:tcPr anchor="ctr"/>
                </a:tc>
                <a:tc>
                  <a:txBody>
                    <a:bodyPr/>
                    <a:lstStyle/>
                    <a:p>
                      <a:pPr marL="285750" indent="-285750">
                        <a:buFont typeface="Arial" panose="020B0604020202020204" pitchFamily="34" charset="0"/>
                        <a:buChar char="•"/>
                      </a:pPr>
                      <a:r>
                        <a:rPr lang="ja-JP" altLang="en-US" sz="1300" dirty="0">
                          <a:solidFill>
                            <a:schemeClr val="tx1"/>
                          </a:solidFill>
                        </a:rPr>
                        <a:t>報酬改定への対応（新単価、新加算、運営基準 等）　</a:t>
                      </a:r>
                      <a:endParaRPr lang="en-US" altLang="ja-JP" sz="1300" dirty="0">
                        <a:solidFill>
                          <a:schemeClr val="tx1"/>
                        </a:solidFill>
                      </a:endParaRPr>
                    </a:p>
                    <a:p>
                      <a:pPr marL="285750" indent="-285750">
                        <a:buFont typeface="Arial" panose="020B0604020202020204" pitchFamily="34" charset="0"/>
                        <a:buChar char="•"/>
                      </a:pPr>
                      <a:r>
                        <a:rPr lang="ja-JP" altLang="en-US" sz="1300" dirty="0">
                          <a:solidFill>
                            <a:schemeClr val="tx1"/>
                          </a:solidFill>
                        </a:rPr>
                        <a:t>処遇改善３加算の計画提出（６月一本化後も含む）</a:t>
                      </a:r>
                      <a:endParaRPr lang="en-US" altLang="ja-JP" sz="1300" dirty="0">
                        <a:solidFill>
                          <a:schemeClr val="tx1"/>
                        </a:solidFill>
                      </a:endParaRPr>
                    </a:p>
                    <a:p>
                      <a:r>
                        <a:rPr lang="ja-JP" altLang="en-US" sz="1300" dirty="0">
                          <a:solidFill>
                            <a:schemeClr val="tx1"/>
                          </a:solidFill>
                        </a:rPr>
                        <a:t>　　　</a:t>
                      </a:r>
                      <a:r>
                        <a:rPr kumimoji="1" lang="ja-JP" altLang="en-US" sz="1900" dirty="0">
                          <a:solidFill>
                            <a:schemeClr val="tx1"/>
                          </a:solidFill>
                        </a:rPr>
                        <a:t>＊ </a:t>
                      </a:r>
                      <a:r>
                        <a:rPr lang="ja-JP" altLang="en-US" sz="1900" dirty="0">
                          <a:solidFill>
                            <a:schemeClr val="tx1"/>
                          </a:solidFill>
                        </a:rPr>
                        <a:t>改定に伴う各資料提出期限は、各自治体の案内・集団指導等で確認</a:t>
                      </a:r>
                    </a:p>
                  </a:txBody>
                  <a:tcPr/>
                </a:tc>
                <a:extLst>
                  <a:ext uri="{0D108BD9-81ED-4DB2-BD59-A6C34878D82A}">
                    <a16:rowId xmlns:a16="http://schemas.microsoft.com/office/drawing/2014/main" val="1037137925"/>
                  </a:ext>
                </a:extLst>
              </a:tr>
              <a:tr h="502920">
                <a:tc>
                  <a:txBody>
                    <a:bodyPr/>
                    <a:lstStyle/>
                    <a:p>
                      <a:pPr algn="ctr"/>
                      <a:r>
                        <a:rPr kumimoji="1" lang="ja-JP" altLang="en-US" sz="2400" b="1" dirty="0"/>
                        <a:t>６月</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dirty="0">
                          <a:solidFill>
                            <a:schemeClr val="tx1"/>
                          </a:solidFill>
                        </a:rPr>
                        <a:t>処遇改善加算の一本化（加算段階に変更がある場合は対応が必要）</a:t>
                      </a:r>
                      <a:endParaRPr kumimoji="1" lang="en-US" altLang="ja-JP" sz="130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300" dirty="0">
                          <a:solidFill>
                            <a:schemeClr val="tx1"/>
                          </a:solidFill>
                        </a:rPr>
                        <a:t>訪問看護・通所リハなどの報酬改定への対応</a:t>
                      </a:r>
                      <a:r>
                        <a:rPr lang="ja-JP" altLang="en-US" sz="1300" dirty="0">
                          <a:solidFill>
                            <a:schemeClr val="tx1"/>
                          </a:solidFill>
                        </a:rPr>
                        <a:t>（新単価、新加算、運営基準 等）</a:t>
                      </a:r>
                      <a:endParaRPr kumimoji="1" lang="en-US" altLang="ja-JP" sz="1300" dirty="0">
                        <a:solidFill>
                          <a:schemeClr val="tx1"/>
                        </a:solidFill>
                      </a:endParaRPr>
                    </a:p>
                  </a:txBody>
                  <a:tcPr/>
                </a:tc>
                <a:extLst>
                  <a:ext uri="{0D108BD9-81ED-4DB2-BD59-A6C34878D82A}">
                    <a16:rowId xmlns:a16="http://schemas.microsoft.com/office/drawing/2014/main" val="4127302976"/>
                  </a:ext>
                </a:extLst>
              </a:tr>
              <a:tr h="579120">
                <a:tc>
                  <a:txBody>
                    <a:bodyPr/>
                    <a:lstStyle/>
                    <a:p>
                      <a:pPr algn="ctr"/>
                      <a:r>
                        <a:rPr kumimoji="1" lang="ja-JP" altLang="en-US" sz="2400" b="1" dirty="0"/>
                        <a:t>８月</a:t>
                      </a:r>
                    </a:p>
                  </a:txBody>
                  <a:tcPr anchor="ctr"/>
                </a:tc>
                <a:tc>
                  <a:txBody>
                    <a:bodyPr/>
                    <a:lstStyle/>
                    <a:p>
                      <a:pPr marL="285750" indent="-285750">
                        <a:buFont typeface="Arial" panose="020B0604020202020204" pitchFamily="34" charset="0"/>
                        <a:buChar char="•"/>
                      </a:pPr>
                      <a:r>
                        <a:rPr kumimoji="1" lang="ja-JP" altLang="en-US" sz="1300" dirty="0">
                          <a:solidFill>
                            <a:schemeClr val="tx1"/>
                          </a:solidFill>
                        </a:rPr>
                        <a:t>基準費用額（居住費）見直し</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900" dirty="0">
                          <a:solidFill>
                            <a:schemeClr val="tx1"/>
                          </a:solidFill>
                        </a:rPr>
                        <a:t>　　</a:t>
                      </a:r>
                      <a:r>
                        <a:rPr kumimoji="1" lang="ja-JP" altLang="en-US" sz="1900" dirty="0">
                          <a:solidFill>
                            <a:schemeClr val="tx1"/>
                          </a:solidFill>
                        </a:rPr>
                        <a:t>＊ </a:t>
                      </a:r>
                      <a:r>
                        <a:rPr lang="en-US" altLang="ja-JP" sz="1900" dirty="0">
                          <a:solidFill>
                            <a:schemeClr val="tx1"/>
                          </a:solidFill>
                        </a:rPr>
                        <a:t>H3.8</a:t>
                      </a:r>
                      <a:r>
                        <a:rPr lang="ja-JP" altLang="en-US" sz="1900" dirty="0">
                          <a:solidFill>
                            <a:schemeClr val="tx1"/>
                          </a:solidFill>
                        </a:rPr>
                        <a:t>食費見直しでは運営規程変更届等の提出が不要な自治体もあった</a:t>
                      </a:r>
                    </a:p>
                  </a:txBody>
                  <a:tcPr/>
                </a:tc>
                <a:extLst>
                  <a:ext uri="{0D108BD9-81ED-4DB2-BD59-A6C34878D82A}">
                    <a16:rowId xmlns:a16="http://schemas.microsoft.com/office/drawing/2014/main" val="1679045361"/>
                  </a:ext>
                </a:extLst>
              </a:tr>
            </a:tbl>
          </a:graphicData>
        </a:graphic>
      </p:graphicFrame>
      <p:graphicFrame>
        <p:nvGraphicFramePr>
          <p:cNvPr id="8" name="表 7">
            <a:extLst>
              <a:ext uri="{FF2B5EF4-FFF2-40B4-BE49-F238E27FC236}">
                <a16:creationId xmlns:a16="http://schemas.microsoft.com/office/drawing/2014/main" id="{7BC4FA92-7837-DEC0-6F95-DEFEC7F25729}"/>
              </a:ext>
            </a:extLst>
          </p:cNvPr>
          <p:cNvGraphicFramePr>
            <a:graphicFrameLocks noGrp="1"/>
          </p:cNvGraphicFramePr>
          <p:nvPr/>
        </p:nvGraphicFramePr>
        <p:xfrm>
          <a:off x="1072896" y="4367145"/>
          <a:ext cx="10046210" cy="1668784"/>
        </p:xfrm>
        <a:graphic>
          <a:graphicData uri="http://schemas.openxmlformats.org/drawingml/2006/table">
            <a:tbl>
              <a:tblPr firstRow="1" bandRow="1">
                <a:tableStyleId>{5C22544A-7EE6-4342-B048-85BDC9FD1C3A}</a:tableStyleId>
              </a:tblPr>
              <a:tblGrid>
                <a:gridCol w="2567633">
                  <a:extLst>
                    <a:ext uri="{9D8B030D-6E8A-4147-A177-3AD203B41FA5}">
                      <a16:colId xmlns:a16="http://schemas.microsoft.com/office/drawing/2014/main" val="2415704670"/>
                    </a:ext>
                  </a:extLst>
                </a:gridCol>
                <a:gridCol w="1055244">
                  <a:extLst>
                    <a:ext uri="{9D8B030D-6E8A-4147-A177-3AD203B41FA5}">
                      <a16:colId xmlns:a16="http://schemas.microsoft.com/office/drawing/2014/main" val="3944092759"/>
                    </a:ext>
                  </a:extLst>
                </a:gridCol>
                <a:gridCol w="1089853">
                  <a:extLst>
                    <a:ext uri="{9D8B030D-6E8A-4147-A177-3AD203B41FA5}">
                      <a16:colId xmlns:a16="http://schemas.microsoft.com/office/drawing/2014/main" val="703434568"/>
                    </a:ext>
                  </a:extLst>
                </a:gridCol>
                <a:gridCol w="1066696">
                  <a:extLst>
                    <a:ext uri="{9D8B030D-6E8A-4147-A177-3AD203B41FA5}">
                      <a16:colId xmlns:a16="http://schemas.microsoft.com/office/drawing/2014/main" val="3952497252"/>
                    </a:ext>
                  </a:extLst>
                </a:gridCol>
                <a:gridCol w="1066696">
                  <a:extLst>
                    <a:ext uri="{9D8B030D-6E8A-4147-A177-3AD203B41FA5}">
                      <a16:colId xmlns:a16="http://schemas.microsoft.com/office/drawing/2014/main" val="1097141826"/>
                    </a:ext>
                  </a:extLst>
                </a:gridCol>
                <a:gridCol w="1066696">
                  <a:extLst>
                    <a:ext uri="{9D8B030D-6E8A-4147-A177-3AD203B41FA5}">
                      <a16:colId xmlns:a16="http://schemas.microsoft.com/office/drawing/2014/main" val="2327416282"/>
                    </a:ext>
                  </a:extLst>
                </a:gridCol>
                <a:gridCol w="1066696">
                  <a:extLst>
                    <a:ext uri="{9D8B030D-6E8A-4147-A177-3AD203B41FA5}">
                      <a16:colId xmlns:a16="http://schemas.microsoft.com/office/drawing/2014/main" val="1299258389"/>
                    </a:ext>
                  </a:extLst>
                </a:gridCol>
                <a:gridCol w="1066696">
                  <a:extLst>
                    <a:ext uri="{9D8B030D-6E8A-4147-A177-3AD203B41FA5}">
                      <a16:colId xmlns:a16="http://schemas.microsoft.com/office/drawing/2014/main" val="3043086245"/>
                    </a:ext>
                  </a:extLst>
                </a:gridCol>
              </a:tblGrid>
              <a:tr h="760096">
                <a:tc>
                  <a:txBody>
                    <a:bodyPr/>
                    <a:lstStyle/>
                    <a:p>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ja-JP" altLang="en-US" sz="1500" b="0" kern="1200" dirty="0">
                          <a:solidFill>
                            <a:schemeClr val="tx1"/>
                          </a:solidFill>
                          <a:effectLst/>
                          <a:latin typeface="Meiryo UI" panose="020B0604030504040204" pitchFamily="50" charset="-128"/>
                          <a:ea typeface="Meiryo UI" panose="020B0604030504040204" pitchFamily="50" charset="-128"/>
                          <a:cs typeface="+mn-cs"/>
                        </a:rPr>
                        <a:t>衛生管理等</a:t>
                      </a:r>
                      <a:endParaRPr kumimoji="1" lang="ja-JP" altLang="en-US" sz="1500" b="0" dirty="0">
                        <a:solidFill>
                          <a:schemeClr val="tx1"/>
                        </a:solidFill>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感染症</a:t>
                      </a:r>
                      <a:r>
                        <a:rPr kumimoji="1" lang="en-US" altLang="ja-JP" sz="1500" b="0" dirty="0">
                          <a:solidFill>
                            <a:schemeClr val="tx1"/>
                          </a:solidFill>
                          <a:latin typeface="Meiryo UI" panose="020B0604030504040204" pitchFamily="50" charset="-128"/>
                          <a:ea typeface="Meiryo UI" panose="020B0604030504040204" pitchFamily="50" charset="-128"/>
                        </a:rPr>
                        <a:t>BCP</a:t>
                      </a:r>
                    </a:p>
                    <a:p>
                      <a:pPr algn="ctr"/>
                      <a:r>
                        <a:rPr kumimoji="1" lang="ja-JP" altLang="en-US" sz="1500" b="0" dirty="0">
                          <a:solidFill>
                            <a:schemeClr val="tx1"/>
                          </a:solidFill>
                          <a:latin typeface="Meiryo UI" panose="020B0604030504040204" pitchFamily="50" charset="-128"/>
                          <a:ea typeface="Meiryo UI" panose="020B0604030504040204" pitchFamily="50" charset="-128"/>
                        </a:rPr>
                        <a:t>の策定</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1" lang="ja-JP" altLang="en-US" sz="1500" b="0" dirty="0">
                          <a:solidFill>
                            <a:schemeClr val="tx1"/>
                          </a:solidFill>
                          <a:latin typeface="Meiryo UI" panose="020B0604030504040204" pitchFamily="50" charset="-128"/>
                          <a:ea typeface="Meiryo UI" panose="020B0604030504040204" pitchFamily="50" charset="-128"/>
                        </a:rPr>
                        <a:t>災害</a:t>
                      </a:r>
                      <a:r>
                        <a:rPr kumimoji="1" lang="en-US" altLang="ja-JP" sz="1500" b="0" dirty="0">
                          <a:solidFill>
                            <a:schemeClr val="tx1"/>
                          </a:solidFill>
                          <a:latin typeface="Meiryo UI" panose="020B0604030504040204" pitchFamily="50" charset="-128"/>
                          <a:ea typeface="Meiryo UI" panose="020B0604030504040204" pitchFamily="50" charset="-128"/>
                        </a:rPr>
                        <a:t>BCP</a:t>
                      </a:r>
                    </a:p>
                    <a:p>
                      <a:pPr marL="0" marR="0" lvl="0" indent="0" algn="ctr" defTabSz="755934" rtl="0" eaLnBrk="1" fontAlgn="auto" latinLnBrk="0" hangingPunct="1">
                        <a:lnSpc>
                          <a:spcPct val="100000"/>
                        </a:lnSpc>
                        <a:spcBef>
                          <a:spcPts val="0"/>
                        </a:spcBef>
                        <a:spcAft>
                          <a:spcPts val="0"/>
                        </a:spcAft>
                        <a:buClrTx/>
                        <a:buSzTx/>
                        <a:buFontTx/>
                        <a:buNone/>
                        <a:tabLst/>
                        <a:defRPr/>
                      </a:pPr>
                      <a:r>
                        <a:rPr kumimoji="1" lang="ja-JP" altLang="en-US" sz="1500" b="0" dirty="0">
                          <a:solidFill>
                            <a:schemeClr val="tx1"/>
                          </a:solidFill>
                          <a:latin typeface="Meiryo UI" panose="020B0604030504040204" pitchFamily="50" charset="-128"/>
                          <a:ea typeface="Meiryo UI" panose="020B0604030504040204" pitchFamily="50" charset="-128"/>
                        </a:rPr>
                        <a:t>の策定</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1" lang="ja-JP" altLang="en-US" sz="1500" b="0" dirty="0">
                          <a:solidFill>
                            <a:schemeClr val="tx1"/>
                          </a:solidFill>
                          <a:latin typeface="Meiryo UI" panose="020B0604030504040204" pitchFamily="50" charset="-128"/>
                          <a:ea typeface="Meiryo UI" panose="020B0604030504040204" pitchFamily="50" charset="-128"/>
                        </a:rPr>
                        <a:t>認知症基礎研修受講</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1" lang="ja-JP" altLang="en-US" sz="1500" b="0" dirty="0">
                          <a:solidFill>
                            <a:schemeClr val="tx1"/>
                          </a:solidFill>
                          <a:latin typeface="Meiryo UI" panose="020B0604030504040204" pitchFamily="50" charset="-128"/>
                          <a:ea typeface="Meiryo UI" panose="020B0604030504040204" pitchFamily="50" charset="-128"/>
                        </a:rPr>
                        <a:t>虐待防止</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1" lang="ja-JP" altLang="en-US" sz="1500" b="0" dirty="0">
                          <a:solidFill>
                            <a:schemeClr val="tx1"/>
                          </a:solidFill>
                          <a:latin typeface="Meiryo UI" panose="020B0604030504040204" pitchFamily="50" charset="-128"/>
                          <a:ea typeface="Meiryo UI" panose="020B0604030504040204" pitchFamily="50" charset="-128"/>
                        </a:rPr>
                        <a:t>栄養管理</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1" lang="ja-JP" altLang="en-US" sz="1500" b="0" dirty="0">
                          <a:solidFill>
                            <a:schemeClr val="tx1"/>
                          </a:solidFill>
                          <a:latin typeface="Meiryo UI" panose="020B0604030504040204" pitchFamily="50" charset="-128"/>
                          <a:ea typeface="Meiryo UI" panose="020B0604030504040204" pitchFamily="50" charset="-128"/>
                        </a:rPr>
                        <a:t>口腔衛生の管理</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32568848"/>
                  </a:ext>
                </a:extLst>
              </a:tr>
              <a:tr h="302896">
                <a:tc>
                  <a:txBody>
                    <a:bodyPr/>
                    <a:lstStyle/>
                    <a:p>
                      <a:r>
                        <a:rPr kumimoji="1" lang="ja-JP" altLang="en-US" sz="1500" kern="1200" dirty="0">
                          <a:solidFill>
                            <a:schemeClr val="dk1"/>
                          </a:solidFill>
                          <a:effectLst/>
                          <a:latin typeface="Meiryo UI" panose="020B0604030504040204" pitchFamily="50" charset="-128"/>
                          <a:ea typeface="Meiryo UI" panose="020B0604030504040204" pitchFamily="50" charset="-128"/>
                          <a:cs typeface="+mn-cs"/>
                        </a:rPr>
                        <a:t> 特養            （</a:t>
                      </a:r>
                      <a:r>
                        <a:rPr kumimoji="1" lang="en-US" altLang="ja-JP" sz="1500" kern="1200" dirty="0">
                          <a:solidFill>
                            <a:schemeClr val="dk1"/>
                          </a:solidFill>
                          <a:effectLst/>
                          <a:latin typeface="Meiryo UI" panose="020B0604030504040204" pitchFamily="50" charset="-128"/>
                          <a:ea typeface="Meiryo UI" panose="020B0604030504040204" pitchFamily="50" charset="-128"/>
                          <a:cs typeface="+mn-cs"/>
                        </a:rPr>
                        <a:t>n=1298</a:t>
                      </a:r>
                      <a:r>
                        <a:rPr kumimoji="1" lang="ja-JP" altLang="en-US" sz="1500" kern="1200" dirty="0">
                          <a:solidFill>
                            <a:schemeClr val="dk1"/>
                          </a:solidFill>
                          <a:effectLst/>
                          <a:latin typeface="Meiryo UI" panose="020B0604030504040204" pitchFamily="50" charset="-128"/>
                          <a:ea typeface="Meiryo UI" panose="020B0604030504040204" pitchFamily="50" charset="-128"/>
                          <a:cs typeface="+mn-cs"/>
                        </a:rPr>
                        <a:t>）</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96.6</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90.2</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90.0</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96.6</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98.7</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94.9</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81.1</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21022"/>
                  </a:ext>
                </a:extLst>
              </a:tr>
              <a:tr h="302896">
                <a:tc>
                  <a:txBody>
                    <a:bodyPr/>
                    <a:lstStyle/>
                    <a:p>
                      <a:r>
                        <a:rPr kumimoji="1" lang="en-US" altLang="ja-JP" sz="1500" kern="1200" dirty="0">
                          <a:solidFill>
                            <a:schemeClr val="dk1"/>
                          </a:solidFill>
                          <a:effectLst/>
                          <a:latin typeface="Meiryo UI" panose="020B0604030504040204" pitchFamily="50" charset="-128"/>
                          <a:ea typeface="Meiryo UI" panose="020B0604030504040204" pitchFamily="50" charset="-128"/>
                          <a:cs typeface="+mn-cs"/>
                        </a:rPr>
                        <a:t> </a:t>
                      </a:r>
                      <a:r>
                        <a:rPr kumimoji="1" lang="ja-JP" altLang="ja-JP" sz="1500" kern="1200" dirty="0">
                          <a:solidFill>
                            <a:schemeClr val="dk1"/>
                          </a:solidFill>
                          <a:effectLst/>
                          <a:latin typeface="Meiryo UI" panose="020B0604030504040204" pitchFamily="50" charset="-128"/>
                          <a:ea typeface="Meiryo UI" panose="020B0604030504040204" pitchFamily="50" charset="-128"/>
                          <a:cs typeface="+mn-cs"/>
                        </a:rPr>
                        <a:t>養護</a:t>
                      </a:r>
                      <a:r>
                        <a:rPr kumimoji="1" lang="en-US" altLang="ja-JP" sz="1500" kern="1200" dirty="0">
                          <a:solidFill>
                            <a:schemeClr val="dk1"/>
                          </a:solidFill>
                          <a:effectLst/>
                          <a:latin typeface="Meiryo UI" panose="020B0604030504040204" pitchFamily="50" charset="-128"/>
                          <a:ea typeface="Meiryo UI" panose="020B0604030504040204" pitchFamily="50" charset="-128"/>
                          <a:cs typeface="+mn-cs"/>
                        </a:rPr>
                        <a:t> </a:t>
                      </a:r>
                      <a:r>
                        <a:rPr kumimoji="1" lang="ja-JP" altLang="en-US" sz="1500" kern="1200" dirty="0">
                          <a:solidFill>
                            <a:schemeClr val="dk1"/>
                          </a:solidFill>
                          <a:effectLst/>
                          <a:latin typeface="Meiryo UI" panose="020B0604030504040204" pitchFamily="50" charset="-128"/>
                          <a:ea typeface="Meiryo UI" panose="020B0604030504040204" pitchFamily="50" charset="-128"/>
                          <a:cs typeface="+mn-cs"/>
                        </a:rPr>
                        <a:t>　　　　　　　（</a:t>
                      </a:r>
                      <a:r>
                        <a:rPr kumimoji="1" lang="en-US" altLang="ja-JP" sz="1500" kern="1200" dirty="0">
                          <a:solidFill>
                            <a:schemeClr val="dk1"/>
                          </a:solidFill>
                          <a:effectLst/>
                          <a:latin typeface="Meiryo UI" panose="020B0604030504040204" pitchFamily="50" charset="-128"/>
                          <a:ea typeface="Meiryo UI" panose="020B0604030504040204" pitchFamily="50" charset="-128"/>
                          <a:cs typeface="+mn-cs"/>
                        </a:rPr>
                        <a:t>n=313</a:t>
                      </a:r>
                      <a:r>
                        <a:rPr kumimoji="1" lang="ja-JP" altLang="en-US" sz="1500" kern="1200" dirty="0">
                          <a:solidFill>
                            <a:schemeClr val="dk1"/>
                          </a:solidFill>
                          <a:effectLst/>
                          <a:latin typeface="Meiryo UI" panose="020B0604030504040204" pitchFamily="50" charset="-128"/>
                          <a:ea typeface="Meiryo UI" panose="020B0604030504040204" pitchFamily="50" charset="-128"/>
                          <a:cs typeface="+mn-cs"/>
                        </a:rPr>
                        <a:t>）</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95.8</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90.4</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90.1</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92.0</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97.1</a:t>
                      </a:r>
                      <a:r>
                        <a:rPr kumimoji="1" lang="ja-JP" altLang="en-US" sz="1500" dirty="0">
                          <a:latin typeface="Meiryo UI" panose="020B0604030504040204" pitchFamily="50" charset="-128"/>
                          <a:ea typeface="Meiryo UI" panose="020B0604030504040204" pitchFamily="50" charset="-128"/>
                        </a:rPr>
                        <a:t>％</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dirty="0">
                          <a:latin typeface="Meiryo UI" panose="020B0604030504040204" pitchFamily="50" charset="-128"/>
                          <a:ea typeface="Meiryo UI" panose="020B0604030504040204" pitchFamily="50" charset="-128"/>
                        </a:rPr>
                        <a:t>―</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1" lang="en-US" altLang="ja-JP" sz="1500" dirty="0">
                          <a:latin typeface="Meiryo UI" panose="020B0604030504040204" pitchFamily="50" charset="-128"/>
                          <a:ea typeface="Meiryo UI" panose="020B0604030504040204" pitchFamily="50" charset="-128"/>
                        </a:rPr>
                        <a:t>―</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6128351"/>
                  </a:ext>
                </a:extLst>
              </a:tr>
              <a:tr h="302896">
                <a:tc>
                  <a:txBody>
                    <a:bodyPr/>
                    <a:lstStyle/>
                    <a:p>
                      <a:r>
                        <a:rPr kumimoji="1" lang="en-US" altLang="ja-JP" sz="1500" kern="1200" dirty="0">
                          <a:solidFill>
                            <a:schemeClr val="dk1"/>
                          </a:solidFill>
                          <a:effectLst/>
                          <a:latin typeface="Meiryo UI" panose="020B0604030504040204" pitchFamily="50" charset="-128"/>
                          <a:ea typeface="Meiryo UI" panose="020B0604030504040204" pitchFamily="50" charset="-128"/>
                          <a:cs typeface="+mn-cs"/>
                        </a:rPr>
                        <a:t> </a:t>
                      </a:r>
                      <a:r>
                        <a:rPr kumimoji="1" lang="ja-JP" altLang="ja-JP" sz="1500" kern="1200" dirty="0">
                          <a:solidFill>
                            <a:schemeClr val="dk1"/>
                          </a:solidFill>
                          <a:effectLst/>
                          <a:latin typeface="Meiryo UI" panose="020B0604030504040204" pitchFamily="50" charset="-128"/>
                          <a:ea typeface="Meiryo UI" panose="020B0604030504040204" pitchFamily="50" charset="-128"/>
                          <a:cs typeface="+mn-cs"/>
                        </a:rPr>
                        <a:t>軽費ケアハウス</a:t>
                      </a:r>
                      <a:r>
                        <a:rPr kumimoji="1" lang="en-US" altLang="ja-JP" sz="1500" kern="1200" dirty="0">
                          <a:solidFill>
                            <a:schemeClr val="dk1"/>
                          </a:solidFill>
                          <a:effectLst/>
                          <a:latin typeface="Meiryo UI" panose="020B0604030504040204" pitchFamily="50" charset="-128"/>
                          <a:ea typeface="Meiryo UI" panose="020B0604030504040204" pitchFamily="50" charset="-128"/>
                          <a:cs typeface="+mn-cs"/>
                        </a:rPr>
                        <a:t> </a:t>
                      </a:r>
                      <a:r>
                        <a:rPr kumimoji="1" lang="ja-JP" altLang="en-US" sz="1500" kern="1200" dirty="0">
                          <a:solidFill>
                            <a:schemeClr val="dk1"/>
                          </a:solidFill>
                          <a:effectLst/>
                          <a:latin typeface="Meiryo UI" panose="020B0604030504040204" pitchFamily="50" charset="-128"/>
                          <a:ea typeface="Meiryo UI" panose="020B0604030504040204" pitchFamily="50" charset="-128"/>
                          <a:cs typeface="+mn-cs"/>
                        </a:rPr>
                        <a:t>　（</a:t>
                      </a:r>
                      <a:r>
                        <a:rPr kumimoji="1" lang="en-US" altLang="ja-JP" sz="1500" kern="1200" dirty="0">
                          <a:solidFill>
                            <a:schemeClr val="dk1"/>
                          </a:solidFill>
                          <a:effectLst/>
                          <a:latin typeface="Meiryo UI" panose="020B0604030504040204" pitchFamily="50" charset="-128"/>
                          <a:ea typeface="Meiryo UI" panose="020B0604030504040204" pitchFamily="50" charset="-128"/>
                          <a:cs typeface="+mn-cs"/>
                        </a:rPr>
                        <a:t>n=342</a:t>
                      </a:r>
                      <a:r>
                        <a:rPr kumimoji="1" lang="ja-JP" altLang="en-US" sz="1500" kern="1200" dirty="0">
                          <a:solidFill>
                            <a:schemeClr val="dk1"/>
                          </a:solidFill>
                          <a:effectLst/>
                          <a:latin typeface="Meiryo UI" panose="020B0604030504040204" pitchFamily="50" charset="-128"/>
                          <a:ea typeface="Meiryo UI" panose="020B0604030504040204" pitchFamily="50" charset="-128"/>
                          <a:cs typeface="+mn-cs"/>
                        </a:rPr>
                        <a:t>）</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96.5%</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92.7%</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92.7%</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89.2%</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500" dirty="0">
                          <a:latin typeface="Meiryo UI" panose="020B0604030504040204" pitchFamily="50" charset="-128"/>
                          <a:ea typeface="Meiryo UI" panose="020B0604030504040204" pitchFamily="50" charset="-128"/>
                        </a:rPr>
                        <a:t>95.0%</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dirty="0">
                          <a:latin typeface="Meiryo UI" panose="020B0604030504040204" pitchFamily="50" charset="-128"/>
                          <a:ea typeface="Meiryo UI" panose="020B0604030504040204" pitchFamily="50" charset="-128"/>
                        </a:rPr>
                        <a:t>―</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1" lang="en-US" altLang="ja-JP" sz="1500" dirty="0">
                          <a:latin typeface="Meiryo UI" panose="020B0604030504040204" pitchFamily="50" charset="-128"/>
                          <a:ea typeface="Meiryo UI" panose="020B0604030504040204" pitchFamily="50" charset="-128"/>
                        </a:rPr>
                        <a:t>―</a:t>
                      </a:r>
                      <a:endParaRPr kumimoji="1" lang="ja-JP" altLang="en-US" sz="1500" dirty="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2772256"/>
                  </a:ext>
                </a:extLst>
              </a:tr>
            </a:tbl>
          </a:graphicData>
        </a:graphic>
      </p:graphicFrame>
      <p:sp>
        <p:nvSpPr>
          <p:cNvPr id="9" name="テキスト ボックス 8">
            <a:extLst>
              <a:ext uri="{FF2B5EF4-FFF2-40B4-BE49-F238E27FC236}">
                <a16:creationId xmlns:a16="http://schemas.microsoft.com/office/drawing/2014/main" id="{731F2659-04AC-958F-A123-A61DAF457468}"/>
              </a:ext>
            </a:extLst>
          </p:cNvPr>
          <p:cNvSpPr txBox="1"/>
          <p:nvPr/>
        </p:nvSpPr>
        <p:spPr>
          <a:xfrm>
            <a:off x="1342027" y="6035272"/>
            <a:ext cx="7268575" cy="461665"/>
          </a:xfrm>
          <a:prstGeom prst="rect">
            <a:avLst/>
          </a:prstGeom>
          <a:noFill/>
        </p:spPr>
        <p:txBody>
          <a:bodyPr wrap="square">
            <a:spAutoFit/>
          </a:bodyPr>
          <a:lstStyle/>
          <a:p>
            <a:pPr defTabSz="371456">
              <a:buSzPts val="1200"/>
              <a:defRPr/>
            </a:pPr>
            <a:r>
              <a:rPr kumimoji="0" lang="ja-JP" altLang="en-US" sz="1200" kern="100" spc="-4" dirty="0">
                <a:solidFill>
                  <a:prstClr val="black"/>
                </a:solidFill>
                <a:latin typeface="Meiryo UI" panose="020B0604030504040204" pitchFamily="50" charset="-128"/>
                <a:ea typeface="Meiryo UI" panose="020B0604030504040204" pitchFamily="50" charset="-128"/>
              </a:rPr>
              <a:t>　</a:t>
            </a:r>
            <a:r>
              <a:rPr kumimoji="0" lang="en-US" altLang="ja-JP" sz="1200" kern="100" spc="-4" dirty="0">
                <a:solidFill>
                  <a:prstClr val="black"/>
                </a:solidFill>
                <a:latin typeface="Meiryo UI" panose="020B0604030504040204" pitchFamily="50" charset="-128"/>
                <a:ea typeface="Meiryo UI" panose="020B0604030504040204" pitchFamily="50" charset="-128"/>
              </a:rPr>
              <a:t>※</a:t>
            </a:r>
            <a:r>
              <a:rPr kumimoji="0" lang="ja-JP" altLang="en-US" sz="1200" kern="100" spc="-4" dirty="0">
                <a:solidFill>
                  <a:prstClr val="black"/>
                </a:solidFill>
                <a:latin typeface="Meiryo UI" panose="020B0604030504040204" pitchFamily="50" charset="-128"/>
                <a:ea typeface="Meiryo UI" panose="020B0604030504040204" pitchFamily="50" charset="-128"/>
              </a:rPr>
              <a:t>全国老施協調査で、経過措置対応が「実施済み」もしくは「令和６年３月末までに実施できる」の施設の割合</a:t>
            </a:r>
            <a:endParaRPr kumimoji="0" lang="en-US" altLang="ja-JP" sz="1200" kern="100" spc="-4" dirty="0">
              <a:solidFill>
                <a:prstClr val="black"/>
              </a:solidFill>
              <a:latin typeface="Meiryo UI" panose="020B0604030504040204" pitchFamily="50" charset="-128"/>
              <a:ea typeface="Meiryo UI" panose="020B0604030504040204" pitchFamily="50" charset="-128"/>
            </a:endParaRPr>
          </a:p>
          <a:p>
            <a:pPr algn="l"/>
            <a:r>
              <a:rPr kumimoji="0" lang="ja-JP" altLang="en-US" sz="1200" kern="100" spc="-4" dirty="0">
                <a:solidFill>
                  <a:prstClr val="black"/>
                </a:solidFill>
                <a:latin typeface="Meiryo UI" panose="020B0604030504040204" pitchFamily="50" charset="-128"/>
                <a:ea typeface="Meiryo UI" panose="020B0604030504040204" pitchFamily="50" charset="-128"/>
              </a:rPr>
              <a:t>　</a:t>
            </a:r>
            <a:r>
              <a:rPr kumimoji="0" lang="en-US" altLang="ja-JP" sz="1200" kern="100" spc="-4" dirty="0">
                <a:solidFill>
                  <a:prstClr val="black"/>
                </a:solidFill>
                <a:latin typeface="Meiryo UI" panose="020B0604030504040204" pitchFamily="50" charset="-128"/>
                <a:ea typeface="Meiryo UI" panose="020B0604030504040204" pitchFamily="50" charset="-128"/>
              </a:rPr>
              <a:t>※</a:t>
            </a:r>
            <a:r>
              <a:rPr kumimoji="0" lang="ja-JP" altLang="en-US" sz="1200" kern="100" spc="-4" dirty="0">
                <a:solidFill>
                  <a:prstClr val="black"/>
                </a:solidFill>
                <a:latin typeface="Meiryo UI" panose="020B0604030504040204" pitchFamily="50" charset="-128"/>
                <a:ea typeface="Meiryo UI" panose="020B0604030504040204" pitchFamily="50" charset="-128"/>
              </a:rPr>
              <a:t>調査を行った令和</a:t>
            </a:r>
            <a:r>
              <a:rPr lang="ja-JP" altLang="en-US" sz="1200" dirty="0">
                <a:solidFill>
                  <a:srgbClr val="000000"/>
                </a:solidFill>
                <a:latin typeface="Meiryo UI" panose="020B0604030504040204" pitchFamily="50" charset="-128"/>
                <a:ea typeface="Meiryo UI" panose="020B0604030504040204" pitchFamily="50" charset="-128"/>
              </a:rPr>
              <a:t>４年９月</a:t>
            </a:r>
            <a:r>
              <a:rPr lang="en-US" altLang="ja-JP" sz="1200" dirty="0">
                <a:solidFill>
                  <a:srgbClr val="000000"/>
                </a:solidFill>
                <a:latin typeface="Meiryo UI" panose="020B0604030504040204" pitchFamily="50" charset="-128"/>
                <a:ea typeface="Meiryo UI" panose="020B0604030504040204" pitchFamily="50" charset="-128"/>
              </a:rPr>
              <a:t>21</a:t>
            </a:r>
            <a:r>
              <a:rPr lang="ja-JP" altLang="en-US" sz="1200" dirty="0">
                <a:solidFill>
                  <a:srgbClr val="000000"/>
                </a:solidFill>
                <a:latin typeface="Meiryo UI" panose="020B0604030504040204" pitchFamily="50" charset="-128"/>
                <a:ea typeface="Meiryo UI" panose="020B0604030504040204" pitchFamily="50" charset="-128"/>
              </a:rPr>
              <a:t>日（木）～</a:t>
            </a:r>
            <a:r>
              <a:rPr lang="en-US" altLang="ja-JP" sz="1200" dirty="0">
                <a:solidFill>
                  <a:srgbClr val="000000"/>
                </a:solidFill>
                <a:latin typeface="Meiryo UI" panose="020B0604030504040204" pitchFamily="50" charset="-128"/>
                <a:ea typeface="Meiryo UI" panose="020B0604030504040204" pitchFamily="50" charset="-128"/>
              </a:rPr>
              <a:t>10</a:t>
            </a:r>
            <a:r>
              <a:rPr lang="ja-JP" altLang="en-US" sz="1200" dirty="0">
                <a:solidFill>
                  <a:srgbClr val="000000"/>
                </a:solidFill>
                <a:latin typeface="Meiryo UI" panose="020B0604030504040204" pitchFamily="50" charset="-128"/>
                <a:ea typeface="Meiryo UI" panose="020B0604030504040204" pitchFamily="50" charset="-128"/>
              </a:rPr>
              <a:t>月５日（木） 時点の状況</a:t>
            </a:r>
            <a:endParaRPr kumimoji="0" lang="en-US" altLang="ja-JP" sz="1200" kern="100" spc="-4"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E334084-0C00-11DE-9F1C-34B2BF7BC1EB}"/>
              </a:ext>
            </a:extLst>
          </p:cNvPr>
          <p:cNvSpPr txBox="1"/>
          <p:nvPr/>
        </p:nvSpPr>
        <p:spPr>
          <a:xfrm>
            <a:off x="1067032" y="4031676"/>
            <a:ext cx="9808232" cy="338554"/>
          </a:xfrm>
          <a:prstGeom prst="rect">
            <a:avLst/>
          </a:prstGeom>
          <a:noFill/>
        </p:spPr>
        <p:txBody>
          <a:bodyPr wrap="square">
            <a:spAutoFit/>
          </a:bodyPr>
          <a:lstStyle/>
          <a:p>
            <a:pPr defTabSz="371456">
              <a:buSzPts val="1200"/>
              <a:defRPr/>
            </a:pPr>
            <a:r>
              <a:rPr kumimoji="0" lang="ja-JP" altLang="en-US" sz="1600" kern="100" spc="-4" dirty="0">
                <a:solidFill>
                  <a:prstClr val="black"/>
                </a:solidFill>
                <a:latin typeface="Meiryo UI" panose="020B0604030504040204" pitchFamily="50" charset="-128"/>
                <a:ea typeface="Meiryo UI" panose="020B0604030504040204" pitchFamily="50" charset="-128"/>
              </a:rPr>
              <a:t>令和３年度介護報酬改定において、令和６年</a:t>
            </a:r>
            <a:r>
              <a:rPr kumimoji="0" lang="en-US" altLang="ja-JP" sz="1600" kern="100" spc="-4" dirty="0">
                <a:solidFill>
                  <a:prstClr val="black"/>
                </a:solidFill>
                <a:latin typeface="Meiryo UI" panose="020B0604030504040204" pitchFamily="50" charset="-128"/>
                <a:ea typeface="Meiryo UI" panose="020B0604030504040204" pitchFamily="50" charset="-128"/>
              </a:rPr>
              <a:t>4</a:t>
            </a:r>
            <a:r>
              <a:rPr kumimoji="0" lang="ja-JP" altLang="en-US" sz="1600" kern="100" spc="-4" dirty="0">
                <a:solidFill>
                  <a:prstClr val="black"/>
                </a:solidFill>
                <a:latin typeface="Meiryo UI" panose="020B0604030504040204" pitchFamily="50" charset="-128"/>
                <a:ea typeface="Meiryo UI" panose="020B0604030504040204" pitchFamily="50" charset="-128"/>
              </a:rPr>
              <a:t>月から義務化される事項（経過措置事項）への対応も確認を</a:t>
            </a:r>
            <a:endParaRPr kumimoji="0" lang="en-US" altLang="ja-JP" sz="1600" kern="100" spc="-4" dirty="0">
              <a:solidFill>
                <a:prstClr val="black"/>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3492A3E-0554-4C32-EBAE-A4E569A39B6D}"/>
              </a:ext>
            </a:extLst>
          </p:cNvPr>
          <p:cNvSpPr>
            <a:spLocks noGrp="1"/>
          </p:cNvSpPr>
          <p:nvPr>
            <p:ph type="sldNum" sz="quarter" idx="12"/>
          </p:nvPr>
        </p:nvSpPr>
        <p:spPr/>
        <p:txBody>
          <a:bodyPr/>
          <a:lstStyle/>
          <a:p>
            <a:fld id="{43D0A5E8-245A-4EB8-AEE8-B02F5772F939}" type="slidenum">
              <a:rPr kumimoji="1" lang="ja-JP" altLang="en-US" smtClean="0"/>
              <a:t>18</a:t>
            </a:fld>
            <a:endParaRPr kumimoji="1" lang="ja-JP" altLang="en-US"/>
          </a:p>
        </p:txBody>
      </p:sp>
      <p:sp>
        <p:nvSpPr>
          <p:cNvPr id="5" name="フリーフォーム: 図形 4">
            <a:extLst>
              <a:ext uri="{FF2B5EF4-FFF2-40B4-BE49-F238E27FC236}">
                <a16:creationId xmlns:a16="http://schemas.microsoft.com/office/drawing/2014/main" id="{E93C06B8-0AF2-8E9B-BFB9-596A7816F5C8}"/>
              </a:ext>
            </a:extLst>
          </p:cNvPr>
          <p:cNvSpPr/>
          <p:nvPr/>
        </p:nvSpPr>
        <p:spPr>
          <a:xfrm>
            <a:off x="5029197" y="577515"/>
            <a:ext cx="2153653" cy="48128"/>
          </a:xfrm>
          <a:custGeom>
            <a:avLst/>
            <a:gdLst>
              <a:gd name="connsiteX0" fmla="*/ 0 w 4498575"/>
              <a:gd name="connsiteY0" fmla="*/ 250624 h 250624"/>
              <a:gd name="connsiteX1" fmla="*/ 3269293 w 4498575"/>
              <a:gd name="connsiteY1" fmla="*/ 37682 h 250624"/>
              <a:gd name="connsiteX2" fmla="*/ 4496844 w 4498575"/>
              <a:gd name="connsiteY2" fmla="*/ 12630 h 250624"/>
            </a:gdLst>
            <a:ahLst/>
            <a:cxnLst>
              <a:cxn ang="0">
                <a:pos x="connsiteX0" y="connsiteY0"/>
              </a:cxn>
              <a:cxn ang="0">
                <a:pos x="connsiteX1" y="connsiteY1"/>
              </a:cxn>
              <a:cxn ang="0">
                <a:pos x="connsiteX2" y="connsiteY2"/>
              </a:cxn>
            </a:cxnLst>
            <a:rect l="l" t="t" r="r" b="b"/>
            <a:pathLst>
              <a:path w="4498575" h="250624">
                <a:moveTo>
                  <a:pt x="0" y="250624"/>
                </a:moveTo>
                <a:lnTo>
                  <a:pt x="3269293" y="37682"/>
                </a:lnTo>
                <a:cubicBezTo>
                  <a:pt x="4018767" y="-1984"/>
                  <a:pt x="4532334" y="-10334"/>
                  <a:pt x="4496844" y="12630"/>
                </a:cubicBezTo>
              </a:path>
            </a:pathLst>
          </a:cu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1" name="図 10" descr="ロゴ&#10;&#10;自動的に生成された説明">
            <a:extLst>
              <a:ext uri="{FF2B5EF4-FFF2-40B4-BE49-F238E27FC236}">
                <a16:creationId xmlns:a16="http://schemas.microsoft.com/office/drawing/2014/main" id="{D7C0BFEB-CC7A-0129-9BDC-4712D3673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8619" y="124358"/>
            <a:ext cx="630255" cy="371105"/>
          </a:xfrm>
          <a:prstGeom prst="rect">
            <a:avLst/>
          </a:prstGeom>
        </p:spPr>
      </p:pic>
      <p:sp>
        <p:nvSpPr>
          <p:cNvPr id="7" name="字幕 8">
            <a:extLst>
              <a:ext uri="{FF2B5EF4-FFF2-40B4-BE49-F238E27FC236}">
                <a16:creationId xmlns:a16="http://schemas.microsoft.com/office/drawing/2014/main" id="{7994ED77-D6AA-7034-50FA-D50E7D3B75CD}"/>
              </a:ext>
            </a:extLst>
          </p:cNvPr>
          <p:cNvSpPr txBox="1">
            <a:spLocks/>
          </p:cNvSpPr>
          <p:nvPr/>
        </p:nvSpPr>
        <p:spPr>
          <a:xfrm>
            <a:off x="0" y="286661"/>
            <a:ext cx="12192000" cy="424732"/>
          </a:xfrm>
          <a:prstGeom prst="rect">
            <a:avLst/>
          </a:prstGeom>
        </p:spPr>
        <p:txBody>
          <a:bodyPr wrap="square" lIns="0" tIns="0" rIns="0" bIns="0" anchor="b" anchorCtr="0">
            <a:spAutoFit/>
          </a:bodyPr>
          <a:lstStyle>
            <a:lvl1pPr marL="0" indent="0" algn="l" defTabSz="914400" rtl="0" eaLnBrk="1" latinLnBrk="0" hangingPunct="1">
              <a:lnSpc>
                <a:spcPct val="120000"/>
              </a:lnSpc>
              <a:spcBef>
                <a:spcPts val="0"/>
              </a:spcBef>
              <a:buFont typeface="Arial" pitchFamily="34" charset="0"/>
              <a:buNone/>
              <a:defRPr kumimoji="1" sz="2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9pPr>
          </a:lstStyle>
          <a:p>
            <a:pPr algn="ctr" defTabSz="914354">
              <a:defRPr/>
            </a:pPr>
            <a:r>
              <a:rPr lang="ja-JP" altLang="en-US" sz="2400" b="1" dirty="0">
                <a:effectLst>
                  <a:outerShdw blurRad="38100" dist="38100" dir="2700000" algn="tl">
                    <a:srgbClr val="000000">
                      <a:alpha val="43137"/>
                    </a:srgbClr>
                  </a:outerShdw>
                </a:effectLst>
                <a:latin typeface="メイリオ"/>
                <a:ea typeface="メイリオ"/>
              </a:rPr>
              <a:t>今後の主な流れ</a:t>
            </a:r>
            <a:r>
              <a:rPr lang="ja-JP" altLang="en-US" sz="2400" dirty="0">
                <a:latin typeface="メイリオ"/>
                <a:ea typeface="メイリオ"/>
              </a:rPr>
              <a:t>　</a:t>
            </a:r>
            <a:endParaRPr lang="en-US" altLang="ja-JP" sz="2400" dirty="0">
              <a:latin typeface="メイリオ"/>
              <a:ea typeface="メイリオ"/>
            </a:endParaRPr>
          </a:p>
        </p:txBody>
      </p:sp>
      <p:sp>
        <p:nvSpPr>
          <p:cNvPr id="12" name="テキスト ボックス 11">
            <a:extLst>
              <a:ext uri="{FF2B5EF4-FFF2-40B4-BE49-F238E27FC236}">
                <a16:creationId xmlns:a16="http://schemas.microsoft.com/office/drawing/2014/main" id="{33EA5DA6-1839-4A94-301A-8CC30AA3679F}"/>
              </a:ext>
            </a:extLst>
          </p:cNvPr>
          <p:cNvSpPr txBox="1"/>
          <p:nvPr/>
        </p:nvSpPr>
        <p:spPr>
          <a:xfrm>
            <a:off x="24384" y="15257"/>
            <a:ext cx="2392656" cy="261610"/>
          </a:xfrm>
          <a:prstGeom prst="rect">
            <a:avLst/>
          </a:prstGeom>
          <a:noFill/>
        </p:spPr>
        <p:txBody>
          <a:bodyPr wrap="square" rtlCol="0">
            <a:spAutoFit/>
          </a:bodyPr>
          <a:lstStyle/>
          <a:p>
            <a:r>
              <a:rPr kumimoji="1" lang="ja-JP" altLang="en-US" sz="1100" dirty="0">
                <a:latin typeface="+mn-ea"/>
              </a:rPr>
              <a:t>全国老施協が作成</a:t>
            </a:r>
            <a:endParaRPr kumimoji="1" lang="ja-JP" altLang="en-US" sz="1100" dirty="0">
              <a:latin typeface="+mn-ea"/>
              <a:ea typeface="+mn-ea"/>
            </a:endParaRPr>
          </a:p>
        </p:txBody>
      </p:sp>
    </p:spTree>
    <p:extLst>
      <p:ext uri="{BB962C8B-B14F-4D97-AF65-F5344CB8AC3E}">
        <p14:creationId xmlns:p14="http://schemas.microsoft.com/office/powerpoint/2010/main" val="27520107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B63526B-C3E9-4315-440F-46F265877F95}"/>
              </a:ext>
            </a:extLst>
          </p:cNvPr>
          <p:cNvPicPr>
            <a:picLocks noChangeAspect="1"/>
          </p:cNvPicPr>
          <p:nvPr/>
        </p:nvPicPr>
        <p:blipFill>
          <a:blip r:embed="rId2"/>
          <a:stretch>
            <a:fillRect/>
          </a:stretch>
        </p:blipFill>
        <p:spPr>
          <a:xfrm>
            <a:off x="1066800" y="0"/>
            <a:ext cx="10058400" cy="6858000"/>
          </a:xfrm>
          <a:prstGeom prst="rect">
            <a:avLst/>
          </a:prstGeom>
        </p:spPr>
      </p:pic>
      <p:sp>
        <p:nvSpPr>
          <p:cNvPr id="6" name="テキスト ボックス 5">
            <a:extLst>
              <a:ext uri="{FF2B5EF4-FFF2-40B4-BE49-F238E27FC236}">
                <a16:creationId xmlns:a16="http://schemas.microsoft.com/office/drawing/2014/main" id="{71C6BC9B-B9BA-B5A2-841E-93981F73498D}"/>
              </a:ext>
            </a:extLst>
          </p:cNvPr>
          <p:cNvSpPr txBox="1"/>
          <p:nvPr/>
        </p:nvSpPr>
        <p:spPr>
          <a:xfrm>
            <a:off x="9250017" y="6488668"/>
            <a:ext cx="2941983"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229</a:t>
            </a:r>
            <a:r>
              <a:rPr kumimoji="1" lang="ja-JP" altLang="en-US" dirty="0"/>
              <a:t>回介護給付費分科会</a:t>
            </a:r>
          </a:p>
        </p:txBody>
      </p:sp>
      <p:sp>
        <p:nvSpPr>
          <p:cNvPr id="2" name="四角形: 角を丸くする 1">
            <a:extLst>
              <a:ext uri="{FF2B5EF4-FFF2-40B4-BE49-F238E27FC236}">
                <a16:creationId xmlns:a16="http://schemas.microsoft.com/office/drawing/2014/main" id="{0DBEBB37-EF75-F152-6F92-617A6ACD52F2}"/>
              </a:ext>
            </a:extLst>
          </p:cNvPr>
          <p:cNvSpPr/>
          <p:nvPr/>
        </p:nvSpPr>
        <p:spPr>
          <a:xfrm>
            <a:off x="6096000" y="2690191"/>
            <a:ext cx="1245704" cy="2133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B3CC14C5-E23E-8ED1-7BAF-9CD6752E9EE2}"/>
              </a:ext>
            </a:extLst>
          </p:cNvPr>
          <p:cNvSpPr>
            <a:spLocks noGrp="1"/>
          </p:cNvSpPr>
          <p:nvPr>
            <p:ph type="sldNum" sz="quarter" idx="12"/>
          </p:nvPr>
        </p:nvSpPr>
        <p:spPr/>
        <p:txBody>
          <a:bodyPr/>
          <a:lstStyle/>
          <a:p>
            <a:fld id="{CEDB922F-16BB-40A6-B622-E023FDFE57B0}" type="slidenum">
              <a:rPr kumimoji="1" lang="ja-JP" altLang="en-US" smtClean="0"/>
              <a:t>189</a:t>
            </a:fld>
            <a:endParaRPr kumimoji="1" lang="ja-JP" altLang="en-US"/>
          </a:p>
        </p:txBody>
      </p:sp>
    </p:spTree>
    <p:extLst>
      <p:ext uri="{BB962C8B-B14F-4D97-AF65-F5344CB8AC3E}">
        <p14:creationId xmlns:p14="http://schemas.microsoft.com/office/powerpoint/2010/main" val="34500005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2B9A9C-452F-1453-F54C-5A6B73E69168}"/>
              </a:ext>
            </a:extLst>
          </p:cNvPr>
          <p:cNvSpPr>
            <a:spLocks noGrp="1"/>
          </p:cNvSpPr>
          <p:nvPr>
            <p:ph type="title"/>
          </p:nvPr>
        </p:nvSpPr>
        <p:spPr/>
        <p:txBody>
          <a:bodyPr>
            <a:normAutofit/>
          </a:bodyPr>
          <a:lstStyle/>
          <a:p>
            <a:pPr marL="0" marR="0" lvl="0" indent="0" defTabSz="914400" rtl="0" eaLnBrk="1" fontAlgn="auto" latinLnBrk="0" hangingPunct="1">
              <a:lnSpc>
                <a:spcPct val="90000"/>
              </a:lnSpc>
              <a:spcBef>
                <a:spcPts val="1000"/>
              </a:spcBef>
              <a:spcAft>
                <a:spcPts val="0"/>
              </a:spcAft>
              <a:tabLst/>
              <a:defRPr/>
            </a:pPr>
            <a:r>
              <a:rPr kumimoji="1" lang="ja-JP" altLang="en-US" sz="2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⑭特別地域加算、中山間地域等の小規模事業所加算及び中山間地域に居住する者へのサービス提供加算の対象地域の明確化</a:t>
            </a:r>
            <a:endParaRPr kumimoji="1" lang="ja-JP" altLang="en-US" dirty="0"/>
          </a:p>
        </p:txBody>
      </p:sp>
      <p:sp>
        <p:nvSpPr>
          <p:cNvPr id="3" name="コンテンツ プレースホルダー 2">
            <a:extLst>
              <a:ext uri="{FF2B5EF4-FFF2-40B4-BE49-F238E27FC236}">
                <a16:creationId xmlns:a16="http://schemas.microsoft.com/office/drawing/2014/main" id="{8084B576-BB17-D301-E5D1-F82F06D2F785}"/>
              </a:ext>
            </a:extLst>
          </p:cNvPr>
          <p:cNvSpPr>
            <a:spLocks noGrp="1"/>
          </p:cNvSpPr>
          <p:nvPr>
            <p:ph idx="1"/>
          </p:nvPr>
        </p:nvSpPr>
        <p:spPr/>
        <p:txBody>
          <a:bodyPr/>
          <a:lstStyle/>
          <a:p>
            <a:r>
              <a:rPr kumimoji="1" lang="ja-JP" altLang="en-US" dirty="0"/>
              <a:t>過疎地域の持続的発展の支援に関する特別措置法において、「過疎地域」とみなして同法の規定を適用することとされている地域等が、特別地域加算、中山間地域等の小規模事業所加算及び</a:t>
            </a:r>
            <a:r>
              <a:rPr kumimoji="1" lang="ja-JP" altLang="en-US" dirty="0">
                <a:solidFill>
                  <a:srgbClr val="FF0000"/>
                </a:solidFill>
              </a:rPr>
              <a:t>中山間地域に居住する者へのサービス提供加算の算定対象地域に含まれることを明確化</a:t>
            </a:r>
            <a:r>
              <a:rPr kumimoji="1" lang="ja-JP" altLang="en-US" dirty="0"/>
              <a:t>する。</a:t>
            </a:r>
          </a:p>
        </p:txBody>
      </p:sp>
      <p:sp>
        <p:nvSpPr>
          <p:cNvPr id="4" name="スライド番号プレースホルダー 3">
            <a:extLst>
              <a:ext uri="{FF2B5EF4-FFF2-40B4-BE49-F238E27FC236}">
                <a16:creationId xmlns:a16="http://schemas.microsoft.com/office/drawing/2014/main" id="{76784F81-7A11-FB41-0BF4-215DD92F2F06}"/>
              </a:ext>
            </a:extLst>
          </p:cNvPr>
          <p:cNvSpPr>
            <a:spLocks noGrp="1"/>
          </p:cNvSpPr>
          <p:nvPr>
            <p:ph type="sldNum" sz="quarter" idx="12"/>
          </p:nvPr>
        </p:nvSpPr>
        <p:spPr/>
        <p:txBody>
          <a:bodyPr/>
          <a:lstStyle/>
          <a:p>
            <a:fld id="{CEDB922F-16BB-40A6-B622-E023FDFE57B0}" type="slidenum">
              <a:rPr kumimoji="1" lang="ja-JP" altLang="en-US" smtClean="0"/>
              <a:t>190</a:t>
            </a:fld>
            <a:endParaRPr kumimoji="1" lang="ja-JP" altLang="en-US"/>
          </a:p>
        </p:txBody>
      </p:sp>
      <p:sp>
        <p:nvSpPr>
          <p:cNvPr id="5" name="テキスト ボックス 4">
            <a:extLst>
              <a:ext uri="{FF2B5EF4-FFF2-40B4-BE49-F238E27FC236}">
                <a16:creationId xmlns:a16="http://schemas.microsoft.com/office/drawing/2014/main" id="{DBFE77BA-055E-8CB1-96E9-F15926ECA78E}"/>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73436408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F207D9A-FD6C-8E24-4214-BEAA79534C17}"/>
              </a:ext>
            </a:extLst>
          </p:cNvPr>
          <p:cNvPicPr>
            <a:picLocks noChangeAspect="1"/>
          </p:cNvPicPr>
          <p:nvPr/>
        </p:nvPicPr>
        <p:blipFill>
          <a:blip r:embed="rId2"/>
          <a:stretch>
            <a:fillRect/>
          </a:stretch>
        </p:blipFill>
        <p:spPr>
          <a:xfrm>
            <a:off x="1185166" y="0"/>
            <a:ext cx="9821668" cy="6858000"/>
          </a:xfrm>
          <a:prstGeom prst="rect">
            <a:avLst/>
          </a:prstGeom>
        </p:spPr>
      </p:pic>
      <p:sp>
        <p:nvSpPr>
          <p:cNvPr id="6" name="テキスト ボックス 5">
            <a:extLst>
              <a:ext uri="{FF2B5EF4-FFF2-40B4-BE49-F238E27FC236}">
                <a16:creationId xmlns:a16="http://schemas.microsoft.com/office/drawing/2014/main" id="{F8B8EDC4-F1B5-2269-D669-1943B4BE4CA1}"/>
              </a:ext>
            </a:extLst>
          </p:cNvPr>
          <p:cNvSpPr txBox="1"/>
          <p:nvPr/>
        </p:nvSpPr>
        <p:spPr>
          <a:xfrm>
            <a:off x="9250017" y="4540599"/>
            <a:ext cx="2941983"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233</a:t>
            </a:r>
            <a:r>
              <a:rPr kumimoji="1" lang="ja-JP" altLang="en-US" dirty="0"/>
              <a:t>回介護給付費分科会</a:t>
            </a:r>
          </a:p>
        </p:txBody>
      </p:sp>
      <p:sp>
        <p:nvSpPr>
          <p:cNvPr id="2" name="スライド番号プレースホルダー 1">
            <a:extLst>
              <a:ext uri="{FF2B5EF4-FFF2-40B4-BE49-F238E27FC236}">
                <a16:creationId xmlns:a16="http://schemas.microsoft.com/office/drawing/2014/main" id="{2CB10CA6-326D-785B-F69A-7156AFE1147A}"/>
              </a:ext>
            </a:extLst>
          </p:cNvPr>
          <p:cNvSpPr>
            <a:spLocks noGrp="1"/>
          </p:cNvSpPr>
          <p:nvPr>
            <p:ph type="sldNum" sz="quarter" idx="12"/>
          </p:nvPr>
        </p:nvSpPr>
        <p:spPr/>
        <p:txBody>
          <a:bodyPr/>
          <a:lstStyle/>
          <a:p>
            <a:fld id="{CEDB922F-16BB-40A6-B622-E023FDFE57B0}" type="slidenum">
              <a:rPr kumimoji="1" lang="ja-JP" altLang="en-US" smtClean="0"/>
              <a:t>191</a:t>
            </a:fld>
            <a:endParaRPr kumimoji="1" lang="ja-JP" altLang="en-US"/>
          </a:p>
        </p:txBody>
      </p:sp>
    </p:spTree>
    <p:extLst>
      <p:ext uri="{BB962C8B-B14F-4D97-AF65-F5344CB8AC3E}">
        <p14:creationId xmlns:p14="http://schemas.microsoft.com/office/powerpoint/2010/main" val="7407878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FDBD26-1D5B-C9C9-CAC9-37C3DCD2E0F2}"/>
              </a:ext>
            </a:extLst>
          </p:cNvPr>
          <p:cNvSpPr>
            <a:spLocks noGrp="1"/>
          </p:cNvSpPr>
          <p:nvPr>
            <p:ph type="title"/>
          </p:nvPr>
        </p:nvSpPr>
        <p:spPr/>
        <p:txBody>
          <a:bodyPr>
            <a:normAutofit/>
          </a:bodyPr>
          <a:lstStyle/>
          <a:p>
            <a:r>
              <a:rPr kumimoji="1" lang="ja-JP" altLang="en-US" dirty="0"/>
              <a:t>⑮通所系サービスにおける送迎に係る取扱い</a:t>
            </a:r>
            <a:r>
              <a:rPr kumimoji="1" lang="ja-JP" altLang="en-US"/>
              <a:t>の明確化</a:t>
            </a:r>
            <a:endParaRPr lang="ja-JP" altLang="en-US" dirty="0"/>
          </a:p>
        </p:txBody>
      </p:sp>
      <p:sp>
        <p:nvSpPr>
          <p:cNvPr id="3" name="コンテンツ プレースホルダー 2">
            <a:extLst>
              <a:ext uri="{FF2B5EF4-FFF2-40B4-BE49-F238E27FC236}">
                <a16:creationId xmlns:a16="http://schemas.microsoft.com/office/drawing/2014/main" id="{266F4C15-826B-B25B-E0B4-4B217CCD4570}"/>
              </a:ext>
            </a:extLst>
          </p:cNvPr>
          <p:cNvSpPr>
            <a:spLocks noGrp="1"/>
          </p:cNvSpPr>
          <p:nvPr>
            <p:ph idx="1"/>
          </p:nvPr>
        </p:nvSpPr>
        <p:spPr/>
        <p:txBody>
          <a:bodyPr/>
          <a:lstStyle/>
          <a:p>
            <a:r>
              <a:rPr lang="ja-JP" altLang="en-US" dirty="0"/>
              <a:t>通所系サービスにおける送迎について、利便性の向上や運転専任職の人材不足等 に対応する観点から、送迎先について利用者の居住実態のある場所を含めるととも に、</a:t>
            </a:r>
            <a:r>
              <a:rPr lang="ja-JP" altLang="en-US" dirty="0">
                <a:solidFill>
                  <a:srgbClr val="FF0000"/>
                </a:solidFill>
              </a:rPr>
              <a:t>他の介護事業所や障害福祉サービス事業所の利用者との同乗を可能</a:t>
            </a:r>
            <a:r>
              <a:rPr lang="ja-JP" altLang="en-US" dirty="0"/>
              <a:t>とする。</a:t>
            </a:r>
          </a:p>
        </p:txBody>
      </p:sp>
      <p:sp>
        <p:nvSpPr>
          <p:cNvPr id="4" name="スライド番号プレースホルダー 3">
            <a:extLst>
              <a:ext uri="{FF2B5EF4-FFF2-40B4-BE49-F238E27FC236}">
                <a16:creationId xmlns:a16="http://schemas.microsoft.com/office/drawing/2014/main" id="{DF76583D-B891-CB2A-501A-4F98F855A1B6}"/>
              </a:ext>
            </a:extLst>
          </p:cNvPr>
          <p:cNvSpPr>
            <a:spLocks noGrp="1"/>
          </p:cNvSpPr>
          <p:nvPr>
            <p:ph type="sldNum" sz="quarter" idx="12"/>
          </p:nvPr>
        </p:nvSpPr>
        <p:spPr/>
        <p:txBody>
          <a:bodyPr/>
          <a:lstStyle/>
          <a:p>
            <a:fld id="{CEDB922F-16BB-40A6-B622-E023FDFE57B0}" type="slidenum">
              <a:rPr kumimoji="1" lang="ja-JP" altLang="en-US" smtClean="0"/>
              <a:t>192</a:t>
            </a:fld>
            <a:endParaRPr kumimoji="1" lang="ja-JP" altLang="en-US"/>
          </a:p>
        </p:txBody>
      </p:sp>
      <p:sp>
        <p:nvSpPr>
          <p:cNvPr id="5" name="テキスト ボックス 4">
            <a:extLst>
              <a:ext uri="{FF2B5EF4-FFF2-40B4-BE49-F238E27FC236}">
                <a16:creationId xmlns:a16="http://schemas.microsoft.com/office/drawing/2014/main" id="{DD5B6828-70E2-C061-60D7-AA814BA64DF9}"/>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0210168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7200C14-7F6E-12DA-7A22-304CE32AA2D5}"/>
              </a:ext>
            </a:extLst>
          </p:cNvPr>
          <p:cNvSpPr>
            <a:spLocks noGrp="1"/>
          </p:cNvSpPr>
          <p:nvPr>
            <p:ph type="sldNum" sz="quarter" idx="12"/>
          </p:nvPr>
        </p:nvSpPr>
        <p:spPr/>
        <p:txBody>
          <a:bodyPr/>
          <a:lstStyle/>
          <a:p>
            <a:fld id="{CEDB922F-16BB-40A6-B622-E023FDFE57B0}" type="slidenum">
              <a:rPr kumimoji="1" lang="ja-JP" altLang="en-US" smtClean="0"/>
              <a:t>193</a:t>
            </a:fld>
            <a:endParaRPr kumimoji="1" lang="ja-JP" altLang="en-US"/>
          </a:p>
        </p:txBody>
      </p:sp>
      <p:pic>
        <p:nvPicPr>
          <p:cNvPr id="6" name="図 5">
            <a:extLst>
              <a:ext uri="{FF2B5EF4-FFF2-40B4-BE49-F238E27FC236}">
                <a16:creationId xmlns:a16="http://schemas.microsoft.com/office/drawing/2014/main" id="{4E6B497A-F9BE-7D21-249E-C31AF36EB6B3}"/>
              </a:ext>
            </a:extLst>
          </p:cNvPr>
          <p:cNvPicPr>
            <a:picLocks noChangeAspect="1"/>
          </p:cNvPicPr>
          <p:nvPr/>
        </p:nvPicPr>
        <p:blipFill>
          <a:blip r:embed="rId2"/>
          <a:stretch>
            <a:fillRect/>
          </a:stretch>
        </p:blipFill>
        <p:spPr>
          <a:xfrm>
            <a:off x="91317" y="1046923"/>
            <a:ext cx="11792229" cy="4678016"/>
          </a:xfrm>
          <a:prstGeom prst="rect">
            <a:avLst/>
          </a:prstGeom>
        </p:spPr>
      </p:pic>
      <p:sp>
        <p:nvSpPr>
          <p:cNvPr id="7" name="テキスト ボックス 6">
            <a:extLst>
              <a:ext uri="{FF2B5EF4-FFF2-40B4-BE49-F238E27FC236}">
                <a16:creationId xmlns:a16="http://schemas.microsoft.com/office/drawing/2014/main" id="{56AA56E4-8D87-CF1E-4FE1-38AD6D0B0804}"/>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2056615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A6C0CB63-4DF9-6DA4-218F-065622E6C2E0}"/>
              </a:ext>
            </a:extLst>
          </p:cNvPr>
          <p:cNvSpPr>
            <a:spLocks noGrp="1"/>
          </p:cNvSpPr>
          <p:nvPr>
            <p:ph type="title"/>
          </p:nvPr>
        </p:nvSpPr>
        <p:spPr/>
        <p:txBody>
          <a:bodyPr/>
          <a:lstStyle/>
          <a:p>
            <a:r>
              <a:rPr lang="en-US" altLang="ja-JP" dirty="0"/>
              <a:t>Q</a:t>
            </a:r>
            <a:r>
              <a:rPr lang="ja-JP" altLang="en-US" dirty="0"/>
              <a:t>＆</a:t>
            </a:r>
            <a:r>
              <a:rPr lang="en-US" altLang="ja-JP" dirty="0"/>
              <a:t>A</a:t>
            </a:r>
            <a:endParaRPr lang="ja-JP" altLang="en-US" dirty="0"/>
          </a:p>
        </p:txBody>
      </p:sp>
      <p:sp>
        <p:nvSpPr>
          <p:cNvPr id="2" name="スライド番号プレースホルダー 1">
            <a:extLst>
              <a:ext uri="{FF2B5EF4-FFF2-40B4-BE49-F238E27FC236}">
                <a16:creationId xmlns:a16="http://schemas.microsoft.com/office/drawing/2014/main" id="{231FA890-D627-B72C-B029-D88D5CBFD458}"/>
              </a:ext>
            </a:extLst>
          </p:cNvPr>
          <p:cNvSpPr>
            <a:spLocks noGrp="1"/>
          </p:cNvSpPr>
          <p:nvPr>
            <p:ph type="sldNum" sz="quarter" idx="12"/>
          </p:nvPr>
        </p:nvSpPr>
        <p:spPr/>
        <p:txBody>
          <a:bodyPr/>
          <a:lstStyle/>
          <a:p>
            <a:fld id="{CEDB922F-16BB-40A6-B622-E023FDFE57B0}" type="slidenum">
              <a:rPr kumimoji="1" lang="ja-JP" altLang="en-US" smtClean="0"/>
              <a:t>194</a:t>
            </a:fld>
            <a:endParaRPr kumimoji="1" lang="ja-JP" altLang="en-US"/>
          </a:p>
        </p:txBody>
      </p:sp>
      <p:pic>
        <p:nvPicPr>
          <p:cNvPr id="4" name="図 3">
            <a:extLst>
              <a:ext uri="{FF2B5EF4-FFF2-40B4-BE49-F238E27FC236}">
                <a16:creationId xmlns:a16="http://schemas.microsoft.com/office/drawing/2014/main" id="{B4C324BC-6DBC-4296-2551-0B837BD03752}"/>
              </a:ext>
            </a:extLst>
          </p:cNvPr>
          <p:cNvPicPr>
            <a:picLocks noChangeAspect="1"/>
          </p:cNvPicPr>
          <p:nvPr/>
        </p:nvPicPr>
        <p:blipFill>
          <a:blip r:embed="rId2"/>
          <a:stretch>
            <a:fillRect/>
          </a:stretch>
        </p:blipFill>
        <p:spPr>
          <a:xfrm>
            <a:off x="1164658" y="1291173"/>
            <a:ext cx="9132454" cy="5014778"/>
          </a:xfrm>
          <a:prstGeom prst="rect">
            <a:avLst/>
          </a:prstGeom>
        </p:spPr>
      </p:pic>
    </p:spTree>
    <p:extLst>
      <p:ext uri="{BB962C8B-B14F-4D97-AF65-F5344CB8AC3E}">
        <p14:creationId xmlns:p14="http://schemas.microsoft.com/office/powerpoint/2010/main" val="15594939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8CD562-5E52-FDA4-206E-269F042443EE}"/>
              </a:ext>
            </a:extLst>
          </p:cNvPr>
          <p:cNvSpPr>
            <a:spLocks noGrp="1"/>
          </p:cNvSpPr>
          <p:nvPr>
            <p:ph type="title"/>
          </p:nvPr>
        </p:nvSpPr>
        <p:spPr/>
        <p:txBody>
          <a:bodyPr/>
          <a:lstStyle/>
          <a:p>
            <a:r>
              <a:rPr lang="ja-JP" altLang="en-US" dirty="0"/>
              <a:t>特定施設入居者生活介護</a:t>
            </a:r>
          </a:p>
        </p:txBody>
      </p:sp>
      <p:sp>
        <p:nvSpPr>
          <p:cNvPr id="5" name="テキスト プレースホルダー 4">
            <a:extLst>
              <a:ext uri="{FF2B5EF4-FFF2-40B4-BE49-F238E27FC236}">
                <a16:creationId xmlns:a16="http://schemas.microsoft.com/office/drawing/2014/main" id="{3CA614E7-F1B2-5F16-B2E3-59542F93576C}"/>
              </a:ext>
            </a:extLst>
          </p:cNvPr>
          <p:cNvSpPr>
            <a:spLocks noGrp="1"/>
          </p:cNvSpPr>
          <p:nvPr>
            <p:ph type="body" idx="1"/>
          </p:nvPr>
        </p:nvSpPr>
        <p:spPr/>
        <p:txBody>
          <a:bodyPr/>
          <a:lstStyle/>
          <a:p>
            <a:endParaRPr lang="ja-JP" altLang="en-US"/>
          </a:p>
        </p:txBody>
      </p:sp>
      <p:sp>
        <p:nvSpPr>
          <p:cNvPr id="6" name="スライド番号プレースホルダー 5">
            <a:extLst>
              <a:ext uri="{FF2B5EF4-FFF2-40B4-BE49-F238E27FC236}">
                <a16:creationId xmlns:a16="http://schemas.microsoft.com/office/drawing/2014/main" id="{CBAF385F-FFB6-1C24-492F-205BEBFC31EC}"/>
              </a:ext>
            </a:extLst>
          </p:cNvPr>
          <p:cNvSpPr>
            <a:spLocks noGrp="1"/>
          </p:cNvSpPr>
          <p:nvPr>
            <p:ph type="sldNum" sz="quarter" idx="12"/>
          </p:nvPr>
        </p:nvSpPr>
        <p:spPr/>
        <p:txBody>
          <a:bodyPr/>
          <a:lstStyle/>
          <a:p>
            <a:fld id="{CEDB922F-16BB-40A6-B622-E023FDFE57B0}" type="slidenum">
              <a:rPr kumimoji="1" lang="ja-JP" altLang="en-US" smtClean="0"/>
              <a:t>195</a:t>
            </a:fld>
            <a:endParaRPr kumimoji="1" lang="ja-JP" altLang="en-US"/>
          </a:p>
        </p:txBody>
      </p:sp>
    </p:spTree>
    <p:extLst>
      <p:ext uri="{BB962C8B-B14F-4D97-AF65-F5344CB8AC3E}">
        <p14:creationId xmlns:p14="http://schemas.microsoft.com/office/powerpoint/2010/main" val="63417419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43B4350-9B71-2669-7EE8-D3ACAA63CA4D}"/>
              </a:ext>
            </a:extLst>
          </p:cNvPr>
          <p:cNvSpPr>
            <a:spLocks noGrp="1"/>
          </p:cNvSpPr>
          <p:nvPr>
            <p:ph type="sldNum" sz="quarter" idx="12"/>
          </p:nvPr>
        </p:nvSpPr>
        <p:spPr/>
        <p:txBody>
          <a:bodyPr/>
          <a:lstStyle/>
          <a:p>
            <a:fld id="{CEDB922F-16BB-40A6-B622-E023FDFE57B0}" type="slidenum">
              <a:rPr kumimoji="1" lang="ja-JP" altLang="en-US" smtClean="0"/>
              <a:t>196</a:t>
            </a:fld>
            <a:endParaRPr kumimoji="1" lang="ja-JP" altLang="en-US"/>
          </a:p>
        </p:txBody>
      </p:sp>
      <p:pic>
        <p:nvPicPr>
          <p:cNvPr id="6" name="図 5">
            <a:extLst>
              <a:ext uri="{FF2B5EF4-FFF2-40B4-BE49-F238E27FC236}">
                <a16:creationId xmlns:a16="http://schemas.microsoft.com/office/drawing/2014/main" id="{D2B626A2-FE19-2874-6BBF-6D552D23B3CD}"/>
              </a:ext>
            </a:extLst>
          </p:cNvPr>
          <p:cNvPicPr>
            <a:picLocks noChangeAspect="1"/>
          </p:cNvPicPr>
          <p:nvPr/>
        </p:nvPicPr>
        <p:blipFill>
          <a:blip r:embed="rId2"/>
          <a:stretch>
            <a:fillRect/>
          </a:stretch>
        </p:blipFill>
        <p:spPr>
          <a:xfrm>
            <a:off x="142716" y="357809"/>
            <a:ext cx="11627746" cy="5998541"/>
          </a:xfrm>
          <a:prstGeom prst="rect">
            <a:avLst/>
          </a:prstGeom>
        </p:spPr>
      </p:pic>
      <p:sp>
        <p:nvSpPr>
          <p:cNvPr id="7" name="テキスト ボックス 6">
            <a:extLst>
              <a:ext uri="{FF2B5EF4-FFF2-40B4-BE49-F238E27FC236}">
                <a16:creationId xmlns:a16="http://schemas.microsoft.com/office/drawing/2014/main" id="{189B21FD-AF22-5A24-2F44-FE563C5EF9F3}"/>
              </a:ext>
            </a:extLst>
          </p:cNvPr>
          <p:cNvSpPr txBox="1"/>
          <p:nvPr/>
        </p:nvSpPr>
        <p:spPr>
          <a:xfrm>
            <a:off x="8878957" y="5806559"/>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8770549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689B2D3-C3A6-F9E4-ABAB-DF57EA71B956}"/>
              </a:ext>
            </a:extLst>
          </p:cNvPr>
          <p:cNvSpPr>
            <a:spLocks noGrp="1"/>
          </p:cNvSpPr>
          <p:nvPr>
            <p:ph type="title"/>
          </p:nvPr>
        </p:nvSpPr>
        <p:spPr/>
        <p:txBody>
          <a:bodyPr/>
          <a:lstStyle/>
          <a:p>
            <a:r>
              <a:rPr lang="ja-JP" altLang="en-US" dirty="0"/>
              <a:t>特定施設入居者生活介護</a:t>
            </a:r>
          </a:p>
        </p:txBody>
      </p:sp>
      <p:sp>
        <p:nvSpPr>
          <p:cNvPr id="5" name="コンテンツ プレースホルダー 4">
            <a:extLst>
              <a:ext uri="{FF2B5EF4-FFF2-40B4-BE49-F238E27FC236}">
                <a16:creationId xmlns:a16="http://schemas.microsoft.com/office/drawing/2014/main" id="{DC7AF26F-499F-458A-B63C-CBE4E3CA3B61}"/>
              </a:ext>
            </a:extLst>
          </p:cNvPr>
          <p:cNvSpPr>
            <a:spLocks noGrp="1"/>
          </p:cNvSpPr>
          <p:nvPr>
            <p:ph idx="1"/>
          </p:nvPr>
        </p:nvSpPr>
        <p:spPr/>
        <p:txBody>
          <a:bodyPr>
            <a:normAutofit lnSpcReduction="10000"/>
          </a:bodyPr>
          <a:lstStyle/>
          <a:p>
            <a:pPr marL="0" indent="0">
              <a:buNone/>
            </a:pPr>
            <a:r>
              <a:rPr lang="ja-JP" altLang="en-US" dirty="0"/>
              <a:t>①夜間看護体制の強化</a:t>
            </a:r>
            <a:r>
              <a:rPr lang="ja-JP" altLang="en-US" dirty="0">
                <a:solidFill>
                  <a:srgbClr val="FF0000"/>
                </a:solidFill>
              </a:rPr>
              <a:t>◎加算追加</a:t>
            </a:r>
          </a:p>
          <a:p>
            <a:pPr marL="0" indent="0">
              <a:buNone/>
            </a:pPr>
            <a:r>
              <a:rPr lang="ja-JP" altLang="en-US" dirty="0"/>
              <a:t>②医療的ケアの推進に向けた入居継続支援加算の見直し</a:t>
            </a:r>
            <a:r>
              <a:rPr lang="ja-JP" altLang="en-US" dirty="0">
                <a:solidFill>
                  <a:srgbClr val="FF0000"/>
                </a:solidFill>
              </a:rPr>
              <a:t>◎要件変更</a:t>
            </a:r>
          </a:p>
          <a:p>
            <a:pPr marL="0" indent="0">
              <a:buNone/>
            </a:pPr>
            <a:r>
              <a:rPr lang="ja-JP" altLang="en-US" dirty="0"/>
              <a:t>③協力医療機関との連携体制の構築★</a:t>
            </a:r>
            <a:r>
              <a:rPr lang="ja-JP" altLang="en-US" dirty="0">
                <a:solidFill>
                  <a:srgbClr val="FF0000"/>
                </a:solidFill>
              </a:rPr>
              <a:t>◎一部義務化</a:t>
            </a:r>
          </a:p>
          <a:p>
            <a:pPr marL="0" indent="0">
              <a:buNone/>
            </a:pPr>
            <a:r>
              <a:rPr lang="ja-JP" altLang="en-US" dirty="0"/>
              <a:t>④協力医療機関との定期的な会議の実施★</a:t>
            </a:r>
            <a:r>
              <a:rPr lang="en-US" altLang="ja-JP" dirty="0"/>
              <a:t>※</a:t>
            </a:r>
            <a:r>
              <a:rPr lang="ja-JP" altLang="en-US" dirty="0">
                <a:solidFill>
                  <a:srgbClr val="FF0000"/>
                </a:solidFill>
              </a:rPr>
              <a:t>◎要件変更</a:t>
            </a:r>
          </a:p>
          <a:p>
            <a:pPr marL="0" indent="0">
              <a:buNone/>
            </a:pPr>
            <a:r>
              <a:rPr lang="ja-JP" altLang="en-US" dirty="0"/>
              <a:t>⑤入院時等の医療機関への情報提供★</a:t>
            </a:r>
            <a:r>
              <a:rPr lang="en-US" altLang="ja-JP" dirty="0"/>
              <a:t>※</a:t>
            </a:r>
            <a:endParaRPr lang="ja-JP" altLang="en-US" dirty="0"/>
          </a:p>
          <a:p>
            <a:pPr marL="0" indent="0">
              <a:buNone/>
            </a:pPr>
            <a:r>
              <a:rPr lang="ja-JP" altLang="en-US" dirty="0"/>
              <a:t>⑥高齢者施設等における感染症対応力の向上★</a:t>
            </a:r>
            <a:r>
              <a:rPr lang="en-US" altLang="ja-JP" dirty="0"/>
              <a:t>※</a:t>
            </a:r>
            <a:endParaRPr lang="ja-JP" altLang="en-US" dirty="0"/>
          </a:p>
          <a:p>
            <a:pPr marL="0" indent="0">
              <a:buNone/>
            </a:pPr>
            <a:r>
              <a:rPr lang="ja-JP" altLang="en-US" dirty="0"/>
              <a:t>⑦施設内療養を行う高齢者施設等への対応★</a:t>
            </a:r>
            <a:r>
              <a:rPr lang="en-US" altLang="ja-JP" dirty="0"/>
              <a:t>※</a:t>
            </a:r>
            <a:endParaRPr lang="ja-JP" altLang="en-US" dirty="0"/>
          </a:p>
          <a:p>
            <a:pPr marL="0" indent="0">
              <a:buNone/>
            </a:pPr>
            <a:r>
              <a:rPr lang="ja-JP" altLang="en-US" dirty="0"/>
              <a:t>⑧新興感染症発生時等の対応を行う医療機関との連携★</a:t>
            </a:r>
            <a:r>
              <a:rPr lang="en-US" altLang="ja-JP" dirty="0"/>
              <a:t>※</a:t>
            </a:r>
            <a:endParaRPr lang="ja-JP" altLang="en-US" dirty="0"/>
          </a:p>
        </p:txBody>
      </p:sp>
      <p:sp>
        <p:nvSpPr>
          <p:cNvPr id="6" name="テキスト ボックス 5">
            <a:extLst>
              <a:ext uri="{FF2B5EF4-FFF2-40B4-BE49-F238E27FC236}">
                <a16:creationId xmlns:a16="http://schemas.microsoft.com/office/drawing/2014/main" id="{DED4CA84-B49D-3CB6-FB31-4C552D20902A}"/>
              </a:ext>
            </a:extLst>
          </p:cNvPr>
          <p:cNvSpPr txBox="1"/>
          <p:nvPr/>
        </p:nvSpPr>
        <p:spPr>
          <a:xfrm>
            <a:off x="7063409" y="1204159"/>
            <a:ext cx="4399722" cy="369332"/>
          </a:xfrm>
          <a:prstGeom prst="rect">
            <a:avLst/>
          </a:prstGeom>
          <a:noFill/>
          <a:ln>
            <a:solidFill>
              <a:schemeClr val="accent1"/>
            </a:solidFill>
          </a:ln>
        </p:spPr>
        <p:txBody>
          <a:bodyPr wrap="square" rtlCol="0">
            <a:spAutoFit/>
          </a:bodyPr>
          <a:lstStyle/>
          <a:p>
            <a:r>
              <a:rPr kumimoji="1" lang="ja-JP" altLang="en-US" dirty="0"/>
              <a:t>★は地域密着も適用、</a:t>
            </a:r>
            <a:r>
              <a:rPr kumimoji="1" lang="en-US" altLang="ja-JP" dirty="0"/>
              <a:t>※</a:t>
            </a:r>
            <a:r>
              <a:rPr kumimoji="1" lang="ja-JP" altLang="en-US" dirty="0"/>
              <a:t>は特養と同じ</a:t>
            </a:r>
          </a:p>
        </p:txBody>
      </p:sp>
      <p:sp>
        <p:nvSpPr>
          <p:cNvPr id="2" name="スライド番号プレースホルダー 1">
            <a:extLst>
              <a:ext uri="{FF2B5EF4-FFF2-40B4-BE49-F238E27FC236}">
                <a16:creationId xmlns:a16="http://schemas.microsoft.com/office/drawing/2014/main" id="{9306F3D2-881B-505C-CB00-9E96D1A98EA1}"/>
              </a:ext>
            </a:extLst>
          </p:cNvPr>
          <p:cNvSpPr>
            <a:spLocks noGrp="1"/>
          </p:cNvSpPr>
          <p:nvPr>
            <p:ph type="sldNum" sz="quarter" idx="12"/>
          </p:nvPr>
        </p:nvSpPr>
        <p:spPr/>
        <p:txBody>
          <a:bodyPr/>
          <a:lstStyle/>
          <a:p>
            <a:fld id="{CEDB922F-16BB-40A6-B622-E023FDFE57B0}" type="slidenum">
              <a:rPr kumimoji="1" lang="ja-JP" altLang="en-US" smtClean="0"/>
              <a:t>197</a:t>
            </a:fld>
            <a:endParaRPr kumimoji="1" lang="ja-JP" altLang="en-US"/>
          </a:p>
        </p:txBody>
      </p:sp>
    </p:spTree>
    <p:extLst>
      <p:ext uri="{BB962C8B-B14F-4D97-AF65-F5344CB8AC3E}">
        <p14:creationId xmlns:p14="http://schemas.microsoft.com/office/powerpoint/2010/main" val="149826920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427794F-080C-2088-020C-559AD011F463}"/>
              </a:ext>
            </a:extLst>
          </p:cNvPr>
          <p:cNvSpPr>
            <a:spLocks noGrp="1"/>
          </p:cNvSpPr>
          <p:nvPr>
            <p:ph type="title"/>
          </p:nvPr>
        </p:nvSpPr>
        <p:spPr/>
        <p:txBody>
          <a:bodyPr/>
          <a:lstStyle/>
          <a:p>
            <a:endParaRPr lang="ja-JP" altLang="en-US"/>
          </a:p>
        </p:txBody>
      </p:sp>
      <p:sp>
        <p:nvSpPr>
          <p:cNvPr id="5" name="コンテンツ プレースホルダー 4">
            <a:extLst>
              <a:ext uri="{FF2B5EF4-FFF2-40B4-BE49-F238E27FC236}">
                <a16:creationId xmlns:a16="http://schemas.microsoft.com/office/drawing/2014/main" id="{E1DEB804-EBF8-250F-C98D-D13EFA85D2F0}"/>
              </a:ext>
            </a:extLst>
          </p:cNvPr>
          <p:cNvSpPr>
            <a:spLocks noGrp="1"/>
          </p:cNvSpPr>
          <p:nvPr>
            <p:ph idx="1"/>
          </p:nvPr>
        </p:nvSpPr>
        <p:spPr/>
        <p:txBody>
          <a:bodyPr>
            <a:normAutofit/>
          </a:bodyPr>
          <a:lstStyle/>
          <a:p>
            <a:pPr marL="0" indent="0">
              <a:buNone/>
            </a:pPr>
            <a:r>
              <a:rPr lang="ja-JP" altLang="en-US" dirty="0"/>
              <a:t>⑨業務継続計画未策定事業所に対する減算の導入★</a:t>
            </a:r>
            <a:r>
              <a:rPr lang="en-US" altLang="ja-JP" dirty="0"/>
              <a:t>※</a:t>
            </a:r>
            <a:endParaRPr lang="ja-JP" altLang="en-US" dirty="0">
              <a:solidFill>
                <a:srgbClr val="FF0000"/>
              </a:solidFill>
            </a:endParaRPr>
          </a:p>
          <a:p>
            <a:pPr marL="0" indent="0">
              <a:buNone/>
            </a:pPr>
            <a:r>
              <a:rPr lang="ja-JP" altLang="en-US" dirty="0"/>
              <a:t>⑩高齢者虐待防止の推進★</a:t>
            </a:r>
            <a:r>
              <a:rPr lang="en-US" altLang="ja-JP" dirty="0"/>
              <a:t>※</a:t>
            </a:r>
            <a:endParaRPr lang="ja-JP" altLang="en-US" dirty="0">
              <a:solidFill>
                <a:srgbClr val="FF0000"/>
              </a:solidFill>
            </a:endParaRPr>
          </a:p>
          <a:p>
            <a:pPr marL="0" indent="0">
              <a:buNone/>
            </a:pPr>
            <a:r>
              <a:rPr lang="ja-JP" altLang="en-US" dirty="0"/>
              <a:t>⑪特定施設入居者生活介護サービスにおける口腔衛生管理の強化★</a:t>
            </a:r>
            <a:r>
              <a:rPr lang="ja-JP" altLang="en-US" dirty="0">
                <a:solidFill>
                  <a:srgbClr val="FF0000"/>
                </a:solidFill>
              </a:rPr>
              <a:t>◎義務化</a:t>
            </a:r>
          </a:p>
          <a:p>
            <a:pPr marL="0" indent="0">
              <a:buNone/>
            </a:pPr>
            <a:r>
              <a:rPr lang="ja-JP" altLang="en-US" dirty="0"/>
              <a:t>⑫科学的介護推進体制加算の見直し★</a:t>
            </a:r>
            <a:r>
              <a:rPr lang="en-US" altLang="ja-JP" dirty="0"/>
              <a:t>※</a:t>
            </a:r>
            <a:endParaRPr lang="ja-JP" altLang="en-US" dirty="0"/>
          </a:p>
          <a:p>
            <a:pPr marL="0" indent="0">
              <a:buNone/>
            </a:pPr>
            <a:r>
              <a:rPr lang="ja-JP" altLang="en-US" dirty="0"/>
              <a:t>⑬アウトカム評価の充実のための </a:t>
            </a:r>
            <a:r>
              <a:rPr lang="en-US" altLang="ja-JP" dirty="0"/>
              <a:t>ADL </a:t>
            </a:r>
            <a:r>
              <a:rPr lang="ja-JP" altLang="en-US" dirty="0"/>
              <a:t>維持等加算の見直し</a:t>
            </a:r>
            <a:r>
              <a:rPr lang="en-US" altLang="ja-JP" dirty="0"/>
              <a:t>※</a:t>
            </a:r>
            <a:endParaRPr lang="ja-JP" altLang="en-US" dirty="0"/>
          </a:p>
          <a:p>
            <a:pPr marL="0" indent="0">
              <a:buNone/>
            </a:pPr>
            <a:r>
              <a:rPr lang="ja-JP" altLang="en-US" dirty="0"/>
              <a:t>⑭介護職員処遇改善加算・介護職員等特定処遇改善加算・介護職員等ベースアップ等支援加算の一本化★ </a:t>
            </a:r>
            <a:r>
              <a:rPr lang="en-US" altLang="ja-JP" dirty="0"/>
              <a:t>※</a:t>
            </a:r>
            <a:endParaRPr lang="ja-JP" altLang="en-US" dirty="0"/>
          </a:p>
        </p:txBody>
      </p:sp>
      <p:sp>
        <p:nvSpPr>
          <p:cNvPr id="2" name="スライド番号プレースホルダー 1">
            <a:extLst>
              <a:ext uri="{FF2B5EF4-FFF2-40B4-BE49-F238E27FC236}">
                <a16:creationId xmlns:a16="http://schemas.microsoft.com/office/drawing/2014/main" id="{D55C14DA-4081-FB2A-5479-FC55FDC52766}"/>
              </a:ext>
            </a:extLst>
          </p:cNvPr>
          <p:cNvSpPr>
            <a:spLocks noGrp="1"/>
          </p:cNvSpPr>
          <p:nvPr>
            <p:ph type="sldNum" sz="quarter" idx="12"/>
          </p:nvPr>
        </p:nvSpPr>
        <p:spPr/>
        <p:txBody>
          <a:bodyPr/>
          <a:lstStyle/>
          <a:p>
            <a:fld id="{CEDB922F-16BB-40A6-B622-E023FDFE57B0}" type="slidenum">
              <a:rPr kumimoji="1" lang="ja-JP" altLang="en-US" smtClean="0"/>
              <a:t>198</a:t>
            </a:fld>
            <a:endParaRPr kumimoji="1" lang="ja-JP" altLang="en-US"/>
          </a:p>
        </p:txBody>
      </p:sp>
    </p:spTree>
    <p:extLst>
      <p:ext uri="{BB962C8B-B14F-4D97-AF65-F5344CB8AC3E}">
        <p14:creationId xmlns:p14="http://schemas.microsoft.com/office/powerpoint/2010/main" val="3802938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0AA3A2C-91D4-CDCE-43E4-A7C901089E93}"/>
              </a:ext>
            </a:extLst>
          </p:cNvPr>
          <p:cNvSpPr>
            <a:spLocks noGrp="1"/>
          </p:cNvSpPr>
          <p:nvPr>
            <p:ph type="title"/>
          </p:nvPr>
        </p:nvSpPr>
        <p:spPr/>
        <p:txBody>
          <a:bodyPr/>
          <a:lstStyle/>
          <a:p>
            <a:r>
              <a:rPr lang="ja-JP" altLang="en-US" dirty="0"/>
              <a:t>全国老施協ポータルサイト</a:t>
            </a:r>
          </a:p>
        </p:txBody>
      </p:sp>
      <p:sp>
        <p:nvSpPr>
          <p:cNvPr id="6" name="コンテンツ プレースホルダー 5">
            <a:extLst>
              <a:ext uri="{FF2B5EF4-FFF2-40B4-BE49-F238E27FC236}">
                <a16:creationId xmlns:a16="http://schemas.microsoft.com/office/drawing/2014/main" id="{7D640A3F-1DB8-E755-B013-665E4BE89040}"/>
              </a:ext>
            </a:extLst>
          </p:cNvPr>
          <p:cNvSpPr>
            <a:spLocks noGrp="1"/>
          </p:cNvSpPr>
          <p:nvPr>
            <p:ph idx="1"/>
          </p:nvPr>
        </p:nvSpPr>
        <p:spPr/>
        <p:txBody>
          <a:bodyPr/>
          <a:lstStyle/>
          <a:p>
            <a:r>
              <a:rPr lang="ja-JP" altLang="en-US" dirty="0"/>
              <a:t>第２３９回給付費分科会、参考資料１を元に全国老施協がサービス別に並べ替え改定事項を説明</a:t>
            </a:r>
            <a:endParaRPr lang="en-US" altLang="ja-JP" dirty="0"/>
          </a:p>
          <a:p>
            <a:r>
              <a:rPr lang="ja-JP" altLang="en-US" dirty="0"/>
              <a:t>特養、ショート、デイサービス（会員限定ページ）</a:t>
            </a:r>
            <a:endParaRPr lang="en-US" altLang="ja-JP" dirty="0"/>
          </a:p>
          <a:p>
            <a:r>
              <a:rPr lang="ja-JP" altLang="en-US" dirty="0"/>
              <a:t>随時更新中</a:t>
            </a:r>
            <a:endParaRPr lang="en-US" altLang="ja-JP" dirty="0"/>
          </a:p>
          <a:p>
            <a:r>
              <a:rPr lang="ja-JP" altLang="en-US" dirty="0"/>
              <a:t>経営戦略セミナーのオンデマンド配信予定</a:t>
            </a:r>
          </a:p>
        </p:txBody>
      </p:sp>
      <p:sp>
        <p:nvSpPr>
          <p:cNvPr id="4" name="スライド番号プレースホルダー 3">
            <a:extLst>
              <a:ext uri="{FF2B5EF4-FFF2-40B4-BE49-F238E27FC236}">
                <a16:creationId xmlns:a16="http://schemas.microsoft.com/office/drawing/2014/main" id="{AEF510F4-C1CE-E46B-C328-894BDD6B77EF}"/>
              </a:ext>
            </a:extLst>
          </p:cNvPr>
          <p:cNvSpPr>
            <a:spLocks noGrp="1"/>
          </p:cNvSpPr>
          <p:nvPr>
            <p:ph type="sldNum" sz="quarter" idx="12"/>
          </p:nvPr>
        </p:nvSpPr>
        <p:spPr/>
        <p:txBody>
          <a:bodyPr/>
          <a:lstStyle/>
          <a:p>
            <a:fld id="{CEDB922F-16BB-40A6-B622-E023FDFE57B0}" type="slidenum">
              <a:rPr kumimoji="1" lang="ja-JP" altLang="en-US" smtClean="0"/>
              <a:t>1</a:t>
            </a:fld>
            <a:endParaRPr kumimoji="1" lang="ja-JP" altLang="en-US"/>
          </a:p>
        </p:txBody>
      </p:sp>
    </p:spTree>
    <p:extLst>
      <p:ext uri="{BB962C8B-B14F-4D97-AF65-F5344CB8AC3E}">
        <p14:creationId xmlns:p14="http://schemas.microsoft.com/office/powerpoint/2010/main" val="343684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1DBF736-1CAA-9213-FBF5-7125A68C0F9B}"/>
              </a:ext>
            </a:extLst>
          </p:cNvPr>
          <p:cNvSpPr>
            <a:spLocks noGrp="1"/>
          </p:cNvSpPr>
          <p:nvPr>
            <p:ph type="title"/>
          </p:nvPr>
        </p:nvSpPr>
        <p:spPr/>
        <p:txBody>
          <a:bodyPr/>
          <a:lstStyle/>
          <a:p>
            <a:r>
              <a:rPr lang="ja-JP" altLang="en-US" dirty="0"/>
              <a:t>介護保険最新情報</a:t>
            </a:r>
          </a:p>
        </p:txBody>
      </p:sp>
      <p:sp>
        <p:nvSpPr>
          <p:cNvPr id="6" name="テキスト プレースホルダー 5">
            <a:extLst>
              <a:ext uri="{FF2B5EF4-FFF2-40B4-BE49-F238E27FC236}">
                <a16:creationId xmlns:a16="http://schemas.microsoft.com/office/drawing/2014/main" id="{891BF801-6F96-29E2-50B2-9C77CF1785DF}"/>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22D759E8-7E21-5592-5B74-86492036A10A}"/>
              </a:ext>
            </a:extLst>
          </p:cNvPr>
          <p:cNvSpPr>
            <a:spLocks noGrp="1"/>
          </p:cNvSpPr>
          <p:nvPr>
            <p:ph type="sldNum" sz="quarter" idx="12"/>
          </p:nvPr>
        </p:nvSpPr>
        <p:spPr/>
        <p:txBody>
          <a:bodyPr/>
          <a:lstStyle/>
          <a:p>
            <a:fld id="{CEDB922F-16BB-40A6-B622-E023FDFE57B0}" type="slidenum">
              <a:rPr kumimoji="1" lang="ja-JP" altLang="en-US" smtClean="0"/>
              <a:t>19</a:t>
            </a:fld>
            <a:endParaRPr kumimoji="1" lang="ja-JP" altLang="en-US"/>
          </a:p>
        </p:txBody>
      </p:sp>
    </p:spTree>
    <p:extLst>
      <p:ext uri="{BB962C8B-B14F-4D97-AF65-F5344CB8AC3E}">
        <p14:creationId xmlns:p14="http://schemas.microsoft.com/office/powerpoint/2010/main" val="17967688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5788F1-9FC3-8746-F0FC-F0B27E9916D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592305C-4494-4317-6504-810728E5689C}"/>
              </a:ext>
            </a:extLst>
          </p:cNvPr>
          <p:cNvSpPr>
            <a:spLocks noGrp="1"/>
          </p:cNvSpPr>
          <p:nvPr>
            <p:ph idx="1"/>
          </p:nvPr>
        </p:nvSpPr>
        <p:spPr/>
        <p:txBody>
          <a:bodyPr>
            <a:normAutofit/>
          </a:bodyPr>
          <a:lstStyle/>
          <a:p>
            <a:pPr marL="0" indent="0">
              <a:buNone/>
            </a:pPr>
            <a:r>
              <a:rPr lang="ja-JP" altLang="en-US" dirty="0"/>
              <a:t>⑮</a:t>
            </a:r>
            <a:r>
              <a:rPr kumimoji="1" lang="ja-JP" altLang="en-US" dirty="0"/>
              <a:t>テレワークの取扱い★</a:t>
            </a:r>
            <a:r>
              <a:rPr kumimoji="1" lang="en-US" altLang="ja-JP" dirty="0"/>
              <a:t>※</a:t>
            </a:r>
            <a:endParaRPr kumimoji="1" lang="ja-JP" altLang="en-US" dirty="0"/>
          </a:p>
          <a:p>
            <a:pPr marL="0" indent="0">
              <a:buNone/>
            </a:pPr>
            <a:r>
              <a:rPr lang="ja-JP" altLang="en-US" dirty="0"/>
              <a:t>⑯</a:t>
            </a:r>
            <a:r>
              <a:rPr kumimoji="1" lang="ja-JP" altLang="en-US" dirty="0"/>
              <a:t>利用者の安全並びに介護サービスの質の確保及び職員の負担軽減に資する方策を検討するための委員会の設置の義務付け★</a:t>
            </a:r>
            <a:r>
              <a:rPr kumimoji="1" lang="en-US" altLang="ja-JP" dirty="0"/>
              <a:t>※</a:t>
            </a:r>
            <a:endParaRPr kumimoji="1" lang="ja-JP" altLang="en-US" dirty="0"/>
          </a:p>
          <a:p>
            <a:pPr marL="0" indent="0">
              <a:buNone/>
            </a:pPr>
            <a:r>
              <a:rPr lang="ja-JP" altLang="en-US" dirty="0"/>
              <a:t>⑰</a:t>
            </a:r>
            <a:r>
              <a:rPr kumimoji="1" lang="ja-JP" altLang="en-US" dirty="0"/>
              <a:t>介護ロボットや </a:t>
            </a:r>
            <a:r>
              <a:rPr kumimoji="1" lang="en-US" altLang="ja-JP" dirty="0"/>
              <a:t>ICT </a:t>
            </a:r>
            <a:r>
              <a:rPr kumimoji="1" lang="ja-JP" altLang="en-US" dirty="0"/>
              <a:t>等のテクノロジーの活用促進★</a:t>
            </a:r>
            <a:r>
              <a:rPr kumimoji="1" lang="en-US" altLang="ja-JP" dirty="0"/>
              <a:t>※</a:t>
            </a:r>
            <a:endParaRPr kumimoji="1" lang="ja-JP" altLang="en-US" dirty="0"/>
          </a:p>
          <a:p>
            <a:pPr marL="0" indent="0">
              <a:buNone/>
            </a:pPr>
            <a:r>
              <a:rPr lang="ja-JP" altLang="en-US" dirty="0"/>
              <a:t>⑱</a:t>
            </a:r>
            <a:r>
              <a:rPr kumimoji="1" lang="ja-JP" altLang="en-US" dirty="0"/>
              <a:t>生産性向上に先進的に取り組む特定施設における人員配置基準の特例的な柔軟化★</a:t>
            </a:r>
            <a:r>
              <a:rPr kumimoji="1" lang="ja-JP" altLang="en-US" dirty="0">
                <a:solidFill>
                  <a:srgbClr val="FF0000"/>
                </a:solidFill>
              </a:rPr>
              <a:t>◎配置基準変更</a:t>
            </a:r>
          </a:p>
          <a:p>
            <a:pPr marL="0" indent="0">
              <a:buNone/>
            </a:pPr>
            <a:r>
              <a:rPr lang="ja-JP" altLang="en-US" dirty="0"/>
              <a:t>⑲</a:t>
            </a:r>
            <a:r>
              <a:rPr kumimoji="1" lang="ja-JP" altLang="en-US" dirty="0"/>
              <a:t>外国人介護人材に係る人員配置基準上の取扱いの見直し★</a:t>
            </a:r>
            <a:r>
              <a:rPr kumimoji="1" lang="en-US" altLang="ja-JP" dirty="0"/>
              <a:t>※</a:t>
            </a:r>
            <a:endParaRPr kumimoji="1" lang="ja-JP" altLang="en-US" dirty="0"/>
          </a:p>
        </p:txBody>
      </p:sp>
      <p:sp>
        <p:nvSpPr>
          <p:cNvPr id="4" name="スライド番号プレースホルダー 3">
            <a:extLst>
              <a:ext uri="{FF2B5EF4-FFF2-40B4-BE49-F238E27FC236}">
                <a16:creationId xmlns:a16="http://schemas.microsoft.com/office/drawing/2014/main" id="{22E61BCB-22A8-140C-F7D6-E5356F7F2F40}"/>
              </a:ext>
            </a:extLst>
          </p:cNvPr>
          <p:cNvSpPr>
            <a:spLocks noGrp="1"/>
          </p:cNvSpPr>
          <p:nvPr>
            <p:ph type="sldNum" sz="quarter" idx="12"/>
          </p:nvPr>
        </p:nvSpPr>
        <p:spPr/>
        <p:txBody>
          <a:bodyPr/>
          <a:lstStyle/>
          <a:p>
            <a:fld id="{CEDB922F-16BB-40A6-B622-E023FDFE57B0}" type="slidenum">
              <a:rPr kumimoji="1" lang="ja-JP" altLang="en-US" smtClean="0"/>
              <a:t>199</a:t>
            </a:fld>
            <a:endParaRPr kumimoji="1" lang="ja-JP" altLang="en-US"/>
          </a:p>
        </p:txBody>
      </p:sp>
    </p:spTree>
    <p:extLst>
      <p:ext uri="{BB962C8B-B14F-4D97-AF65-F5344CB8AC3E}">
        <p14:creationId xmlns:p14="http://schemas.microsoft.com/office/powerpoint/2010/main" val="3526130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0CB6CC-DCFF-9073-3DC6-A6052D55A760}"/>
              </a:ext>
            </a:extLst>
          </p:cNvPr>
          <p:cNvSpPr>
            <a:spLocks noGrp="1"/>
          </p:cNvSpPr>
          <p:nvPr>
            <p:ph type="title"/>
          </p:nvPr>
        </p:nvSpPr>
        <p:spPr/>
        <p:txBody>
          <a:bodyPr/>
          <a:lstStyle/>
          <a:p>
            <a:r>
              <a:rPr lang="ja-JP" altLang="en-US" dirty="0"/>
              <a:t>①夜間看護体制の強化</a:t>
            </a:r>
            <a:endParaRPr kumimoji="1" lang="ja-JP" altLang="en-US" dirty="0"/>
          </a:p>
        </p:txBody>
      </p:sp>
      <p:sp>
        <p:nvSpPr>
          <p:cNvPr id="3" name="コンテンツ プレースホルダー 2">
            <a:extLst>
              <a:ext uri="{FF2B5EF4-FFF2-40B4-BE49-F238E27FC236}">
                <a16:creationId xmlns:a16="http://schemas.microsoft.com/office/drawing/2014/main" id="{F46E2A93-233B-5616-95D7-9215F1E85C91}"/>
              </a:ext>
            </a:extLst>
          </p:cNvPr>
          <p:cNvSpPr>
            <a:spLocks noGrp="1"/>
          </p:cNvSpPr>
          <p:nvPr>
            <p:ph idx="1"/>
          </p:nvPr>
        </p:nvSpPr>
        <p:spPr/>
        <p:txBody>
          <a:bodyPr/>
          <a:lstStyle/>
          <a:p>
            <a:r>
              <a:rPr lang="ja-JP" altLang="en-US" dirty="0"/>
              <a:t>夜間の看護職員の体制を強化し、医療的ケアを要する者の積極的な受入れを促進する観点から、特定施設入居者生活介護等における夜間看護体制加算を見直し、「</a:t>
            </a:r>
            <a:r>
              <a:rPr lang="ja-JP" altLang="en-US" dirty="0">
                <a:solidFill>
                  <a:srgbClr val="FF0000"/>
                </a:solidFill>
              </a:rPr>
              <a:t>夜勤又は宿直の看護職員の配置」を行う場合について評価する新たな区分</a:t>
            </a:r>
            <a:r>
              <a:rPr lang="ja-JP" altLang="en-US" dirty="0"/>
              <a:t>を設ける。 その際、現行の加算区分については、新たな加算区分の取組を促進する観点から、 </a:t>
            </a:r>
            <a:r>
              <a:rPr lang="ja-JP" altLang="en-US" dirty="0">
                <a:solidFill>
                  <a:srgbClr val="FF0000"/>
                </a:solidFill>
              </a:rPr>
              <a:t>評価の見直し</a:t>
            </a:r>
            <a:r>
              <a:rPr lang="ja-JP" altLang="en-US" dirty="0"/>
              <a:t>を行う。</a:t>
            </a:r>
            <a:endParaRPr kumimoji="1" lang="ja-JP" altLang="en-US" dirty="0"/>
          </a:p>
        </p:txBody>
      </p:sp>
      <p:sp>
        <p:nvSpPr>
          <p:cNvPr id="5" name="テキスト ボックス 4">
            <a:extLst>
              <a:ext uri="{FF2B5EF4-FFF2-40B4-BE49-F238E27FC236}">
                <a16:creationId xmlns:a16="http://schemas.microsoft.com/office/drawing/2014/main" id="{F9D87793-D556-E4E6-87F7-8E938314ABF2}"/>
              </a:ext>
            </a:extLst>
          </p:cNvPr>
          <p:cNvSpPr txBox="1"/>
          <p:nvPr/>
        </p:nvSpPr>
        <p:spPr>
          <a:xfrm>
            <a:off x="9978887" y="1204159"/>
            <a:ext cx="1113182" cy="369332"/>
          </a:xfrm>
          <a:prstGeom prst="rect">
            <a:avLst/>
          </a:prstGeom>
          <a:solidFill>
            <a:srgbClr val="00B0F0"/>
          </a:solidFill>
          <a:ln>
            <a:solidFill>
              <a:schemeClr val="accent1"/>
            </a:solidFill>
          </a:ln>
        </p:spPr>
        <p:txBody>
          <a:bodyPr wrap="square" rtlCol="0">
            <a:spAutoFit/>
          </a:bodyPr>
          <a:lstStyle/>
          <a:p>
            <a:r>
              <a:rPr kumimoji="1" lang="ja-JP" altLang="en-US" dirty="0"/>
              <a:t>加算追加</a:t>
            </a:r>
          </a:p>
        </p:txBody>
      </p:sp>
      <p:sp>
        <p:nvSpPr>
          <p:cNvPr id="4" name="スライド番号プレースホルダー 3">
            <a:extLst>
              <a:ext uri="{FF2B5EF4-FFF2-40B4-BE49-F238E27FC236}">
                <a16:creationId xmlns:a16="http://schemas.microsoft.com/office/drawing/2014/main" id="{BE2B2542-EE3A-450E-BCDD-3FB5AFE6C79F}"/>
              </a:ext>
            </a:extLst>
          </p:cNvPr>
          <p:cNvSpPr>
            <a:spLocks noGrp="1"/>
          </p:cNvSpPr>
          <p:nvPr>
            <p:ph type="sldNum" sz="quarter" idx="12"/>
          </p:nvPr>
        </p:nvSpPr>
        <p:spPr/>
        <p:txBody>
          <a:bodyPr/>
          <a:lstStyle/>
          <a:p>
            <a:fld id="{CEDB922F-16BB-40A6-B622-E023FDFE57B0}" type="slidenum">
              <a:rPr kumimoji="1" lang="ja-JP" altLang="en-US" smtClean="0"/>
              <a:t>200</a:t>
            </a:fld>
            <a:endParaRPr kumimoji="1" lang="ja-JP" altLang="en-US"/>
          </a:p>
        </p:txBody>
      </p:sp>
      <p:sp>
        <p:nvSpPr>
          <p:cNvPr id="6" name="テキスト ボックス 5">
            <a:extLst>
              <a:ext uri="{FF2B5EF4-FFF2-40B4-BE49-F238E27FC236}">
                <a16:creationId xmlns:a16="http://schemas.microsoft.com/office/drawing/2014/main" id="{EC952ED1-B97D-D352-98FE-7D13E9185810}"/>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40886653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2EC65B8-98F8-C6EB-9E48-297C029AAE2C}"/>
              </a:ext>
            </a:extLst>
          </p:cNvPr>
          <p:cNvSpPr>
            <a:spLocks noGrp="1"/>
          </p:cNvSpPr>
          <p:nvPr>
            <p:ph type="sldNum" sz="quarter" idx="12"/>
          </p:nvPr>
        </p:nvSpPr>
        <p:spPr/>
        <p:txBody>
          <a:bodyPr/>
          <a:lstStyle/>
          <a:p>
            <a:fld id="{CEDB922F-16BB-40A6-B622-E023FDFE57B0}" type="slidenum">
              <a:rPr kumimoji="1" lang="ja-JP" altLang="en-US" smtClean="0"/>
              <a:t>201</a:t>
            </a:fld>
            <a:endParaRPr kumimoji="1" lang="ja-JP" altLang="en-US"/>
          </a:p>
        </p:txBody>
      </p:sp>
      <p:pic>
        <p:nvPicPr>
          <p:cNvPr id="6" name="図 5">
            <a:extLst>
              <a:ext uri="{FF2B5EF4-FFF2-40B4-BE49-F238E27FC236}">
                <a16:creationId xmlns:a16="http://schemas.microsoft.com/office/drawing/2014/main" id="{09F285B1-C4D1-387D-B42C-E4FAED926F7F}"/>
              </a:ext>
            </a:extLst>
          </p:cNvPr>
          <p:cNvPicPr>
            <a:picLocks noChangeAspect="1"/>
          </p:cNvPicPr>
          <p:nvPr/>
        </p:nvPicPr>
        <p:blipFill>
          <a:blip r:embed="rId2"/>
          <a:stretch>
            <a:fillRect/>
          </a:stretch>
        </p:blipFill>
        <p:spPr>
          <a:xfrm>
            <a:off x="61337" y="649357"/>
            <a:ext cx="12112485" cy="5579165"/>
          </a:xfrm>
          <a:prstGeom prst="rect">
            <a:avLst/>
          </a:prstGeom>
        </p:spPr>
      </p:pic>
      <p:sp>
        <p:nvSpPr>
          <p:cNvPr id="7" name="テキスト ボックス 6">
            <a:extLst>
              <a:ext uri="{FF2B5EF4-FFF2-40B4-BE49-F238E27FC236}">
                <a16:creationId xmlns:a16="http://schemas.microsoft.com/office/drawing/2014/main" id="{A3A660F0-D4E2-A76F-E7B7-17311DF6A052}"/>
              </a:ext>
            </a:extLst>
          </p:cNvPr>
          <p:cNvSpPr txBox="1"/>
          <p:nvPr/>
        </p:nvSpPr>
        <p:spPr>
          <a:xfrm>
            <a:off x="7633253" y="620864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46663831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D59E65-9ADF-5BA5-5968-C2F7C3CAFF4D}"/>
              </a:ext>
            </a:extLst>
          </p:cNvPr>
          <p:cNvSpPr>
            <a:spLocks noGrp="1"/>
          </p:cNvSpPr>
          <p:nvPr>
            <p:ph type="title"/>
          </p:nvPr>
        </p:nvSpPr>
        <p:spPr/>
        <p:txBody>
          <a:bodyPr/>
          <a:lstStyle/>
          <a:p>
            <a:r>
              <a:rPr lang="ja-JP" altLang="en-US" dirty="0"/>
              <a:t>②医療的ケアの推進に向けた入居継続支援加算の見直し</a:t>
            </a:r>
            <a:endParaRPr kumimoji="1" lang="ja-JP" altLang="en-US" dirty="0"/>
          </a:p>
        </p:txBody>
      </p:sp>
      <p:sp>
        <p:nvSpPr>
          <p:cNvPr id="3" name="コンテンツ プレースホルダー 2">
            <a:extLst>
              <a:ext uri="{FF2B5EF4-FFF2-40B4-BE49-F238E27FC236}">
                <a16:creationId xmlns:a16="http://schemas.microsoft.com/office/drawing/2014/main" id="{96F55498-3EF9-E6E6-01E5-F896568388EE}"/>
              </a:ext>
            </a:extLst>
          </p:cNvPr>
          <p:cNvSpPr>
            <a:spLocks noGrp="1"/>
          </p:cNvSpPr>
          <p:nvPr>
            <p:ph idx="1"/>
          </p:nvPr>
        </p:nvSpPr>
        <p:spPr/>
        <p:txBody>
          <a:bodyPr/>
          <a:lstStyle/>
          <a:p>
            <a:r>
              <a:rPr lang="ja-JP" altLang="en-US" dirty="0"/>
              <a:t>医療的ケアを要する者が一定数いる特定施設入居者生活介護等において、入居者 の医療ニーズを踏まえた看護職員によるケアを推進する観点から、医療的ケアを必 要とする者の範囲に尿道カテーテル留置、在宅酸素療法及びインスリン注射を実施 している状態の者を追加する見直しを行う。</a:t>
            </a:r>
            <a:endParaRPr kumimoji="1" lang="ja-JP" altLang="en-US" dirty="0"/>
          </a:p>
        </p:txBody>
      </p:sp>
      <p:sp>
        <p:nvSpPr>
          <p:cNvPr id="4" name="テキスト ボックス 3">
            <a:extLst>
              <a:ext uri="{FF2B5EF4-FFF2-40B4-BE49-F238E27FC236}">
                <a16:creationId xmlns:a16="http://schemas.microsoft.com/office/drawing/2014/main" id="{F4FBDE7D-B353-92BA-0BEB-7F3E19A46456}"/>
              </a:ext>
            </a:extLst>
          </p:cNvPr>
          <p:cNvSpPr txBox="1"/>
          <p:nvPr/>
        </p:nvSpPr>
        <p:spPr>
          <a:xfrm>
            <a:off x="9316278" y="1041158"/>
            <a:ext cx="1444487" cy="369332"/>
          </a:xfrm>
          <a:prstGeom prst="rect">
            <a:avLst/>
          </a:prstGeom>
          <a:solidFill>
            <a:srgbClr val="92D050"/>
          </a:solidFill>
          <a:ln>
            <a:solidFill>
              <a:schemeClr val="accent1"/>
            </a:solidFill>
          </a:ln>
        </p:spPr>
        <p:txBody>
          <a:bodyPr wrap="square" rtlCol="0">
            <a:spAutoFit/>
          </a:bodyPr>
          <a:lstStyle/>
          <a:p>
            <a:r>
              <a:rPr kumimoji="1" lang="ja-JP" altLang="en-US" dirty="0"/>
              <a:t>要件見直し</a:t>
            </a:r>
          </a:p>
        </p:txBody>
      </p:sp>
      <p:sp>
        <p:nvSpPr>
          <p:cNvPr id="5" name="スライド番号プレースホルダー 4">
            <a:extLst>
              <a:ext uri="{FF2B5EF4-FFF2-40B4-BE49-F238E27FC236}">
                <a16:creationId xmlns:a16="http://schemas.microsoft.com/office/drawing/2014/main" id="{0B939582-5FDA-683A-B6BE-1879E8649304}"/>
              </a:ext>
            </a:extLst>
          </p:cNvPr>
          <p:cNvSpPr>
            <a:spLocks noGrp="1"/>
          </p:cNvSpPr>
          <p:nvPr>
            <p:ph type="sldNum" sz="quarter" idx="12"/>
          </p:nvPr>
        </p:nvSpPr>
        <p:spPr/>
        <p:txBody>
          <a:bodyPr/>
          <a:lstStyle/>
          <a:p>
            <a:fld id="{CEDB922F-16BB-40A6-B622-E023FDFE57B0}" type="slidenum">
              <a:rPr kumimoji="1" lang="ja-JP" altLang="en-US" smtClean="0"/>
              <a:t>202</a:t>
            </a:fld>
            <a:endParaRPr kumimoji="1" lang="ja-JP" altLang="en-US"/>
          </a:p>
        </p:txBody>
      </p:sp>
      <p:sp>
        <p:nvSpPr>
          <p:cNvPr id="6" name="テキスト ボックス 5">
            <a:extLst>
              <a:ext uri="{FF2B5EF4-FFF2-40B4-BE49-F238E27FC236}">
                <a16:creationId xmlns:a16="http://schemas.microsoft.com/office/drawing/2014/main" id="{C7A1CF85-B6F5-8E59-36F4-5C7524E118CF}"/>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64617772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BFB5A5-DE79-1753-C523-CDAAA301E7DC}"/>
              </a:ext>
            </a:extLst>
          </p:cNvPr>
          <p:cNvSpPr>
            <a:spLocks noGrp="1"/>
          </p:cNvSpPr>
          <p:nvPr>
            <p:ph type="sldNum" sz="quarter" idx="12"/>
          </p:nvPr>
        </p:nvSpPr>
        <p:spPr/>
        <p:txBody>
          <a:bodyPr/>
          <a:lstStyle/>
          <a:p>
            <a:fld id="{CEDB922F-16BB-40A6-B622-E023FDFE57B0}" type="slidenum">
              <a:rPr kumimoji="1" lang="ja-JP" altLang="en-US" smtClean="0"/>
              <a:t>203</a:t>
            </a:fld>
            <a:endParaRPr kumimoji="1" lang="ja-JP" altLang="en-US"/>
          </a:p>
        </p:txBody>
      </p:sp>
      <p:pic>
        <p:nvPicPr>
          <p:cNvPr id="6" name="図 5">
            <a:extLst>
              <a:ext uri="{FF2B5EF4-FFF2-40B4-BE49-F238E27FC236}">
                <a16:creationId xmlns:a16="http://schemas.microsoft.com/office/drawing/2014/main" id="{43958653-085F-32F6-0513-8111045715CB}"/>
              </a:ext>
            </a:extLst>
          </p:cNvPr>
          <p:cNvPicPr>
            <a:picLocks noChangeAspect="1"/>
          </p:cNvPicPr>
          <p:nvPr/>
        </p:nvPicPr>
        <p:blipFill>
          <a:blip r:embed="rId2"/>
          <a:stretch>
            <a:fillRect/>
          </a:stretch>
        </p:blipFill>
        <p:spPr>
          <a:xfrm>
            <a:off x="198226" y="1020417"/>
            <a:ext cx="11941569" cy="4876800"/>
          </a:xfrm>
          <a:prstGeom prst="rect">
            <a:avLst/>
          </a:prstGeom>
        </p:spPr>
      </p:pic>
      <p:sp>
        <p:nvSpPr>
          <p:cNvPr id="7" name="テキスト ボックス 6">
            <a:extLst>
              <a:ext uri="{FF2B5EF4-FFF2-40B4-BE49-F238E27FC236}">
                <a16:creationId xmlns:a16="http://schemas.microsoft.com/office/drawing/2014/main" id="{A25E45A7-52A6-AF9D-9A7F-4E733A65E044}"/>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44540577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FEF06-1222-47BE-1283-A6E5C80796E1}"/>
              </a:ext>
            </a:extLst>
          </p:cNvPr>
          <p:cNvSpPr>
            <a:spLocks noGrp="1"/>
          </p:cNvSpPr>
          <p:nvPr>
            <p:ph type="title"/>
          </p:nvPr>
        </p:nvSpPr>
        <p:spPr/>
        <p:txBody>
          <a:bodyPr/>
          <a:lstStyle/>
          <a:p>
            <a:r>
              <a:rPr lang="ja-JP" altLang="en-US" dirty="0"/>
              <a:t>③協力医療機関との連携体制の構築★</a:t>
            </a:r>
            <a:endParaRPr kumimoji="1" lang="ja-JP" altLang="en-US" dirty="0"/>
          </a:p>
        </p:txBody>
      </p:sp>
      <p:sp>
        <p:nvSpPr>
          <p:cNvPr id="3" name="コンテンツ プレースホルダー 2">
            <a:extLst>
              <a:ext uri="{FF2B5EF4-FFF2-40B4-BE49-F238E27FC236}">
                <a16:creationId xmlns:a16="http://schemas.microsoft.com/office/drawing/2014/main" id="{3986B3CF-D3DC-6E3B-74AF-269181886D24}"/>
              </a:ext>
            </a:extLst>
          </p:cNvPr>
          <p:cNvSpPr>
            <a:spLocks noGrp="1"/>
          </p:cNvSpPr>
          <p:nvPr>
            <p:ph idx="1"/>
          </p:nvPr>
        </p:nvSpPr>
        <p:spPr/>
        <p:txBody>
          <a:bodyPr/>
          <a:lstStyle/>
          <a:p>
            <a:r>
              <a:rPr lang="ja-JP" altLang="en-US" dirty="0"/>
              <a:t>高齢者施設等内で対応可能な医療の範囲を超えた場合に、協力医療機関との連携 の下で適切な対応が行われるよう、在宅医療を担う医療機関や在宅医療を支援する 地域の医療機関等と実効性のある連携体制を構築するために、以下の見直しを行う。 </a:t>
            </a:r>
            <a:endParaRPr lang="en-US" altLang="ja-JP" dirty="0"/>
          </a:p>
          <a:p>
            <a:r>
              <a:rPr lang="ja-JP" altLang="en-US" dirty="0"/>
              <a:t>ア 協力医療機関を定めるに当たっては、以下の要件を満たす</a:t>
            </a:r>
            <a:r>
              <a:rPr lang="ja-JP" altLang="en-US" dirty="0">
                <a:solidFill>
                  <a:srgbClr val="FF0000"/>
                </a:solidFill>
              </a:rPr>
              <a:t>協力医療機関を定めるように努める</a:t>
            </a:r>
            <a:r>
              <a:rPr lang="ja-JP" altLang="en-US" dirty="0"/>
              <a:t>こととする。</a:t>
            </a:r>
            <a:endParaRPr lang="en-US" altLang="ja-JP" dirty="0"/>
          </a:p>
          <a:p>
            <a:pPr marL="0" indent="0">
              <a:buNone/>
            </a:pPr>
            <a:r>
              <a:rPr lang="en-US" altLang="ja-JP" dirty="0"/>
              <a:t>ⅰ </a:t>
            </a:r>
            <a:r>
              <a:rPr lang="ja-JP" altLang="en-US" dirty="0"/>
              <a:t>利用者の病状の急変が生じた場合等において、医師又は看護職員が相談対応 を行う体制を常時確保していること。 </a:t>
            </a:r>
            <a:endParaRPr lang="en-US" altLang="ja-JP" dirty="0"/>
          </a:p>
          <a:p>
            <a:pPr marL="0" indent="0">
              <a:buNone/>
            </a:pPr>
            <a:r>
              <a:rPr lang="en-US" altLang="ja-JP" dirty="0"/>
              <a:t>ⅱ </a:t>
            </a:r>
            <a:r>
              <a:rPr lang="ja-JP" altLang="en-US" dirty="0"/>
              <a:t>診療の求めがあった場合に、診療を行う体制を常時確保していること。</a:t>
            </a:r>
            <a:endParaRPr kumimoji="1" lang="ja-JP" altLang="en-US" dirty="0"/>
          </a:p>
        </p:txBody>
      </p:sp>
      <p:sp>
        <p:nvSpPr>
          <p:cNvPr id="4" name="スライド番号プレースホルダー 3">
            <a:extLst>
              <a:ext uri="{FF2B5EF4-FFF2-40B4-BE49-F238E27FC236}">
                <a16:creationId xmlns:a16="http://schemas.microsoft.com/office/drawing/2014/main" id="{568CCCD6-FC7F-558A-EC70-211290BE2174}"/>
              </a:ext>
            </a:extLst>
          </p:cNvPr>
          <p:cNvSpPr>
            <a:spLocks noGrp="1"/>
          </p:cNvSpPr>
          <p:nvPr>
            <p:ph type="sldNum" sz="quarter" idx="12"/>
          </p:nvPr>
        </p:nvSpPr>
        <p:spPr/>
        <p:txBody>
          <a:bodyPr/>
          <a:lstStyle/>
          <a:p>
            <a:fld id="{CEDB922F-16BB-40A6-B622-E023FDFE57B0}" type="slidenum">
              <a:rPr kumimoji="1" lang="ja-JP" altLang="en-US" smtClean="0"/>
              <a:t>204</a:t>
            </a:fld>
            <a:endParaRPr kumimoji="1" lang="ja-JP" altLang="en-US"/>
          </a:p>
        </p:txBody>
      </p:sp>
      <p:sp>
        <p:nvSpPr>
          <p:cNvPr id="5" name="テキスト ボックス 4">
            <a:extLst>
              <a:ext uri="{FF2B5EF4-FFF2-40B4-BE49-F238E27FC236}">
                <a16:creationId xmlns:a16="http://schemas.microsoft.com/office/drawing/2014/main" id="{A879FBEE-974B-83CA-1486-D0B67E54D83D}"/>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5495394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4A9790-4E91-228B-491E-EEE6345979C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81DB8D4-4E99-CB5F-3A30-6365757AE74D}"/>
              </a:ext>
            </a:extLst>
          </p:cNvPr>
          <p:cNvSpPr>
            <a:spLocks noGrp="1"/>
          </p:cNvSpPr>
          <p:nvPr>
            <p:ph idx="1"/>
          </p:nvPr>
        </p:nvSpPr>
        <p:spPr/>
        <p:txBody>
          <a:bodyPr/>
          <a:lstStyle/>
          <a:p>
            <a:r>
              <a:rPr lang="ja-JP" altLang="en-US" dirty="0"/>
              <a:t>イ １年に１回以上、協力医療機関との間で、利用者の病状の急変が生じた場合 等の対応を確認するとともに、</a:t>
            </a:r>
            <a:r>
              <a:rPr lang="ja-JP" altLang="en-US" dirty="0">
                <a:solidFill>
                  <a:srgbClr val="FF0000"/>
                </a:solidFill>
              </a:rPr>
              <a:t>当該協力医療機関の名称等について、当該事業所の指定を行った自治体に提出しなければならない</a:t>
            </a:r>
            <a:r>
              <a:rPr lang="ja-JP" altLang="en-US" dirty="0"/>
              <a:t>こととする。 </a:t>
            </a:r>
            <a:endParaRPr lang="en-US" altLang="ja-JP" dirty="0"/>
          </a:p>
          <a:p>
            <a:r>
              <a:rPr lang="ja-JP" altLang="en-US" dirty="0"/>
              <a:t>ウ 利用者が協力医療機関等に入院した後に、病状が軽快し、退院が可能となっ た場合においては、</a:t>
            </a:r>
            <a:r>
              <a:rPr lang="ja-JP" altLang="en-US" dirty="0">
                <a:solidFill>
                  <a:srgbClr val="FF0000"/>
                </a:solidFill>
              </a:rPr>
              <a:t>速やかに再入居させることができるように努める</a:t>
            </a:r>
            <a:r>
              <a:rPr lang="ja-JP" altLang="en-US" dirty="0"/>
              <a:t>こととす る。 </a:t>
            </a:r>
            <a:endParaRPr kumimoji="1" lang="ja-JP" altLang="en-US" dirty="0"/>
          </a:p>
        </p:txBody>
      </p:sp>
      <p:sp>
        <p:nvSpPr>
          <p:cNvPr id="4" name="テキスト ボックス 3">
            <a:extLst>
              <a:ext uri="{FF2B5EF4-FFF2-40B4-BE49-F238E27FC236}">
                <a16:creationId xmlns:a16="http://schemas.microsoft.com/office/drawing/2014/main" id="{27642944-328F-D306-6C42-230A8CACB6C5}"/>
              </a:ext>
            </a:extLst>
          </p:cNvPr>
          <p:cNvSpPr txBox="1"/>
          <p:nvPr/>
        </p:nvSpPr>
        <p:spPr>
          <a:xfrm>
            <a:off x="6732105" y="3059668"/>
            <a:ext cx="887896" cy="369332"/>
          </a:xfrm>
          <a:prstGeom prst="rect">
            <a:avLst/>
          </a:prstGeom>
          <a:solidFill>
            <a:srgbClr val="92D050"/>
          </a:solidFill>
          <a:ln>
            <a:solidFill>
              <a:schemeClr val="accent1"/>
            </a:solidFill>
          </a:ln>
        </p:spPr>
        <p:txBody>
          <a:bodyPr wrap="square" rtlCol="0">
            <a:spAutoFit/>
          </a:bodyPr>
          <a:lstStyle/>
          <a:p>
            <a:r>
              <a:rPr kumimoji="1" lang="ja-JP" altLang="en-US" dirty="0"/>
              <a:t>義務化</a:t>
            </a:r>
          </a:p>
        </p:txBody>
      </p:sp>
      <p:sp>
        <p:nvSpPr>
          <p:cNvPr id="5" name="スライド番号プレースホルダー 4">
            <a:extLst>
              <a:ext uri="{FF2B5EF4-FFF2-40B4-BE49-F238E27FC236}">
                <a16:creationId xmlns:a16="http://schemas.microsoft.com/office/drawing/2014/main" id="{714BEE72-666B-96CD-5A08-C987C3CB0688}"/>
              </a:ext>
            </a:extLst>
          </p:cNvPr>
          <p:cNvSpPr>
            <a:spLocks noGrp="1"/>
          </p:cNvSpPr>
          <p:nvPr>
            <p:ph type="sldNum" sz="quarter" idx="12"/>
          </p:nvPr>
        </p:nvSpPr>
        <p:spPr/>
        <p:txBody>
          <a:bodyPr/>
          <a:lstStyle/>
          <a:p>
            <a:fld id="{CEDB922F-16BB-40A6-B622-E023FDFE57B0}" type="slidenum">
              <a:rPr kumimoji="1" lang="ja-JP" altLang="en-US" smtClean="0"/>
              <a:t>205</a:t>
            </a:fld>
            <a:endParaRPr kumimoji="1" lang="ja-JP" altLang="en-US"/>
          </a:p>
        </p:txBody>
      </p:sp>
      <p:sp>
        <p:nvSpPr>
          <p:cNvPr id="6" name="テキスト ボックス 5">
            <a:extLst>
              <a:ext uri="{FF2B5EF4-FFF2-40B4-BE49-F238E27FC236}">
                <a16:creationId xmlns:a16="http://schemas.microsoft.com/office/drawing/2014/main" id="{E639E02E-33C1-7540-25C3-DED8A89988CC}"/>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66315180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24A6A9B-4174-1855-0784-826E3A4D806D}"/>
              </a:ext>
            </a:extLst>
          </p:cNvPr>
          <p:cNvSpPr>
            <a:spLocks noGrp="1"/>
          </p:cNvSpPr>
          <p:nvPr>
            <p:ph type="sldNum" sz="quarter" idx="12"/>
          </p:nvPr>
        </p:nvSpPr>
        <p:spPr/>
        <p:txBody>
          <a:bodyPr/>
          <a:lstStyle/>
          <a:p>
            <a:fld id="{CEDB922F-16BB-40A6-B622-E023FDFE57B0}" type="slidenum">
              <a:rPr kumimoji="1" lang="ja-JP" altLang="en-US" smtClean="0"/>
              <a:t>206</a:t>
            </a:fld>
            <a:endParaRPr kumimoji="1" lang="ja-JP" altLang="en-US"/>
          </a:p>
        </p:txBody>
      </p:sp>
      <p:pic>
        <p:nvPicPr>
          <p:cNvPr id="6" name="図 5">
            <a:extLst>
              <a:ext uri="{FF2B5EF4-FFF2-40B4-BE49-F238E27FC236}">
                <a16:creationId xmlns:a16="http://schemas.microsoft.com/office/drawing/2014/main" id="{7195C374-7468-684B-8921-519BBDCA0DFF}"/>
              </a:ext>
            </a:extLst>
          </p:cNvPr>
          <p:cNvPicPr>
            <a:picLocks noChangeAspect="1"/>
          </p:cNvPicPr>
          <p:nvPr/>
        </p:nvPicPr>
        <p:blipFill>
          <a:blip r:embed="rId2"/>
          <a:stretch>
            <a:fillRect/>
          </a:stretch>
        </p:blipFill>
        <p:spPr>
          <a:xfrm>
            <a:off x="191779" y="1762539"/>
            <a:ext cx="11925819" cy="3366052"/>
          </a:xfrm>
          <a:prstGeom prst="rect">
            <a:avLst/>
          </a:prstGeom>
        </p:spPr>
      </p:pic>
      <p:sp>
        <p:nvSpPr>
          <p:cNvPr id="7" name="テキスト ボックス 6">
            <a:extLst>
              <a:ext uri="{FF2B5EF4-FFF2-40B4-BE49-F238E27FC236}">
                <a16:creationId xmlns:a16="http://schemas.microsoft.com/office/drawing/2014/main" id="{DDAF0FCF-79A4-587C-A184-44F063830B78}"/>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31541390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DBC053-3026-2F0C-C1C8-349509957E9E}"/>
              </a:ext>
            </a:extLst>
          </p:cNvPr>
          <p:cNvSpPr>
            <a:spLocks noGrp="1"/>
          </p:cNvSpPr>
          <p:nvPr>
            <p:ph type="title"/>
          </p:nvPr>
        </p:nvSpPr>
        <p:spPr/>
        <p:txBody>
          <a:bodyPr/>
          <a:lstStyle/>
          <a:p>
            <a:r>
              <a:rPr lang="ja-JP" altLang="en-US" dirty="0"/>
              <a:t>④</a:t>
            </a:r>
            <a:r>
              <a:rPr kumimoji="1" lang="ja-JP" altLang="en-US" dirty="0"/>
              <a:t>協力医療機関との定期的な会議の実施</a:t>
            </a:r>
          </a:p>
        </p:txBody>
      </p:sp>
      <p:sp>
        <p:nvSpPr>
          <p:cNvPr id="3" name="コンテンツ プレースホルダー 2">
            <a:extLst>
              <a:ext uri="{FF2B5EF4-FFF2-40B4-BE49-F238E27FC236}">
                <a16:creationId xmlns:a16="http://schemas.microsoft.com/office/drawing/2014/main" id="{9EA72097-E090-2819-FDC5-29507B16DA23}"/>
              </a:ext>
            </a:extLst>
          </p:cNvPr>
          <p:cNvSpPr>
            <a:spLocks noGrp="1"/>
          </p:cNvSpPr>
          <p:nvPr>
            <p:ph idx="1"/>
          </p:nvPr>
        </p:nvSpPr>
        <p:spPr/>
        <p:txBody>
          <a:bodyPr/>
          <a:lstStyle/>
          <a:p>
            <a:r>
              <a:rPr lang="ja-JP" altLang="en-US" dirty="0"/>
              <a:t>介護老人福祉施設等、介護老人保健施設、介護医療院、認知症対応型共同生活介護について、協力医療機関との実効性のある連携体制を構築する観点から、入所者 又は入居者の急変時等に備えた関係者間の平時からの連携を強化するため</a:t>
            </a:r>
            <a:r>
              <a:rPr lang="ja-JP" altLang="en-US" dirty="0">
                <a:solidFill>
                  <a:srgbClr val="FF0000"/>
                </a:solidFill>
              </a:rPr>
              <a:t>、</a:t>
            </a:r>
            <a:r>
              <a:rPr lang="ja-JP" altLang="en-US" dirty="0"/>
              <a:t>入所者 の現病歴等の情報共有を行う会議を定期的に開催することを評価する新たな加算を設ける。</a:t>
            </a:r>
            <a:endParaRPr lang="en-US" altLang="ja-JP" dirty="0"/>
          </a:p>
          <a:p>
            <a:r>
              <a:rPr lang="ja-JP" altLang="en-US" dirty="0"/>
              <a:t>また、</a:t>
            </a:r>
            <a:r>
              <a:rPr lang="ja-JP" altLang="en-US" dirty="0">
                <a:solidFill>
                  <a:srgbClr val="FF0000"/>
                </a:solidFill>
              </a:rPr>
              <a:t>特定施設入居者生活介護等における医療機関連携加算について、定期的な会議において入居者の現病歴等の情報共有を行うよう見直しを行う。 </a:t>
            </a:r>
            <a:endParaRPr kumimoji="1" lang="ja-JP" altLang="en-US" dirty="0">
              <a:solidFill>
                <a:srgbClr val="FF0000"/>
              </a:solidFill>
            </a:endParaRPr>
          </a:p>
        </p:txBody>
      </p:sp>
      <p:sp>
        <p:nvSpPr>
          <p:cNvPr id="5" name="テキスト ボックス 4">
            <a:extLst>
              <a:ext uri="{FF2B5EF4-FFF2-40B4-BE49-F238E27FC236}">
                <a16:creationId xmlns:a16="http://schemas.microsoft.com/office/drawing/2014/main" id="{58C80379-A8F5-1C42-1112-4591AB9942FE}"/>
              </a:ext>
            </a:extLst>
          </p:cNvPr>
          <p:cNvSpPr txBox="1"/>
          <p:nvPr/>
        </p:nvSpPr>
        <p:spPr>
          <a:xfrm>
            <a:off x="9356035" y="5281854"/>
            <a:ext cx="1444487" cy="369332"/>
          </a:xfrm>
          <a:prstGeom prst="rect">
            <a:avLst/>
          </a:prstGeom>
          <a:solidFill>
            <a:srgbClr val="92D050"/>
          </a:solidFill>
          <a:ln>
            <a:solidFill>
              <a:schemeClr val="accent1"/>
            </a:solidFill>
          </a:ln>
        </p:spPr>
        <p:txBody>
          <a:bodyPr wrap="square" rtlCol="0">
            <a:spAutoFit/>
          </a:bodyPr>
          <a:lstStyle/>
          <a:p>
            <a:r>
              <a:rPr kumimoji="1" lang="ja-JP" altLang="en-US" dirty="0"/>
              <a:t>要件見直し</a:t>
            </a:r>
          </a:p>
        </p:txBody>
      </p:sp>
      <p:sp>
        <p:nvSpPr>
          <p:cNvPr id="6" name="スライド番号プレースホルダー 5">
            <a:extLst>
              <a:ext uri="{FF2B5EF4-FFF2-40B4-BE49-F238E27FC236}">
                <a16:creationId xmlns:a16="http://schemas.microsoft.com/office/drawing/2014/main" id="{93DDBF2A-1E5F-A281-6FFC-C9D05D7B8766}"/>
              </a:ext>
            </a:extLst>
          </p:cNvPr>
          <p:cNvSpPr>
            <a:spLocks noGrp="1"/>
          </p:cNvSpPr>
          <p:nvPr>
            <p:ph type="sldNum" sz="quarter" idx="12"/>
          </p:nvPr>
        </p:nvSpPr>
        <p:spPr/>
        <p:txBody>
          <a:bodyPr/>
          <a:lstStyle/>
          <a:p>
            <a:fld id="{CEDB922F-16BB-40A6-B622-E023FDFE57B0}" type="slidenum">
              <a:rPr kumimoji="1" lang="ja-JP" altLang="en-US" smtClean="0"/>
              <a:t>207</a:t>
            </a:fld>
            <a:endParaRPr kumimoji="1" lang="ja-JP" altLang="en-US"/>
          </a:p>
        </p:txBody>
      </p:sp>
      <p:sp>
        <p:nvSpPr>
          <p:cNvPr id="4" name="テキスト ボックス 3">
            <a:extLst>
              <a:ext uri="{FF2B5EF4-FFF2-40B4-BE49-F238E27FC236}">
                <a16:creationId xmlns:a16="http://schemas.microsoft.com/office/drawing/2014/main" id="{44FF9836-C258-3E50-B2F5-BA5E7EF00B2D}"/>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62982371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B864487-F9A0-7345-7199-EEB13B2DF469}"/>
              </a:ext>
            </a:extLst>
          </p:cNvPr>
          <p:cNvSpPr>
            <a:spLocks noGrp="1"/>
          </p:cNvSpPr>
          <p:nvPr>
            <p:ph type="sldNum" sz="quarter" idx="12"/>
          </p:nvPr>
        </p:nvSpPr>
        <p:spPr/>
        <p:txBody>
          <a:bodyPr/>
          <a:lstStyle/>
          <a:p>
            <a:fld id="{CEDB922F-16BB-40A6-B622-E023FDFE57B0}" type="slidenum">
              <a:rPr kumimoji="1" lang="ja-JP" altLang="en-US" smtClean="0"/>
              <a:t>208</a:t>
            </a:fld>
            <a:endParaRPr kumimoji="1" lang="ja-JP" altLang="en-US"/>
          </a:p>
        </p:txBody>
      </p:sp>
      <p:pic>
        <p:nvPicPr>
          <p:cNvPr id="6" name="図 5">
            <a:extLst>
              <a:ext uri="{FF2B5EF4-FFF2-40B4-BE49-F238E27FC236}">
                <a16:creationId xmlns:a16="http://schemas.microsoft.com/office/drawing/2014/main" id="{CE8265DF-718E-D223-0A69-F46E0472E9DF}"/>
              </a:ext>
            </a:extLst>
          </p:cNvPr>
          <p:cNvPicPr>
            <a:picLocks noChangeAspect="1"/>
          </p:cNvPicPr>
          <p:nvPr/>
        </p:nvPicPr>
        <p:blipFill>
          <a:blip r:embed="rId2"/>
          <a:stretch>
            <a:fillRect/>
          </a:stretch>
        </p:blipFill>
        <p:spPr>
          <a:xfrm>
            <a:off x="141373" y="516835"/>
            <a:ext cx="11940306" cy="5839515"/>
          </a:xfrm>
          <a:prstGeom prst="rect">
            <a:avLst/>
          </a:prstGeom>
        </p:spPr>
      </p:pic>
      <p:sp>
        <p:nvSpPr>
          <p:cNvPr id="7" name="テキスト ボックス 6">
            <a:extLst>
              <a:ext uri="{FF2B5EF4-FFF2-40B4-BE49-F238E27FC236}">
                <a16:creationId xmlns:a16="http://schemas.microsoft.com/office/drawing/2014/main" id="{0A244BE1-C699-096A-06E5-6A94D1DC0221}"/>
              </a:ext>
            </a:extLst>
          </p:cNvPr>
          <p:cNvSpPr txBox="1"/>
          <p:nvPr/>
        </p:nvSpPr>
        <p:spPr>
          <a:xfrm>
            <a:off x="9002627" y="5393635"/>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355303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A43F56E-7DEA-6013-17D4-5DE04D3E2C06}"/>
              </a:ext>
            </a:extLst>
          </p:cNvPr>
          <p:cNvSpPr>
            <a:spLocks noGrp="1"/>
          </p:cNvSpPr>
          <p:nvPr>
            <p:ph type="sldNum" sz="quarter" idx="12"/>
          </p:nvPr>
        </p:nvSpPr>
        <p:spPr/>
        <p:txBody>
          <a:bodyPr/>
          <a:lstStyle/>
          <a:p>
            <a:fld id="{CEDB922F-16BB-40A6-B622-E023FDFE57B0}" type="slidenum">
              <a:rPr kumimoji="1" lang="ja-JP" altLang="en-US" smtClean="0"/>
              <a:t>20</a:t>
            </a:fld>
            <a:endParaRPr kumimoji="1" lang="ja-JP" altLang="en-US"/>
          </a:p>
        </p:txBody>
      </p:sp>
      <p:pic>
        <p:nvPicPr>
          <p:cNvPr id="6" name="図 5">
            <a:extLst>
              <a:ext uri="{FF2B5EF4-FFF2-40B4-BE49-F238E27FC236}">
                <a16:creationId xmlns:a16="http://schemas.microsoft.com/office/drawing/2014/main" id="{B232714A-7B1D-A506-E277-48B72FFD548E}"/>
              </a:ext>
            </a:extLst>
          </p:cNvPr>
          <p:cNvPicPr>
            <a:picLocks noChangeAspect="1"/>
          </p:cNvPicPr>
          <p:nvPr/>
        </p:nvPicPr>
        <p:blipFill>
          <a:blip r:embed="rId2"/>
          <a:stretch>
            <a:fillRect/>
          </a:stretch>
        </p:blipFill>
        <p:spPr>
          <a:xfrm>
            <a:off x="1778752" y="543339"/>
            <a:ext cx="8696869" cy="5813011"/>
          </a:xfrm>
          <a:prstGeom prst="rect">
            <a:avLst/>
          </a:prstGeom>
        </p:spPr>
      </p:pic>
    </p:spTree>
    <p:extLst>
      <p:ext uri="{BB962C8B-B14F-4D97-AF65-F5344CB8AC3E}">
        <p14:creationId xmlns:p14="http://schemas.microsoft.com/office/powerpoint/2010/main" val="39794475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2BC558-A6F8-61D7-4F54-1E17AE0FD92B}"/>
              </a:ext>
            </a:extLst>
          </p:cNvPr>
          <p:cNvSpPr>
            <a:spLocks noGrp="1"/>
          </p:cNvSpPr>
          <p:nvPr>
            <p:ph type="title"/>
          </p:nvPr>
        </p:nvSpPr>
        <p:spPr/>
        <p:txBody>
          <a:bodyPr/>
          <a:lstStyle/>
          <a:p>
            <a:r>
              <a:rPr lang="ja-JP" altLang="en-US" dirty="0"/>
              <a:t>⑪口腔衛生管理の強化★</a:t>
            </a:r>
            <a:endParaRPr kumimoji="1" lang="ja-JP" altLang="en-US" dirty="0"/>
          </a:p>
        </p:txBody>
      </p:sp>
      <p:sp>
        <p:nvSpPr>
          <p:cNvPr id="3" name="コンテンツ プレースホルダー 2">
            <a:extLst>
              <a:ext uri="{FF2B5EF4-FFF2-40B4-BE49-F238E27FC236}">
                <a16:creationId xmlns:a16="http://schemas.microsoft.com/office/drawing/2014/main" id="{BA575B12-959B-9673-0C95-A128E896BEB4}"/>
              </a:ext>
            </a:extLst>
          </p:cNvPr>
          <p:cNvSpPr>
            <a:spLocks noGrp="1"/>
          </p:cNvSpPr>
          <p:nvPr>
            <p:ph idx="1"/>
          </p:nvPr>
        </p:nvSpPr>
        <p:spPr/>
        <p:txBody>
          <a:bodyPr/>
          <a:lstStyle/>
          <a:p>
            <a:r>
              <a:rPr lang="ja-JP" altLang="en-US" dirty="0"/>
              <a:t>全ての特定施設入居者生活介護において口腔衛生管理体制を確保するよう促すと ともに、入居者の状態に応じた適切な口腔衛生管理を求める観点から、特定施設入 居者生活介護等における</a:t>
            </a:r>
            <a:r>
              <a:rPr lang="ja-JP" altLang="en-US" dirty="0">
                <a:solidFill>
                  <a:srgbClr val="FF0000"/>
                </a:solidFill>
              </a:rPr>
              <a:t>口腔衛生管理体制加算を廃止</a:t>
            </a:r>
            <a:r>
              <a:rPr lang="ja-JP" altLang="en-US" dirty="0"/>
              <a:t>し、同加算の算定要件の取組 を一定緩和した上で、</a:t>
            </a:r>
            <a:r>
              <a:rPr lang="ja-JP" altLang="en-US" dirty="0">
                <a:solidFill>
                  <a:srgbClr val="FF0000"/>
                </a:solidFill>
              </a:rPr>
              <a:t>基本サービスとして行うこととする。その際、３年の経過措置期間を設けることとする。</a:t>
            </a:r>
            <a:endParaRPr kumimoji="1" lang="ja-JP" altLang="en-US" dirty="0">
              <a:solidFill>
                <a:srgbClr val="FF0000"/>
              </a:solidFill>
            </a:endParaRPr>
          </a:p>
        </p:txBody>
      </p:sp>
      <p:sp>
        <p:nvSpPr>
          <p:cNvPr id="4" name="テキスト ボックス 3">
            <a:extLst>
              <a:ext uri="{FF2B5EF4-FFF2-40B4-BE49-F238E27FC236}">
                <a16:creationId xmlns:a16="http://schemas.microsoft.com/office/drawing/2014/main" id="{5C009B92-31BB-C48C-B9A5-82D571276963}"/>
              </a:ext>
            </a:extLst>
          </p:cNvPr>
          <p:cNvSpPr txBox="1"/>
          <p:nvPr/>
        </p:nvSpPr>
        <p:spPr>
          <a:xfrm>
            <a:off x="9448801" y="1204159"/>
            <a:ext cx="887896" cy="369332"/>
          </a:xfrm>
          <a:prstGeom prst="rect">
            <a:avLst/>
          </a:prstGeom>
          <a:solidFill>
            <a:srgbClr val="92D050"/>
          </a:solidFill>
          <a:ln>
            <a:solidFill>
              <a:schemeClr val="accent1"/>
            </a:solidFill>
          </a:ln>
        </p:spPr>
        <p:txBody>
          <a:bodyPr wrap="square" rtlCol="0">
            <a:spAutoFit/>
          </a:bodyPr>
          <a:lstStyle/>
          <a:p>
            <a:r>
              <a:rPr kumimoji="1" lang="ja-JP" altLang="en-US" dirty="0"/>
              <a:t>義務化</a:t>
            </a:r>
          </a:p>
        </p:txBody>
      </p:sp>
      <p:sp>
        <p:nvSpPr>
          <p:cNvPr id="5" name="スライド番号プレースホルダー 4">
            <a:extLst>
              <a:ext uri="{FF2B5EF4-FFF2-40B4-BE49-F238E27FC236}">
                <a16:creationId xmlns:a16="http://schemas.microsoft.com/office/drawing/2014/main" id="{8D7C71B4-4A9C-C4DC-5780-4240E3AFB84D}"/>
              </a:ext>
            </a:extLst>
          </p:cNvPr>
          <p:cNvSpPr>
            <a:spLocks noGrp="1"/>
          </p:cNvSpPr>
          <p:nvPr>
            <p:ph type="sldNum" sz="quarter" idx="12"/>
          </p:nvPr>
        </p:nvSpPr>
        <p:spPr/>
        <p:txBody>
          <a:bodyPr/>
          <a:lstStyle/>
          <a:p>
            <a:fld id="{CEDB922F-16BB-40A6-B622-E023FDFE57B0}" type="slidenum">
              <a:rPr kumimoji="1" lang="ja-JP" altLang="en-US" smtClean="0"/>
              <a:t>209</a:t>
            </a:fld>
            <a:endParaRPr kumimoji="1" lang="ja-JP" altLang="en-US"/>
          </a:p>
        </p:txBody>
      </p:sp>
      <p:sp>
        <p:nvSpPr>
          <p:cNvPr id="6" name="テキスト ボックス 5">
            <a:extLst>
              <a:ext uri="{FF2B5EF4-FFF2-40B4-BE49-F238E27FC236}">
                <a16:creationId xmlns:a16="http://schemas.microsoft.com/office/drawing/2014/main" id="{B63020F4-923B-F60E-937D-36AD5628FA7A}"/>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54604220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0E2EC6-5CFA-0456-5A4C-061086AA89AA}"/>
              </a:ext>
            </a:extLst>
          </p:cNvPr>
          <p:cNvSpPr>
            <a:spLocks noGrp="1"/>
          </p:cNvSpPr>
          <p:nvPr>
            <p:ph type="sldNum" sz="quarter" idx="12"/>
          </p:nvPr>
        </p:nvSpPr>
        <p:spPr/>
        <p:txBody>
          <a:bodyPr/>
          <a:lstStyle/>
          <a:p>
            <a:fld id="{CEDB922F-16BB-40A6-B622-E023FDFE57B0}" type="slidenum">
              <a:rPr kumimoji="1" lang="ja-JP" altLang="en-US" smtClean="0"/>
              <a:t>210</a:t>
            </a:fld>
            <a:endParaRPr kumimoji="1" lang="ja-JP" altLang="en-US"/>
          </a:p>
        </p:txBody>
      </p:sp>
      <p:pic>
        <p:nvPicPr>
          <p:cNvPr id="6" name="図 5">
            <a:extLst>
              <a:ext uri="{FF2B5EF4-FFF2-40B4-BE49-F238E27FC236}">
                <a16:creationId xmlns:a16="http://schemas.microsoft.com/office/drawing/2014/main" id="{C9B69293-1566-48FF-7BB8-9511CAD515D5}"/>
              </a:ext>
            </a:extLst>
          </p:cNvPr>
          <p:cNvPicPr>
            <a:picLocks noChangeAspect="1"/>
          </p:cNvPicPr>
          <p:nvPr/>
        </p:nvPicPr>
        <p:blipFill>
          <a:blip r:embed="rId2"/>
          <a:stretch>
            <a:fillRect/>
          </a:stretch>
        </p:blipFill>
        <p:spPr>
          <a:xfrm>
            <a:off x="222753" y="702366"/>
            <a:ext cx="11903496" cy="5526156"/>
          </a:xfrm>
          <a:prstGeom prst="rect">
            <a:avLst/>
          </a:prstGeom>
        </p:spPr>
      </p:pic>
      <p:sp>
        <p:nvSpPr>
          <p:cNvPr id="7" name="テキスト ボックス 6">
            <a:extLst>
              <a:ext uri="{FF2B5EF4-FFF2-40B4-BE49-F238E27FC236}">
                <a16:creationId xmlns:a16="http://schemas.microsoft.com/office/drawing/2014/main" id="{41927AC8-C504-1E44-03DA-068AAD2DFA36}"/>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38473903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BF6AEC-87A2-FD51-101B-2094AA9E2B2C}"/>
              </a:ext>
            </a:extLst>
          </p:cNvPr>
          <p:cNvSpPr>
            <a:spLocks noGrp="1"/>
          </p:cNvSpPr>
          <p:nvPr>
            <p:ph type="title"/>
          </p:nvPr>
        </p:nvSpPr>
        <p:spPr/>
        <p:txBody>
          <a:bodyPr>
            <a:normAutofit fontScale="90000"/>
          </a:bodyPr>
          <a:lstStyle/>
          <a:p>
            <a:r>
              <a:rPr lang="ja-JP" altLang="en-US" dirty="0"/>
              <a:t>⑱</a:t>
            </a:r>
            <a:r>
              <a:rPr kumimoji="1" lang="ja-JP" altLang="en-US" dirty="0"/>
              <a:t>生産性向上に先進的に取り組む特定施設における人員配置基準の特例的な柔軟化★</a:t>
            </a:r>
          </a:p>
        </p:txBody>
      </p:sp>
      <p:sp>
        <p:nvSpPr>
          <p:cNvPr id="3" name="コンテンツ プレースホルダー 2">
            <a:extLst>
              <a:ext uri="{FF2B5EF4-FFF2-40B4-BE49-F238E27FC236}">
                <a16:creationId xmlns:a16="http://schemas.microsoft.com/office/drawing/2014/main" id="{A997BD99-A9A4-3B61-4502-5ED3C49AA8E3}"/>
              </a:ext>
            </a:extLst>
          </p:cNvPr>
          <p:cNvSpPr>
            <a:spLocks noGrp="1"/>
          </p:cNvSpPr>
          <p:nvPr>
            <p:ph idx="1"/>
          </p:nvPr>
        </p:nvSpPr>
        <p:spPr/>
        <p:txBody>
          <a:bodyPr/>
          <a:lstStyle/>
          <a:p>
            <a:r>
              <a:rPr lang="ja-JP" altLang="en-US" dirty="0"/>
              <a:t>テクノロジーの活用等により介護サービスの質の向上及び職員の負担軽減を推進 する観点から、令和４年度及び令和５年度に実施された介護ロボット等による生産 性向上の取組に関する効果測定事業の結果等も踏まえ、</a:t>
            </a:r>
            <a:r>
              <a:rPr lang="ja-JP" altLang="en-US" dirty="0">
                <a:solidFill>
                  <a:srgbClr val="FF0000"/>
                </a:solidFill>
              </a:rPr>
              <a:t>利用者の安全並びに介護サ ービスの質の確保及び職員の負担軽減に資する方策を検討するための委員会（以下 「委員会」という。）において、生産性向上の取組に当たって必要な安全対策について検討した上で、見守り機器等のテクノロジーの複数活用（特養と同じ。）及び 職員間の適切な役割分担の取組等により、介護サービスの質の確保及び職員の負担 軽減が行われていると認められる特定施設に</a:t>
            </a:r>
            <a:r>
              <a:rPr lang="ja-JP" altLang="en-US" dirty="0"/>
              <a:t>ついて、</a:t>
            </a:r>
            <a:r>
              <a:rPr lang="ja-JP" altLang="en-US" dirty="0">
                <a:solidFill>
                  <a:srgbClr val="FF0000"/>
                </a:solidFill>
              </a:rPr>
              <a:t>以下の見直し</a:t>
            </a:r>
            <a:r>
              <a:rPr lang="ja-JP" altLang="en-US" dirty="0"/>
              <a:t>を行う。 </a:t>
            </a:r>
            <a:endParaRPr kumimoji="1" lang="ja-JP" altLang="en-US" dirty="0"/>
          </a:p>
        </p:txBody>
      </p:sp>
      <p:sp>
        <p:nvSpPr>
          <p:cNvPr id="4" name="スライド番号プレースホルダー 3">
            <a:extLst>
              <a:ext uri="{FF2B5EF4-FFF2-40B4-BE49-F238E27FC236}">
                <a16:creationId xmlns:a16="http://schemas.microsoft.com/office/drawing/2014/main" id="{B85B7851-4A4C-6A21-3236-BF99F572EB28}"/>
              </a:ext>
            </a:extLst>
          </p:cNvPr>
          <p:cNvSpPr>
            <a:spLocks noGrp="1"/>
          </p:cNvSpPr>
          <p:nvPr>
            <p:ph type="sldNum" sz="quarter" idx="12"/>
          </p:nvPr>
        </p:nvSpPr>
        <p:spPr/>
        <p:txBody>
          <a:bodyPr/>
          <a:lstStyle/>
          <a:p>
            <a:fld id="{CEDB922F-16BB-40A6-B622-E023FDFE57B0}" type="slidenum">
              <a:rPr kumimoji="1" lang="ja-JP" altLang="en-US" smtClean="0"/>
              <a:t>211</a:t>
            </a:fld>
            <a:endParaRPr kumimoji="1" lang="ja-JP" altLang="en-US"/>
          </a:p>
        </p:txBody>
      </p:sp>
      <p:sp>
        <p:nvSpPr>
          <p:cNvPr id="5" name="テキスト ボックス 4">
            <a:extLst>
              <a:ext uri="{FF2B5EF4-FFF2-40B4-BE49-F238E27FC236}">
                <a16:creationId xmlns:a16="http://schemas.microsoft.com/office/drawing/2014/main" id="{E35C5D3E-29E4-DF58-4361-A6ADB1E89466}"/>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79044145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510D113-7627-4FCC-20E4-8F87810C0984}"/>
              </a:ext>
            </a:extLst>
          </p:cNvPr>
          <p:cNvSpPr>
            <a:spLocks noGrp="1"/>
          </p:cNvSpPr>
          <p:nvPr>
            <p:ph type="sldNum" sz="quarter" idx="12"/>
          </p:nvPr>
        </p:nvSpPr>
        <p:spPr/>
        <p:txBody>
          <a:bodyPr/>
          <a:lstStyle/>
          <a:p>
            <a:fld id="{CEDB922F-16BB-40A6-B622-E023FDFE57B0}" type="slidenum">
              <a:rPr kumimoji="1" lang="ja-JP" altLang="en-US" smtClean="0"/>
              <a:t>212</a:t>
            </a:fld>
            <a:endParaRPr kumimoji="1" lang="ja-JP" altLang="en-US"/>
          </a:p>
        </p:txBody>
      </p:sp>
      <p:pic>
        <p:nvPicPr>
          <p:cNvPr id="6" name="図 5">
            <a:extLst>
              <a:ext uri="{FF2B5EF4-FFF2-40B4-BE49-F238E27FC236}">
                <a16:creationId xmlns:a16="http://schemas.microsoft.com/office/drawing/2014/main" id="{4EC87E9E-D5DF-436B-AEB1-D32B31849E0D}"/>
              </a:ext>
            </a:extLst>
          </p:cNvPr>
          <p:cNvPicPr>
            <a:picLocks noChangeAspect="1"/>
          </p:cNvPicPr>
          <p:nvPr/>
        </p:nvPicPr>
        <p:blipFill>
          <a:blip r:embed="rId2"/>
          <a:stretch>
            <a:fillRect/>
          </a:stretch>
        </p:blipFill>
        <p:spPr>
          <a:xfrm>
            <a:off x="271450" y="940904"/>
            <a:ext cx="12005865" cy="5128592"/>
          </a:xfrm>
          <a:prstGeom prst="rect">
            <a:avLst/>
          </a:prstGeom>
        </p:spPr>
      </p:pic>
      <p:sp>
        <p:nvSpPr>
          <p:cNvPr id="7" name="テキスト ボックス 6">
            <a:extLst>
              <a:ext uri="{FF2B5EF4-FFF2-40B4-BE49-F238E27FC236}">
                <a16:creationId xmlns:a16="http://schemas.microsoft.com/office/drawing/2014/main" id="{1EA233A3-B733-3CF1-8FDF-C6201F03056A}"/>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41596667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138DDF9-04C4-D895-3A50-1127E5C2B6A3}"/>
              </a:ext>
            </a:extLst>
          </p:cNvPr>
          <p:cNvSpPr>
            <a:spLocks noGrp="1"/>
          </p:cNvSpPr>
          <p:nvPr>
            <p:ph type="sldNum" sz="quarter" idx="12"/>
          </p:nvPr>
        </p:nvSpPr>
        <p:spPr/>
        <p:txBody>
          <a:bodyPr/>
          <a:lstStyle/>
          <a:p>
            <a:fld id="{CEDB922F-16BB-40A6-B622-E023FDFE57B0}" type="slidenum">
              <a:rPr kumimoji="1" lang="ja-JP" altLang="en-US" smtClean="0"/>
              <a:t>213</a:t>
            </a:fld>
            <a:endParaRPr kumimoji="1" lang="ja-JP" altLang="en-US"/>
          </a:p>
        </p:txBody>
      </p:sp>
      <p:pic>
        <p:nvPicPr>
          <p:cNvPr id="6" name="図 5">
            <a:extLst>
              <a:ext uri="{FF2B5EF4-FFF2-40B4-BE49-F238E27FC236}">
                <a16:creationId xmlns:a16="http://schemas.microsoft.com/office/drawing/2014/main" id="{AEC738E6-CB5E-5E6F-E034-989D0083D5F6}"/>
              </a:ext>
            </a:extLst>
          </p:cNvPr>
          <p:cNvPicPr>
            <a:picLocks noChangeAspect="1"/>
          </p:cNvPicPr>
          <p:nvPr/>
        </p:nvPicPr>
        <p:blipFill>
          <a:blip r:embed="rId2"/>
          <a:stretch>
            <a:fillRect/>
          </a:stretch>
        </p:blipFill>
        <p:spPr>
          <a:xfrm>
            <a:off x="463651" y="530086"/>
            <a:ext cx="11319948" cy="5826263"/>
          </a:xfrm>
          <a:prstGeom prst="rect">
            <a:avLst/>
          </a:prstGeom>
        </p:spPr>
      </p:pic>
      <p:sp>
        <p:nvSpPr>
          <p:cNvPr id="7" name="テキスト ボックス 6">
            <a:extLst>
              <a:ext uri="{FF2B5EF4-FFF2-40B4-BE49-F238E27FC236}">
                <a16:creationId xmlns:a16="http://schemas.microsoft.com/office/drawing/2014/main" id="{6156F023-8FA4-507B-7DEF-E1EB1961B31A}"/>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40556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957E27-0AA3-C090-9AE9-90867C7CE3D5}"/>
              </a:ext>
            </a:extLst>
          </p:cNvPr>
          <p:cNvSpPr>
            <a:spLocks noGrp="1"/>
          </p:cNvSpPr>
          <p:nvPr>
            <p:ph type="sldNum" sz="quarter" idx="12"/>
          </p:nvPr>
        </p:nvSpPr>
        <p:spPr/>
        <p:txBody>
          <a:bodyPr/>
          <a:lstStyle/>
          <a:p>
            <a:fld id="{CEDB922F-16BB-40A6-B622-E023FDFE57B0}" type="slidenum">
              <a:rPr kumimoji="1" lang="ja-JP" altLang="en-US" smtClean="0"/>
              <a:t>21</a:t>
            </a:fld>
            <a:endParaRPr kumimoji="1" lang="ja-JP" altLang="en-US"/>
          </a:p>
        </p:txBody>
      </p:sp>
      <p:pic>
        <p:nvPicPr>
          <p:cNvPr id="4" name="図 3">
            <a:extLst>
              <a:ext uri="{FF2B5EF4-FFF2-40B4-BE49-F238E27FC236}">
                <a16:creationId xmlns:a16="http://schemas.microsoft.com/office/drawing/2014/main" id="{6809BDDA-FEB2-4141-A044-155D3CFA9B20}"/>
              </a:ext>
            </a:extLst>
          </p:cNvPr>
          <p:cNvPicPr>
            <a:picLocks noChangeAspect="1"/>
          </p:cNvPicPr>
          <p:nvPr/>
        </p:nvPicPr>
        <p:blipFill>
          <a:blip r:embed="rId2"/>
          <a:stretch>
            <a:fillRect/>
          </a:stretch>
        </p:blipFill>
        <p:spPr>
          <a:xfrm>
            <a:off x="1828800" y="316718"/>
            <a:ext cx="8280843" cy="6039632"/>
          </a:xfrm>
          <a:prstGeom prst="rect">
            <a:avLst/>
          </a:prstGeom>
        </p:spPr>
      </p:pic>
    </p:spTree>
    <p:extLst>
      <p:ext uri="{BB962C8B-B14F-4D97-AF65-F5344CB8AC3E}">
        <p14:creationId xmlns:p14="http://schemas.microsoft.com/office/powerpoint/2010/main" val="2426121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10DB83F-FC5D-3C16-50DD-BE4FE65C07C8}"/>
              </a:ext>
            </a:extLst>
          </p:cNvPr>
          <p:cNvSpPr>
            <a:spLocks noGrp="1"/>
          </p:cNvSpPr>
          <p:nvPr>
            <p:ph type="sldNum" sz="quarter" idx="12"/>
          </p:nvPr>
        </p:nvSpPr>
        <p:spPr/>
        <p:txBody>
          <a:bodyPr/>
          <a:lstStyle/>
          <a:p>
            <a:fld id="{CEDB922F-16BB-40A6-B622-E023FDFE57B0}" type="slidenum">
              <a:rPr kumimoji="1" lang="ja-JP" altLang="en-US" smtClean="0"/>
              <a:t>22</a:t>
            </a:fld>
            <a:endParaRPr kumimoji="1" lang="ja-JP" altLang="en-US"/>
          </a:p>
        </p:txBody>
      </p:sp>
      <p:pic>
        <p:nvPicPr>
          <p:cNvPr id="4" name="図 3">
            <a:extLst>
              <a:ext uri="{FF2B5EF4-FFF2-40B4-BE49-F238E27FC236}">
                <a16:creationId xmlns:a16="http://schemas.microsoft.com/office/drawing/2014/main" id="{78469A09-F761-64CD-1002-E87214593FB6}"/>
              </a:ext>
            </a:extLst>
          </p:cNvPr>
          <p:cNvPicPr>
            <a:picLocks noChangeAspect="1"/>
          </p:cNvPicPr>
          <p:nvPr/>
        </p:nvPicPr>
        <p:blipFill>
          <a:blip r:embed="rId2"/>
          <a:stretch>
            <a:fillRect/>
          </a:stretch>
        </p:blipFill>
        <p:spPr>
          <a:xfrm>
            <a:off x="1895061" y="974986"/>
            <a:ext cx="8516937" cy="4975240"/>
          </a:xfrm>
          <a:prstGeom prst="rect">
            <a:avLst/>
          </a:prstGeom>
        </p:spPr>
      </p:pic>
    </p:spTree>
    <p:extLst>
      <p:ext uri="{BB962C8B-B14F-4D97-AF65-F5344CB8AC3E}">
        <p14:creationId xmlns:p14="http://schemas.microsoft.com/office/powerpoint/2010/main" val="647080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0014959-58E3-3146-9A2F-B48C705DA449}"/>
              </a:ext>
            </a:extLst>
          </p:cNvPr>
          <p:cNvSpPr>
            <a:spLocks noGrp="1"/>
          </p:cNvSpPr>
          <p:nvPr>
            <p:ph type="title"/>
          </p:nvPr>
        </p:nvSpPr>
        <p:spPr/>
        <p:txBody>
          <a:bodyPr/>
          <a:lstStyle/>
          <a:p>
            <a:r>
              <a:rPr lang="ja-JP" altLang="en-US" dirty="0"/>
              <a:t>介護職員処遇改善</a:t>
            </a:r>
          </a:p>
        </p:txBody>
      </p:sp>
      <p:sp>
        <p:nvSpPr>
          <p:cNvPr id="6" name="テキスト プレースホルダー 5">
            <a:extLst>
              <a:ext uri="{FF2B5EF4-FFF2-40B4-BE49-F238E27FC236}">
                <a16:creationId xmlns:a16="http://schemas.microsoft.com/office/drawing/2014/main" id="{F099CB15-5E84-4B8E-1377-9D6295309FEB}"/>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F68D5235-2812-BB5C-6BBE-F6E1363B8534}"/>
              </a:ext>
            </a:extLst>
          </p:cNvPr>
          <p:cNvSpPr>
            <a:spLocks noGrp="1"/>
          </p:cNvSpPr>
          <p:nvPr>
            <p:ph type="sldNum" sz="quarter" idx="12"/>
          </p:nvPr>
        </p:nvSpPr>
        <p:spPr/>
        <p:txBody>
          <a:bodyPr/>
          <a:lstStyle/>
          <a:p>
            <a:fld id="{CEDB922F-16BB-40A6-B622-E023FDFE57B0}" type="slidenum">
              <a:rPr kumimoji="1" lang="ja-JP" altLang="en-US" smtClean="0"/>
              <a:t>23</a:t>
            </a:fld>
            <a:endParaRPr kumimoji="1" lang="ja-JP" altLang="en-US"/>
          </a:p>
        </p:txBody>
      </p:sp>
    </p:spTree>
    <p:extLst>
      <p:ext uri="{BB962C8B-B14F-4D97-AF65-F5344CB8AC3E}">
        <p14:creationId xmlns:p14="http://schemas.microsoft.com/office/powerpoint/2010/main" val="1906383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775A84D9-5BDF-04F0-B382-2085F1ADA767}"/>
              </a:ext>
            </a:extLst>
          </p:cNvPr>
          <p:cNvGrpSpPr/>
          <p:nvPr/>
        </p:nvGrpSpPr>
        <p:grpSpPr>
          <a:xfrm>
            <a:off x="131620" y="1202498"/>
            <a:ext cx="11888732" cy="5060515"/>
            <a:chOff x="185873" y="401780"/>
            <a:chExt cx="11888732" cy="4341999"/>
          </a:xfrm>
        </p:grpSpPr>
        <p:sp>
          <p:nvSpPr>
            <p:cNvPr id="19" name="フローチャート: 抜出し 18">
              <a:extLst>
                <a:ext uri="{FF2B5EF4-FFF2-40B4-BE49-F238E27FC236}">
                  <a16:creationId xmlns:a16="http://schemas.microsoft.com/office/drawing/2014/main" id="{F16B901E-101A-ED6F-7852-08BB11AA0DB3}"/>
                </a:ext>
              </a:extLst>
            </p:cNvPr>
            <p:cNvSpPr/>
            <p:nvPr/>
          </p:nvSpPr>
          <p:spPr>
            <a:xfrm rot="10800000">
              <a:off x="1597208" y="419100"/>
              <a:ext cx="1041400" cy="800100"/>
            </a:xfrm>
            <a:prstGeom prst="flowChartExtra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フローチャート: 抜出し 1">
              <a:extLst>
                <a:ext uri="{FF2B5EF4-FFF2-40B4-BE49-F238E27FC236}">
                  <a16:creationId xmlns:a16="http://schemas.microsoft.com/office/drawing/2014/main" id="{52CB5B0E-1BFE-9A2E-CCE3-99863C310EEE}"/>
                </a:ext>
              </a:extLst>
            </p:cNvPr>
            <p:cNvSpPr/>
            <p:nvPr/>
          </p:nvSpPr>
          <p:spPr>
            <a:xfrm>
              <a:off x="297841" y="3885926"/>
              <a:ext cx="1041400" cy="800100"/>
            </a:xfrm>
            <a:prstGeom prst="flowChartExtract">
              <a:avLst/>
            </a:prstGeom>
            <a:solidFill>
              <a:srgbClr val="FFD1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65" name="フローチャート: 抜出し 64">
              <a:extLst>
                <a:ext uri="{FF2B5EF4-FFF2-40B4-BE49-F238E27FC236}">
                  <a16:creationId xmlns:a16="http://schemas.microsoft.com/office/drawing/2014/main" id="{DA57BBF9-CDCD-BF27-A420-D21672971C8D}"/>
                </a:ext>
              </a:extLst>
            </p:cNvPr>
            <p:cNvSpPr/>
            <p:nvPr/>
          </p:nvSpPr>
          <p:spPr>
            <a:xfrm rot="10800000">
              <a:off x="7747000" y="406400"/>
              <a:ext cx="1041400" cy="800100"/>
            </a:xfrm>
            <a:prstGeom prst="flowChartExtract">
              <a:avLst/>
            </a:prstGeom>
            <a:solidFill>
              <a:srgbClr val="DDF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フローチャート: 抜出し 62">
              <a:extLst>
                <a:ext uri="{FF2B5EF4-FFF2-40B4-BE49-F238E27FC236}">
                  <a16:creationId xmlns:a16="http://schemas.microsoft.com/office/drawing/2014/main" id="{56800CCF-8290-DC58-75B0-460BDAA0448E}"/>
                </a:ext>
              </a:extLst>
            </p:cNvPr>
            <p:cNvSpPr/>
            <p:nvPr/>
          </p:nvSpPr>
          <p:spPr>
            <a:xfrm>
              <a:off x="1435100" y="3890815"/>
              <a:ext cx="1041400" cy="800100"/>
            </a:xfrm>
            <a:prstGeom prst="flowChartExtract">
              <a:avLst/>
            </a:prstGeom>
            <a:solidFill>
              <a:srgbClr val="FF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ローチャート: 抜出し 58">
              <a:extLst>
                <a:ext uri="{FF2B5EF4-FFF2-40B4-BE49-F238E27FC236}">
                  <a16:creationId xmlns:a16="http://schemas.microsoft.com/office/drawing/2014/main" id="{70DA9A41-9798-DE46-6F48-49E7171A7F98}"/>
                </a:ext>
              </a:extLst>
            </p:cNvPr>
            <p:cNvSpPr/>
            <p:nvPr/>
          </p:nvSpPr>
          <p:spPr>
            <a:xfrm rot="10800000">
              <a:off x="10941625" y="419100"/>
              <a:ext cx="1041400" cy="800100"/>
            </a:xfrm>
            <a:prstGeom prst="flowChartExtract">
              <a:avLst/>
            </a:prstGeom>
            <a:solidFill>
              <a:srgbClr val="D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フローチャート: 抜出し 56">
              <a:extLst>
                <a:ext uri="{FF2B5EF4-FFF2-40B4-BE49-F238E27FC236}">
                  <a16:creationId xmlns:a16="http://schemas.microsoft.com/office/drawing/2014/main" id="{2C490037-6728-6329-5C21-CDC151DEE309}"/>
                </a:ext>
              </a:extLst>
            </p:cNvPr>
            <p:cNvSpPr/>
            <p:nvPr/>
          </p:nvSpPr>
          <p:spPr>
            <a:xfrm>
              <a:off x="9601200" y="3903515"/>
              <a:ext cx="1041400" cy="800100"/>
            </a:xfrm>
            <a:prstGeom prst="flowChartExtract">
              <a:avLst/>
            </a:prstGeom>
            <a:solidFill>
              <a:srgbClr val="FF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フローチャート: 抜出し 54">
              <a:extLst>
                <a:ext uri="{FF2B5EF4-FFF2-40B4-BE49-F238E27FC236}">
                  <a16:creationId xmlns:a16="http://schemas.microsoft.com/office/drawing/2014/main" id="{8EB14A50-5C4F-1B0F-7C54-CA03471E5DBD}"/>
                </a:ext>
              </a:extLst>
            </p:cNvPr>
            <p:cNvSpPr/>
            <p:nvPr/>
          </p:nvSpPr>
          <p:spPr>
            <a:xfrm>
              <a:off x="7797800" y="3916215"/>
              <a:ext cx="1041400" cy="800100"/>
            </a:xfrm>
            <a:prstGeom prst="flowChartExtract">
              <a:avLst/>
            </a:prstGeom>
            <a:solidFill>
              <a:srgbClr val="FF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フローチャート: 抜出し 52">
              <a:extLst>
                <a:ext uri="{FF2B5EF4-FFF2-40B4-BE49-F238E27FC236}">
                  <a16:creationId xmlns:a16="http://schemas.microsoft.com/office/drawing/2014/main" id="{0C24AFDA-8556-C8DE-5208-959E917E7F57}"/>
                </a:ext>
              </a:extLst>
            </p:cNvPr>
            <p:cNvSpPr/>
            <p:nvPr/>
          </p:nvSpPr>
          <p:spPr>
            <a:xfrm rot="10800000">
              <a:off x="6337300" y="406400"/>
              <a:ext cx="1041400" cy="800100"/>
            </a:xfrm>
            <a:prstGeom prst="flowChartExtract">
              <a:avLst/>
            </a:prstGeom>
            <a:solidFill>
              <a:srgbClr val="D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ローチャート: 抜出し 45">
              <a:extLst>
                <a:ext uri="{FF2B5EF4-FFF2-40B4-BE49-F238E27FC236}">
                  <a16:creationId xmlns:a16="http://schemas.microsoft.com/office/drawing/2014/main" id="{62063248-CEA7-9D8F-B1AA-F317649B3019}"/>
                </a:ext>
              </a:extLst>
            </p:cNvPr>
            <p:cNvSpPr/>
            <p:nvPr/>
          </p:nvSpPr>
          <p:spPr>
            <a:xfrm>
              <a:off x="3454400" y="3928915"/>
              <a:ext cx="1041400" cy="800100"/>
            </a:xfrm>
            <a:prstGeom prst="flowChartExtract">
              <a:avLst/>
            </a:prstGeom>
            <a:solidFill>
              <a:srgbClr val="FF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ローチャート: 抜出し 46">
              <a:extLst>
                <a:ext uri="{FF2B5EF4-FFF2-40B4-BE49-F238E27FC236}">
                  <a16:creationId xmlns:a16="http://schemas.microsoft.com/office/drawing/2014/main" id="{605EBD9A-A8AB-EA22-BDE8-87A2B0BB015D}"/>
                </a:ext>
              </a:extLst>
            </p:cNvPr>
            <p:cNvSpPr/>
            <p:nvPr/>
          </p:nvSpPr>
          <p:spPr>
            <a:xfrm rot="10800000">
              <a:off x="3467100" y="406400"/>
              <a:ext cx="1041400" cy="800100"/>
            </a:xfrm>
            <a:prstGeom prst="flowChartExtract">
              <a:avLst/>
            </a:prstGeom>
            <a:solidFill>
              <a:srgbClr val="D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グループ化 41">
              <a:extLst>
                <a:ext uri="{FF2B5EF4-FFF2-40B4-BE49-F238E27FC236}">
                  <a16:creationId xmlns:a16="http://schemas.microsoft.com/office/drawing/2014/main" id="{8ABFE7EA-AC6F-D5E8-0997-DDB94B0FC726}"/>
                </a:ext>
              </a:extLst>
            </p:cNvPr>
            <p:cNvGrpSpPr/>
            <p:nvPr/>
          </p:nvGrpSpPr>
          <p:grpSpPr>
            <a:xfrm>
              <a:off x="185873" y="401780"/>
              <a:ext cx="11888732" cy="4341999"/>
              <a:chOff x="185873" y="401780"/>
              <a:chExt cx="11888732" cy="4341999"/>
            </a:xfrm>
          </p:grpSpPr>
          <p:grpSp>
            <p:nvGrpSpPr>
              <p:cNvPr id="28" name="グループ化 27">
                <a:extLst>
                  <a:ext uri="{FF2B5EF4-FFF2-40B4-BE49-F238E27FC236}">
                    <a16:creationId xmlns:a16="http://schemas.microsoft.com/office/drawing/2014/main" id="{1067103E-F98D-135B-2F17-F9060A68B82A}"/>
                  </a:ext>
                </a:extLst>
              </p:cNvPr>
              <p:cNvGrpSpPr/>
              <p:nvPr/>
            </p:nvGrpSpPr>
            <p:grpSpPr>
              <a:xfrm>
                <a:off x="1561329" y="3035300"/>
                <a:ext cx="4791696" cy="897354"/>
                <a:chOff x="1205729" y="3708400"/>
                <a:chExt cx="4791696" cy="897354"/>
              </a:xfrm>
            </p:grpSpPr>
            <p:cxnSp>
              <p:nvCxnSpPr>
                <p:cNvPr id="12" name="直線矢印コネクタ 11">
                  <a:extLst>
                    <a:ext uri="{FF2B5EF4-FFF2-40B4-BE49-F238E27FC236}">
                      <a16:creationId xmlns:a16="http://schemas.microsoft.com/office/drawing/2014/main" id="{F52A31BE-747B-DEF1-921E-CBE26BDE8E12}"/>
                    </a:ext>
                  </a:extLst>
                </p:cNvPr>
                <p:cNvCxnSpPr>
                  <a:cxnSpLocks/>
                </p:cNvCxnSpPr>
                <p:nvPr/>
              </p:nvCxnSpPr>
              <p:spPr>
                <a:xfrm>
                  <a:off x="1335116" y="4176222"/>
                  <a:ext cx="4646584" cy="0"/>
                </a:xfrm>
                <a:prstGeom prst="straightConnector1">
                  <a:avLst/>
                </a:prstGeom>
                <a:ln w="762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楕円 16">
                  <a:extLst>
                    <a:ext uri="{FF2B5EF4-FFF2-40B4-BE49-F238E27FC236}">
                      <a16:creationId xmlns:a16="http://schemas.microsoft.com/office/drawing/2014/main" id="{313AFB7B-C608-F1C1-5619-B05F1C00D372}"/>
                    </a:ext>
                  </a:extLst>
                </p:cNvPr>
                <p:cNvSpPr/>
                <p:nvPr/>
              </p:nvSpPr>
              <p:spPr>
                <a:xfrm>
                  <a:off x="1244600" y="4051300"/>
                  <a:ext cx="254000" cy="2667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4F134B66-E743-477E-C5B7-D58EADFF0B21}"/>
                    </a:ext>
                  </a:extLst>
                </p:cNvPr>
                <p:cNvSpPr txBox="1"/>
                <p:nvPr/>
              </p:nvSpPr>
              <p:spPr>
                <a:xfrm>
                  <a:off x="1205729" y="4267200"/>
                  <a:ext cx="4791696" cy="338554"/>
                </a:xfrm>
                <a:prstGeom prst="rect">
                  <a:avLst/>
                </a:prstGeom>
                <a:noFill/>
              </p:spPr>
              <p:txBody>
                <a:bodyPr wrap="none" rtlCol="0">
                  <a:spAutoFit/>
                </a:bodyPr>
                <a:lstStyle/>
                <a:p>
                  <a:pPr algn="ctr"/>
                  <a:r>
                    <a:rPr lang="ja-JP" altLang="en-US" sz="1600" b="1" dirty="0"/>
                    <a:t>介護職員処遇改善支援補助金 </a:t>
                  </a:r>
                  <a:r>
                    <a:rPr lang="ja-JP" altLang="en-US" sz="1400" dirty="0"/>
                    <a:t>月額平均</a:t>
                  </a:r>
                  <a:r>
                    <a:rPr lang="en-US" altLang="ja-JP" sz="1400" dirty="0"/>
                    <a:t>6,000</a:t>
                  </a:r>
                  <a:r>
                    <a:rPr lang="ja-JP" altLang="en-US" sz="1400" dirty="0"/>
                    <a:t>円相当</a:t>
                  </a:r>
                  <a:endParaRPr kumimoji="1" lang="ja-JP" altLang="en-US" sz="1600" dirty="0"/>
                </a:p>
              </p:txBody>
            </p:sp>
            <p:sp>
              <p:nvSpPr>
                <p:cNvPr id="27" name="テキスト ボックス 26">
                  <a:extLst>
                    <a:ext uri="{FF2B5EF4-FFF2-40B4-BE49-F238E27FC236}">
                      <a16:creationId xmlns:a16="http://schemas.microsoft.com/office/drawing/2014/main" id="{D8EE99A8-19E1-0C0F-AF0E-2FECC8EFFE33}"/>
                    </a:ext>
                  </a:extLst>
                </p:cNvPr>
                <p:cNvSpPr txBox="1"/>
                <p:nvPr/>
              </p:nvSpPr>
              <p:spPr>
                <a:xfrm>
                  <a:off x="1394238" y="3708400"/>
                  <a:ext cx="2040943" cy="461665"/>
                </a:xfrm>
                <a:prstGeom prst="rect">
                  <a:avLst/>
                </a:prstGeom>
                <a:noFill/>
              </p:spPr>
              <p:txBody>
                <a:bodyPr wrap="none" rtlCol="0">
                  <a:spAutoFit/>
                </a:bodyPr>
                <a:lstStyle/>
                <a:p>
                  <a:pPr algn="ctr"/>
                  <a:r>
                    <a:rPr lang="en-US" altLang="ja-JP" sz="2400" dirty="0">
                      <a:solidFill>
                        <a:srgbClr val="C00000"/>
                      </a:solidFill>
                      <a:latin typeface="Meiryo UI" panose="020B0604030504040204" pitchFamily="50" charset="-128"/>
                      <a:ea typeface="Meiryo UI" panose="020B0604030504040204" pitchFamily="50" charset="-128"/>
                    </a:rPr>
                    <a:t>R</a:t>
                  </a:r>
                  <a:r>
                    <a:rPr lang="ja-JP" altLang="en-US" sz="2400" dirty="0">
                      <a:solidFill>
                        <a:srgbClr val="C00000"/>
                      </a:solidFill>
                      <a:latin typeface="Meiryo UI" panose="020B0604030504040204" pitchFamily="50" charset="-128"/>
                      <a:ea typeface="Meiryo UI" panose="020B0604030504040204" pitchFamily="50" charset="-128"/>
                    </a:rPr>
                    <a:t>６</a:t>
                  </a:r>
                  <a:r>
                    <a:rPr lang="en-US" altLang="ja-JP" sz="2400" dirty="0">
                      <a:solidFill>
                        <a:srgbClr val="C00000"/>
                      </a:solidFill>
                      <a:latin typeface="Meiryo UI" panose="020B0604030504040204" pitchFamily="50" charset="-128"/>
                      <a:ea typeface="Meiryo UI" panose="020B0604030504040204" pitchFamily="50" charset="-128"/>
                    </a:rPr>
                    <a:t>.</a:t>
                  </a:r>
                  <a:r>
                    <a:rPr lang="ja-JP" altLang="en-US" sz="2400" dirty="0">
                      <a:solidFill>
                        <a:srgbClr val="C00000"/>
                      </a:solidFill>
                      <a:latin typeface="Meiryo UI" panose="020B0604030504040204" pitchFamily="50" charset="-128"/>
                      <a:ea typeface="Meiryo UI" panose="020B0604030504040204" pitchFamily="50" charset="-128"/>
                    </a:rPr>
                    <a:t>２～５月</a:t>
                  </a:r>
                  <a:endParaRPr kumimoji="1" lang="ja-JP" altLang="en-US" sz="2400" dirty="0">
                    <a:solidFill>
                      <a:srgbClr val="C00000"/>
                    </a:solidFill>
                    <a:latin typeface="Meiryo UI" panose="020B0604030504040204" pitchFamily="50" charset="-128"/>
                    <a:ea typeface="Meiryo UI" panose="020B0604030504040204" pitchFamily="50" charset="-128"/>
                  </a:endParaRPr>
                </a:p>
              </p:txBody>
            </p:sp>
          </p:grpSp>
          <p:grpSp>
            <p:nvGrpSpPr>
              <p:cNvPr id="40" name="グループ化 39">
                <a:extLst>
                  <a:ext uri="{FF2B5EF4-FFF2-40B4-BE49-F238E27FC236}">
                    <a16:creationId xmlns:a16="http://schemas.microsoft.com/office/drawing/2014/main" id="{40A2F2BD-3109-FC15-9D7F-2B98168601C7}"/>
                  </a:ext>
                </a:extLst>
              </p:cNvPr>
              <p:cNvGrpSpPr/>
              <p:nvPr/>
            </p:nvGrpSpPr>
            <p:grpSpPr>
              <a:xfrm>
                <a:off x="363069" y="401780"/>
                <a:ext cx="11711536" cy="4341999"/>
                <a:chOff x="58269" y="401780"/>
                <a:chExt cx="11711536" cy="4341999"/>
              </a:xfrm>
            </p:grpSpPr>
            <p:cxnSp>
              <p:nvCxnSpPr>
                <p:cNvPr id="7" name="直線矢印コネクタ 6">
                  <a:extLst>
                    <a:ext uri="{FF2B5EF4-FFF2-40B4-BE49-F238E27FC236}">
                      <a16:creationId xmlns:a16="http://schemas.microsoft.com/office/drawing/2014/main" id="{E03C4E7C-B5DA-E54B-9674-F3142B84BB56}"/>
                    </a:ext>
                  </a:extLst>
                </p:cNvPr>
                <p:cNvCxnSpPr>
                  <a:cxnSpLocks/>
                </p:cNvCxnSpPr>
                <p:nvPr/>
              </p:nvCxnSpPr>
              <p:spPr>
                <a:xfrm>
                  <a:off x="1079500" y="1674322"/>
                  <a:ext cx="1868285" cy="0"/>
                </a:xfrm>
                <a:prstGeom prst="straightConnector1">
                  <a:avLst/>
                </a:prstGeom>
                <a:ln w="762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直線矢印コネクタ 7">
                  <a:extLst>
                    <a:ext uri="{FF2B5EF4-FFF2-40B4-BE49-F238E27FC236}">
                      <a16:creationId xmlns:a16="http://schemas.microsoft.com/office/drawing/2014/main" id="{6737F949-6709-8825-D5E8-AB513D0322E6}"/>
                    </a:ext>
                  </a:extLst>
                </p:cNvPr>
                <p:cNvCxnSpPr>
                  <a:cxnSpLocks/>
                </p:cNvCxnSpPr>
                <p:nvPr/>
              </p:nvCxnSpPr>
              <p:spPr>
                <a:xfrm>
                  <a:off x="3100416" y="1674322"/>
                  <a:ext cx="2881284" cy="0"/>
                </a:xfrm>
                <a:prstGeom prst="straightConnector1">
                  <a:avLst/>
                </a:prstGeom>
                <a:ln w="762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直線矢印コネクタ 9">
                  <a:extLst>
                    <a:ext uri="{FF2B5EF4-FFF2-40B4-BE49-F238E27FC236}">
                      <a16:creationId xmlns:a16="http://schemas.microsoft.com/office/drawing/2014/main" id="{2726809F-86D3-425B-1A33-54747347804A}"/>
                    </a:ext>
                  </a:extLst>
                </p:cNvPr>
                <p:cNvCxnSpPr>
                  <a:cxnSpLocks/>
                </p:cNvCxnSpPr>
                <p:nvPr/>
              </p:nvCxnSpPr>
              <p:spPr>
                <a:xfrm>
                  <a:off x="6148416" y="1674322"/>
                  <a:ext cx="5535584" cy="0"/>
                </a:xfrm>
                <a:prstGeom prst="straightConnector1">
                  <a:avLst/>
                </a:prstGeom>
                <a:ln w="762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楕円 14">
                  <a:extLst>
                    <a:ext uri="{FF2B5EF4-FFF2-40B4-BE49-F238E27FC236}">
                      <a16:creationId xmlns:a16="http://schemas.microsoft.com/office/drawing/2014/main" id="{9225B7F3-4AF1-AD5A-1228-1D020B115C26}"/>
                    </a:ext>
                  </a:extLst>
                </p:cNvPr>
                <p:cNvSpPr/>
                <p:nvPr/>
              </p:nvSpPr>
              <p:spPr>
                <a:xfrm>
                  <a:off x="6108700" y="1549400"/>
                  <a:ext cx="254000" cy="266700"/>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2788F4B8-8F38-4F9D-B97A-535AB581BEC0}"/>
                    </a:ext>
                  </a:extLst>
                </p:cNvPr>
                <p:cNvSpPr/>
                <p:nvPr/>
              </p:nvSpPr>
              <p:spPr>
                <a:xfrm>
                  <a:off x="3048000" y="1549400"/>
                  <a:ext cx="254000" cy="266700"/>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644F11B-1EFB-B1E9-8B70-54E91728BF34}"/>
                    </a:ext>
                  </a:extLst>
                </p:cNvPr>
                <p:cNvSpPr txBox="1"/>
                <p:nvPr/>
              </p:nvSpPr>
              <p:spPr>
                <a:xfrm>
                  <a:off x="3019125" y="1841500"/>
                  <a:ext cx="3048002" cy="800219"/>
                </a:xfrm>
                <a:prstGeom prst="rect">
                  <a:avLst/>
                </a:prstGeom>
                <a:noFill/>
              </p:spPr>
              <p:txBody>
                <a:bodyPr wrap="square" rtlCol="0">
                  <a:spAutoFit/>
                </a:bodyPr>
                <a:lstStyle/>
                <a:p>
                  <a:r>
                    <a:rPr lang="ja-JP" altLang="en-US" sz="1600" dirty="0"/>
                    <a:t>令和６年度分①</a:t>
                  </a:r>
                  <a:endParaRPr lang="en-US" altLang="ja-JP" sz="1600" dirty="0"/>
                </a:p>
                <a:p>
                  <a:r>
                    <a:rPr lang="ja-JP" altLang="en-US" sz="1600" b="1" dirty="0"/>
                    <a:t>現行の３加算を継続</a:t>
                  </a:r>
                  <a:endParaRPr lang="en-US" altLang="ja-JP" sz="1600" b="1" dirty="0"/>
                </a:p>
                <a:p>
                  <a:r>
                    <a:rPr lang="ja-JP" altLang="en-US" sz="1400" dirty="0"/>
                    <a:t>職種間配分ルールなどは４月に緩和</a:t>
                  </a:r>
                  <a:endParaRPr kumimoji="1" lang="ja-JP" altLang="en-US" sz="1400" dirty="0"/>
                </a:p>
              </p:txBody>
            </p:sp>
            <p:sp>
              <p:nvSpPr>
                <p:cNvPr id="24" name="テキスト ボックス 23">
                  <a:extLst>
                    <a:ext uri="{FF2B5EF4-FFF2-40B4-BE49-F238E27FC236}">
                      <a16:creationId xmlns:a16="http://schemas.microsoft.com/office/drawing/2014/main" id="{A72E9525-C48B-A560-0E74-0CB074674FDF}"/>
                    </a:ext>
                  </a:extLst>
                </p:cNvPr>
                <p:cNvSpPr txBox="1"/>
                <p:nvPr/>
              </p:nvSpPr>
              <p:spPr>
                <a:xfrm>
                  <a:off x="3152867" y="1206500"/>
                  <a:ext cx="2241319" cy="461665"/>
                </a:xfrm>
                <a:prstGeom prst="rect">
                  <a:avLst/>
                </a:prstGeom>
                <a:noFill/>
                <a:ln>
                  <a:noFill/>
                </a:ln>
              </p:spPr>
              <p:txBody>
                <a:bodyPr wrap="none" rtlCol="0">
                  <a:spAutoFit/>
                </a:bodyPr>
                <a:lstStyle/>
                <a:p>
                  <a:pPr algn="ctr"/>
                  <a:r>
                    <a:rPr lang="en-US" altLang="ja-JP" sz="2400" dirty="0">
                      <a:solidFill>
                        <a:srgbClr val="00B0F0"/>
                      </a:solidFill>
                      <a:latin typeface="Meiryo UI" panose="020B0604030504040204" pitchFamily="50" charset="-128"/>
                      <a:ea typeface="Meiryo UI" panose="020B0604030504040204" pitchFamily="50" charset="-128"/>
                    </a:rPr>
                    <a:t>R</a:t>
                  </a:r>
                  <a:r>
                    <a:rPr lang="ja-JP" altLang="en-US" sz="2400" dirty="0">
                      <a:solidFill>
                        <a:srgbClr val="00B0F0"/>
                      </a:solidFill>
                      <a:latin typeface="Meiryo UI" panose="020B0604030504040204" pitchFamily="50" charset="-128"/>
                      <a:ea typeface="Meiryo UI" panose="020B0604030504040204" pitchFamily="50" charset="-128"/>
                    </a:rPr>
                    <a:t>６．４～５月</a:t>
                  </a:r>
                  <a:endParaRPr kumimoji="1" lang="ja-JP" altLang="en-US" sz="2400" dirty="0">
                    <a:solidFill>
                      <a:srgbClr val="00B0F0"/>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F595F71B-F4A4-591D-5764-AF2AA5A779B5}"/>
                    </a:ext>
                  </a:extLst>
                </p:cNvPr>
                <p:cNvSpPr txBox="1"/>
                <p:nvPr/>
              </p:nvSpPr>
              <p:spPr>
                <a:xfrm>
                  <a:off x="6338034" y="1219200"/>
                  <a:ext cx="1107996" cy="461665"/>
                </a:xfrm>
                <a:prstGeom prst="rect">
                  <a:avLst/>
                </a:prstGeom>
                <a:noFill/>
              </p:spPr>
              <p:txBody>
                <a:bodyPr wrap="none" rtlCol="0">
                  <a:spAutoFit/>
                </a:bodyPr>
                <a:lstStyle/>
                <a:p>
                  <a:pPr algn="ctr"/>
                  <a:r>
                    <a:rPr lang="ja-JP" altLang="en-US" sz="2400" dirty="0">
                      <a:solidFill>
                        <a:srgbClr val="00B0F0"/>
                      </a:solidFill>
                      <a:latin typeface="Meiryo UI" panose="020B0604030504040204" pitchFamily="50" charset="-128"/>
                      <a:ea typeface="Meiryo UI" panose="020B0604030504040204" pitchFamily="50" charset="-128"/>
                    </a:rPr>
                    <a:t>６月～</a:t>
                  </a:r>
                  <a:endParaRPr kumimoji="1" lang="ja-JP" altLang="en-US" sz="2400" dirty="0">
                    <a:solidFill>
                      <a:srgbClr val="00B0F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F1DFD4C3-3CD2-A19D-FE26-041970C06B3A}"/>
                    </a:ext>
                  </a:extLst>
                </p:cNvPr>
                <p:cNvSpPr txBox="1"/>
                <p:nvPr/>
              </p:nvSpPr>
              <p:spPr>
                <a:xfrm>
                  <a:off x="1075535" y="1206500"/>
                  <a:ext cx="1616148" cy="461665"/>
                </a:xfrm>
                <a:prstGeom prst="rect">
                  <a:avLst/>
                </a:prstGeom>
                <a:noFill/>
              </p:spPr>
              <p:txBody>
                <a:bodyPr wrap="none" rtlCol="0">
                  <a:spAutoFit/>
                </a:bodyPr>
                <a:lstStyle/>
                <a:p>
                  <a:pPr algn="ctr"/>
                  <a:r>
                    <a:rPr lang="ja-JP" altLang="en-US" sz="2400" dirty="0">
                      <a:solidFill>
                        <a:srgbClr val="00B050"/>
                      </a:solidFill>
                      <a:latin typeface="Meiryo UI" panose="020B0604030504040204" pitchFamily="50" charset="-128"/>
                      <a:ea typeface="Meiryo UI" panose="020B0604030504040204" pitchFamily="50" charset="-128"/>
                    </a:rPr>
                    <a:t>～</a:t>
                  </a:r>
                  <a:r>
                    <a:rPr lang="en-US" altLang="ja-JP" sz="2400" dirty="0">
                      <a:solidFill>
                        <a:srgbClr val="00B050"/>
                      </a:solidFill>
                      <a:latin typeface="Meiryo UI" panose="020B0604030504040204" pitchFamily="50" charset="-128"/>
                      <a:ea typeface="Meiryo UI" panose="020B0604030504040204" pitchFamily="50" charset="-128"/>
                    </a:rPr>
                    <a:t>R6.</a:t>
                  </a:r>
                  <a:r>
                    <a:rPr lang="ja-JP" altLang="en-US" sz="2400" dirty="0">
                      <a:solidFill>
                        <a:srgbClr val="00B050"/>
                      </a:solidFill>
                      <a:latin typeface="Meiryo UI" panose="020B0604030504040204" pitchFamily="50" charset="-128"/>
                      <a:ea typeface="Meiryo UI" panose="020B0604030504040204" pitchFamily="50" charset="-128"/>
                    </a:rPr>
                    <a:t>３月</a:t>
                  </a:r>
                  <a:endParaRPr kumimoji="1" lang="ja-JP" altLang="en-US" sz="2400" dirty="0">
                    <a:solidFill>
                      <a:srgbClr val="00B050"/>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6BCDA045-40E2-0BA9-BDAD-3B8C0C34CC33}"/>
                    </a:ext>
                  </a:extLst>
                </p:cNvPr>
                <p:cNvSpPr txBox="1"/>
                <p:nvPr/>
              </p:nvSpPr>
              <p:spPr>
                <a:xfrm>
                  <a:off x="1269246" y="1841500"/>
                  <a:ext cx="1415772" cy="584775"/>
                </a:xfrm>
                <a:prstGeom prst="rect">
                  <a:avLst/>
                </a:prstGeom>
                <a:noFill/>
              </p:spPr>
              <p:txBody>
                <a:bodyPr wrap="none" rtlCol="0">
                  <a:spAutoFit/>
                </a:bodyPr>
                <a:lstStyle/>
                <a:p>
                  <a:pPr algn="ctr"/>
                  <a:r>
                    <a:rPr lang="ja-JP" altLang="en-US" sz="1600" dirty="0"/>
                    <a:t>令和５年度分</a:t>
                  </a:r>
                  <a:endParaRPr lang="en-US" altLang="ja-JP" sz="1600" dirty="0"/>
                </a:p>
                <a:p>
                  <a:pPr algn="ctr"/>
                  <a:r>
                    <a:rPr lang="ja-JP" altLang="en-US" sz="1600" b="1" dirty="0"/>
                    <a:t>現行の３加算</a:t>
                  </a:r>
                  <a:endParaRPr lang="en-US" altLang="ja-JP" sz="1600" b="1" dirty="0"/>
                </a:p>
              </p:txBody>
            </p:sp>
            <p:sp>
              <p:nvSpPr>
                <p:cNvPr id="30" name="テキスト ボックス 29">
                  <a:extLst>
                    <a:ext uri="{FF2B5EF4-FFF2-40B4-BE49-F238E27FC236}">
                      <a16:creationId xmlns:a16="http://schemas.microsoft.com/office/drawing/2014/main" id="{1BBCCC69-73DD-BEDE-9457-E69AB7FEE7C3}"/>
                    </a:ext>
                  </a:extLst>
                </p:cNvPr>
                <p:cNvSpPr txBox="1"/>
                <p:nvPr/>
              </p:nvSpPr>
              <p:spPr>
                <a:xfrm>
                  <a:off x="6100866" y="1838035"/>
                  <a:ext cx="5339844" cy="686600"/>
                </a:xfrm>
                <a:prstGeom prst="rect">
                  <a:avLst/>
                </a:prstGeom>
                <a:noFill/>
              </p:spPr>
              <p:txBody>
                <a:bodyPr wrap="square" rtlCol="0">
                  <a:spAutoFit/>
                </a:bodyPr>
                <a:lstStyle/>
                <a:p>
                  <a:r>
                    <a:rPr lang="ja-JP" altLang="en-US" sz="1600" dirty="0"/>
                    <a:t>令和６年度分②</a:t>
                  </a:r>
                  <a:endParaRPr lang="en-US" altLang="ja-JP" sz="1600" dirty="0"/>
                </a:p>
                <a:p>
                  <a:r>
                    <a:rPr lang="ja-JP" altLang="en-US" sz="1600" b="1" dirty="0"/>
                    <a:t>新加算「介護職員等処遇改善加算」に一本化</a:t>
                  </a:r>
                  <a:r>
                    <a:rPr lang="ja-JP" altLang="en-US" sz="1000" dirty="0"/>
                    <a:t>（経過措置あり）</a:t>
                  </a:r>
                  <a:endParaRPr lang="en-US" altLang="ja-JP" sz="1600" dirty="0"/>
                </a:p>
                <a:p>
                  <a:r>
                    <a:rPr lang="ja-JP" altLang="en-US" sz="1400" dirty="0">
                      <a:latin typeface="+mn-ea"/>
                    </a:rPr>
                    <a:t>改定率</a:t>
                  </a:r>
                  <a:r>
                    <a:rPr lang="en-US" altLang="ja-JP" sz="1400" dirty="0">
                      <a:latin typeface="+mn-ea"/>
                    </a:rPr>
                    <a:t>1.59</a:t>
                  </a:r>
                  <a:r>
                    <a:rPr lang="ja-JP" altLang="en-US" sz="1400" dirty="0">
                      <a:latin typeface="+mn-ea"/>
                    </a:rPr>
                    <a:t>％のうち</a:t>
                  </a:r>
                  <a:r>
                    <a:rPr lang="en-US" altLang="ja-JP" sz="1400" dirty="0">
                      <a:latin typeface="+mn-ea"/>
                    </a:rPr>
                    <a:t>0.98</a:t>
                  </a:r>
                  <a:r>
                    <a:rPr lang="ja-JP" altLang="en-US" sz="1400" dirty="0">
                      <a:latin typeface="+mn-ea"/>
                    </a:rPr>
                    <a:t>％相当分</a:t>
                  </a:r>
                  <a:endParaRPr lang="en-US" altLang="ja-JP" sz="1400" dirty="0">
                    <a:latin typeface="+mn-ea"/>
                  </a:endParaRPr>
                </a:p>
              </p:txBody>
            </p:sp>
            <p:cxnSp>
              <p:nvCxnSpPr>
                <p:cNvPr id="32" name="直線コネクタ 31">
                  <a:extLst>
                    <a:ext uri="{FF2B5EF4-FFF2-40B4-BE49-F238E27FC236}">
                      <a16:creationId xmlns:a16="http://schemas.microsoft.com/office/drawing/2014/main" id="{9249818E-E2D8-256E-60EE-263B563C0265}"/>
                    </a:ext>
                  </a:extLst>
                </p:cNvPr>
                <p:cNvCxnSpPr>
                  <a:cxnSpLocks/>
                </p:cNvCxnSpPr>
                <p:nvPr/>
              </p:nvCxnSpPr>
              <p:spPr>
                <a:xfrm>
                  <a:off x="6032500" y="1727200"/>
                  <a:ext cx="0" cy="16637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0" name="テキスト ボックス 49">
                  <a:extLst>
                    <a:ext uri="{FF2B5EF4-FFF2-40B4-BE49-F238E27FC236}">
                      <a16:creationId xmlns:a16="http://schemas.microsoft.com/office/drawing/2014/main" id="{5E97405A-60B5-B576-F4A9-9E8E66EC1CB5}"/>
                    </a:ext>
                  </a:extLst>
                </p:cNvPr>
                <p:cNvSpPr txBox="1"/>
                <p:nvPr/>
              </p:nvSpPr>
              <p:spPr>
                <a:xfrm>
                  <a:off x="2743172" y="406400"/>
                  <a:ext cx="1816275" cy="765823"/>
                </a:xfrm>
                <a:prstGeom prst="rect">
                  <a:avLst/>
                </a:prstGeom>
                <a:noFill/>
              </p:spPr>
              <p:txBody>
                <a:bodyPr wrap="square" rtlCol="0">
                  <a:spAutoFit/>
                </a:bodyPr>
                <a:lstStyle/>
                <a:p>
                  <a:pPr algn="ctr"/>
                  <a:r>
                    <a:rPr lang="en-US" altLang="ja-JP" sz="1400" dirty="0"/>
                    <a:t>4/15</a:t>
                  </a:r>
                  <a:r>
                    <a:rPr lang="ja-JP" altLang="en-US" sz="1400" dirty="0"/>
                    <a:t>まで</a:t>
                  </a:r>
                  <a:endParaRPr lang="en-US" altLang="ja-JP" sz="1400" dirty="0"/>
                </a:p>
                <a:p>
                  <a:pPr algn="ctr"/>
                  <a:r>
                    <a:rPr lang="en-US" altLang="ja-JP" sz="1400" dirty="0"/>
                    <a:t>R6</a:t>
                  </a:r>
                  <a:r>
                    <a:rPr lang="ja-JP" altLang="en-US" sz="1400" dirty="0"/>
                    <a:t>年分計画書提出</a:t>
                  </a:r>
                  <a:endParaRPr lang="en-US" altLang="ja-JP" sz="1400" dirty="0"/>
                </a:p>
                <a:p>
                  <a:pPr marL="171450" indent="-171450" algn="ctr">
                    <a:buFont typeface="Meiryo UI" panose="020B0604030504040204" pitchFamily="50" charset="-128"/>
                    <a:buChar char="※"/>
                  </a:pPr>
                  <a:r>
                    <a:rPr kumimoji="1" lang="ja-JP" altLang="en-US" sz="1200" b="0" i="0" u="none" strike="noStrike" kern="1200" cap="none" spc="0" normalizeH="0" baseline="0" noProof="0" dirty="0">
                      <a:ln>
                        <a:noFill/>
                      </a:ln>
                      <a:effectLst/>
                      <a:uLnTx/>
                      <a:uFillTx/>
                      <a:latin typeface="+mn-ea"/>
                      <a:cs typeface="+mn-cs"/>
                    </a:rPr>
                    <a:t>６月からの新加算も一括して申請を想定</a:t>
                  </a:r>
                  <a:endParaRPr lang="en-US" altLang="ja-JP" sz="1200" dirty="0"/>
                </a:p>
              </p:txBody>
            </p:sp>
            <p:sp>
              <p:nvSpPr>
                <p:cNvPr id="52" name="テキスト ボックス 51">
                  <a:extLst>
                    <a:ext uri="{FF2B5EF4-FFF2-40B4-BE49-F238E27FC236}">
                      <a16:creationId xmlns:a16="http://schemas.microsoft.com/office/drawing/2014/main" id="{AE4350AD-47B7-DCCD-C48D-4E39BD609FFF}"/>
                    </a:ext>
                  </a:extLst>
                </p:cNvPr>
                <p:cNvSpPr txBox="1"/>
                <p:nvPr/>
              </p:nvSpPr>
              <p:spPr>
                <a:xfrm>
                  <a:off x="3202003" y="4157515"/>
                  <a:ext cx="928460" cy="448931"/>
                </a:xfrm>
                <a:prstGeom prst="rect">
                  <a:avLst/>
                </a:prstGeom>
                <a:noFill/>
              </p:spPr>
              <p:txBody>
                <a:bodyPr wrap="none" rtlCol="0">
                  <a:spAutoFit/>
                </a:bodyPr>
                <a:lstStyle/>
                <a:p>
                  <a:pPr algn="ctr"/>
                  <a:r>
                    <a:rPr lang="en-US" altLang="ja-JP" sz="1400" dirty="0"/>
                    <a:t>4/15</a:t>
                  </a:r>
                  <a:r>
                    <a:rPr lang="ja-JP" altLang="en-US" sz="1400" dirty="0"/>
                    <a:t>まで</a:t>
                  </a:r>
                  <a:endParaRPr lang="en-US" altLang="ja-JP" sz="1400" dirty="0"/>
                </a:p>
                <a:p>
                  <a:pPr algn="ctr"/>
                  <a:r>
                    <a:rPr lang="ja-JP" altLang="en-US" sz="1400" dirty="0"/>
                    <a:t>県へ申請</a:t>
                  </a:r>
                  <a:endParaRPr lang="en-US" altLang="ja-JP" sz="1400" dirty="0"/>
                </a:p>
              </p:txBody>
            </p:sp>
            <p:sp>
              <p:nvSpPr>
                <p:cNvPr id="54" name="テキスト ボックス 53">
                  <a:extLst>
                    <a:ext uri="{FF2B5EF4-FFF2-40B4-BE49-F238E27FC236}">
                      <a16:creationId xmlns:a16="http://schemas.microsoft.com/office/drawing/2014/main" id="{6224A5D2-8069-CB31-7544-20F57E770986}"/>
                    </a:ext>
                  </a:extLst>
                </p:cNvPr>
                <p:cNvSpPr txBox="1"/>
                <p:nvPr/>
              </p:nvSpPr>
              <p:spPr>
                <a:xfrm>
                  <a:off x="5930892" y="419100"/>
                  <a:ext cx="1261884" cy="738664"/>
                </a:xfrm>
                <a:prstGeom prst="rect">
                  <a:avLst/>
                </a:prstGeom>
                <a:noFill/>
              </p:spPr>
              <p:txBody>
                <a:bodyPr wrap="none" rtlCol="0">
                  <a:spAutoFit/>
                </a:bodyPr>
                <a:lstStyle/>
                <a:p>
                  <a:pPr algn="ctr"/>
                  <a:r>
                    <a:rPr lang="ja-JP" altLang="en-US" sz="1400" dirty="0"/>
                    <a:t>加算段階に</a:t>
                  </a:r>
                  <a:endParaRPr lang="en-US" altLang="ja-JP" sz="1400" dirty="0"/>
                </a:p>
                <a:p>
                  <a:pPr algn="ctr"/>
                  <a:r>
                    <a:rPr lang="ja-JP" altLang="en-US" sz="1400" dirty="0"/>
                    <a:t>変更あれば</a:t>
                  </a:r>
                  <a:endParaRPr lang="en-US" altLang="ja-JP" sz="1400" dirty="0"/>
                </a:p>
                <a:p>
                  <a:pPr algn="ctr"/>
                  <a:r>
                    <a:rPr lang="ja-JP" altLang="en-US" sz="1400" dirty="0"/>
                    <a:t>変更届を提出</a:t>
                  </a:r>
                  <a:endParaRPr lang="en-US" altLang="ja-JP" sz="1400" dirty="0"/>
                </a:p>
              </p:txBody>
            </p:sp>
            <p:sp>
              <p:nvSpPr>
                <p:cNvPr id="56" name="テキスト ボックス 55">
                  <a:extLst>
                    <a:ext uri="{FF2B5EF4-FFF2-40B4-BE49-F238E27FC236}">
                      <a16:creationId xmlns:a16="http://schemas.microsoft.com/office/drawing/2014/main" id="{CD075D5A-126F-014C-BE6A-163AFF54AA8C}"/>
                    </a:ext>
                  </a:extLst>
                </p:cNvPr>
                <p:cNvSpPr txBox="1"/>
                <p:nvPr/>
              </p:nvSpPr>
              <p:spPr>
                <a:xfrm>
                  <a:off x="7378695" y="4144815"/>
                  <a:ext cx="1261884" cy="523220"/>
                </a:xfrm>
                <a:prstGeom prst="rect">
                  <a:avLst/>
                </a:prstGeom>
                <a:noFill/>
              </p:spPr>
              <p:txBody>
                <a:bodyPr wrap="none" rtlCol="0">
                  <a:spAutoFit/>
                </a:bodyPr>
                <a:lstStyle/>
                <a:p>
                  <a:pPr algn="ctr"/>
                  <a:r>
                    <a:rPr lang="en-US" altLang="ja-JP" sz="1400" dirty="0"/>
                    <a:t>9</a:t>
                  </a:r>
                  <a:r>
                    <a:rPr lang="ja-JP" altLang="en-US" sz="1400" dirty="0"/>
                    <a:t>月末</a:t>
                  </a:r>
                  <a:endParaRPr lang="en-US" altLang="ja-JP" sz="1400" dirty="0"/>
                </a:p>
                <a:p>
                  <a:pPr algn="ctr"/>
                  <a:r>
                    <a:rPr lang="ja-JP" altLang="en-US" sz="1400" dirty="0"/>
                    <a:t>補助金の交付</a:t>
                  </a:r>
                  <a:endParaRPr lang="en-US" altLang="ja-JP" sz="1400" dirty="0"/>
                </a:p>
              </p:txBody>
            </p:sp>
            <p:sp>
              <p:nvSpPr>
                <p:cNvPr id="58" name="テキスト ボックス 57">
                  <a:extLst>
                    <a:ext uri="{FF2B5EF4-FFF2-40B4-BE49-F238E27FC236}">
                      <a16:creationId xmlns:a16="http://schemas.microsoft.com/office/drawing/2014/main" id="{42B657F5-D652-6673-A4F0-34C414D0AD3A}"/>
                    </a:ext>
                  </a:extLst>
                </p:cNvPr>
                <p:cNvSpPr txBox="1"/>
                <p:nvPr/>
              </p:nvSpPr>
              <p:spPr>
                <a:xfrm>
                  <a:off x="9361630" y="4132115"/>
                  <a:ext cx="902811" cy="523220"/>
                </a:xfrm>
                <a:prstGeom prst="rect">
                  <a:avLst/>
                </a:prstGeom>
                <a:noFill/>
              </p:spPr>
              <p:txBody>
                <a:bodyPr wrap="none" rtlCol="0">
                  <a:spAutoFit/>
                </a:bodyPr>
                <a:lstStyle/>
                <a:p>
                  <a:pPr algn="ctr"/>
                  <a:r>
                    <a:rPr lang="en-US" altLang="ja-JP" sz="1400" dirty="0"/>
                    <a:t>11</a:t>
                  </a:r>
                  <a:r>
                    <a:rPr lang="ja-JP" altLang="en-US" sz="1400" dirty="0"/>
                    <a:t>月末</a:t>
                  </a:r>
                  <a:endParaRPr lang="en-US" altLang="ja-JP" sz="1400" dirty="0"/>
                </a:p>
                <a:p>
                  <a:pPr algn="ctr"/>
                  <a:r>
                    <a:rPr lang="ja-JP" altLang="en-US" sz="1400" dirty="0"/>
                    <a:t>県へ報告</a:t>
                  </a:r>
                  <a:endParaRPr lang="en-US" altLang="ja-JP" sz="1400" dirty="0"/>
                </a:p>
              </p:txBody>
            </p:sp>
            <p:sp>
              <p:nvSpPr>
                <p:cNvPr id="60" name="テキスト ボックス 59">
                  <a:extLst>
                    <a:ext uri="{FF2B5EF4-FFF2-40B4-BE49-F238E27FC236}">
                      <a16:creationId xmlns:a16="http://schemas.microsoft.com/office/drawing/2014/main" id="{5DEF3A90-2A6B-F2E7-8AAA-193C309C9B41}"/>
                    </a:ext>
                  </a:extLst>
                </p:cNvPr>
                <p:cNvSpPr txBox="1"/>
                <p:nvPr/>
              </p:nvSpPr>
              <p:spPr>
                <a:xfrm>
                  <a:off x="10467847" y="460577"/>
                  <a:ext cx="1301958" cy="738664"/>
                </a:xfrm>
                <a:prstGeom prst="rect">
                  <a:avLst/>
                </a:prstGeom>
                <a:noFill/>
              </p:spPr>
              <p:txBody>
                <a:bodyPr wrap="none" rtlCol="0">
                  <a:spAutoFit/>
                </a:bodyPr>
                <a:lstStyle/>
                <a:p>
                  <a:pPr algn="ctr"/>
                  <a:r>
                    <a:rPr lang="en-US" altLang="ja-JP" sz="1400" dirty="0"/>
                    <a:t>R6</a:t>
                  </a:r>
                  <a:r>
                    <a:rPr lang="ja-JP" altLang="en-US" sz="1400" dirty="0"/>
                    <a:t>年度分報告</a:t>
                  </a:r>
                  <a:endParaRPr lang="en-US" altLang="ja-JP" sz="1400" dirty="0"/>
                </a:p>
                <a:p>
                  <a:pPr algn="ctr"/>
                  <a:r>
                    <a:rPr lang="en-US" altLang="ja-JP" sz="1400" dirty="0"/>
                    <a:t>R</a:t>
                  </a:r>
                  <a:r>
                    <a:rPr lang="ja-JP" altLang="en-US" sz="1400" dirty="0"/>
                    <a:t>７</a:t>
                  </a:r>
                  <a:r>
                    <a:rPr lang="en-US" altLang="ja-JP" sz="1400" dirty="0"/>
                    <a:t>.</a:t>
                  </a:r>
                  <a:r>
                    <a:rPr lang="ja-JP" altLang="en-US" sz="1400" dirty="0"/>
                    <a:t>７月末</a:t>
                  </a:r>
                  <a:endParaRPr lang="en-US" altLang="ja-JP" sz="1400" dirty="0"/>
                </a:p>
                <a:p>
                  <a:pPr algn="ctr"/>
                  <a:r>
                    <a:rPr lang="ja-JP" altLang="en-US" sz="1400" dirty="0"/>
                    <a:t>保険者へ</a:t>
                  </a:r>
                  <a:endParaRPr lang="en-US" altLang="ja-JP" sz="1400" dirty="0"/>
                </a:p>
              </p:txBody>
            </p:sp>
            <p:cxnSp>
              <p:nvCxnSpPr>
                <p:cNvPr id="62" name="直線コネクタ 61">
                  <a:extLst>
                    <a:ext uri="{FF2B5EF4-FFF2-40B4-BE49-F238E27FC236}">
                      <a16:creationId xmlns:a16="http://schemas.microsoft.com/office/drawing/2014/main" id="{17CA8255-EBE6-F241-0D14-44B91082E5B8}"/>
                    </a:ext>
                  </a:extLst>
                </p:cNvPr>
                <p:cNvCxnSpPr>
                  <a:cxnSpLocks/>
                </p:cNvCxnSpPr>
                <p:nvPr/>
              </p:nvCxnSpPr>
              <p:spPr>
                <a:xfrm>
                  <a:off x="2984500" y="1714500"/>
                  <a:ext cx="0" cy="132426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4" name="テキスト ボックス 63">
                  <a:extLst>
                    <a:ext uri="{FF2B5EF4-FFF2-40B4-BE49-F238E27FC236}">
                      <a16:creationId xmlns:a16="http://schemas.microsoft.com/office/drawing/2014/main" id="{5A9A4097-B7A2-E8CD-9A0D-14C5BCE987EF}"/>
                    </a:ext>
                  </a:extLst>
                </p:cNvPr>
                <p:cNvSpPr txBox="1"/>
                <p:nvPr/>
              </p:nvSpPr>
              <p:spPr>
                <a:xfrm>
                  <a:off x="1028694" y="4005115"/>
                  <a:ext cx="1261884" cy="738664"/>
                </a:xfrm>
                <a:prstGeom prst="rect">
                  <a:avLst/>
                </a:prstGeom>
                <a:noFill/>
              </p:spPr>
              <p:txBody>
                <a:bodyPr wrap="none" rtlCol="0">
                  <a:spAutoFit/>
                </a:bodyPr>
                <a:lstStyle/>
                <a:p>
                  <a:pPr algn="ctr"/>
                  <a:r>
                    <a:rPr lang="en-US" altLang="ja-JP" sz="1400" dirty="0"/>
                    <a:t>2</a:t>
                  </a:r>
                  <a:r>
                    <a:rPr lang="ja-JP" altLang="en-US" sz="1400" dirty="0"/>
                    <a:t>･３月分の</a:t>
                  </a:r>
                  <a:endParaRPr lang="en-US" altLang="ja-JP" sz="1400" dirty="0"/>
                </a:p>
                <a:p>
                  <a:pPr algn="ctr"/>
                  <a:r>
                    <a:rPr lang="ja-JP" altLang="en-US" sz="1400" dirty="0"/>
                    <a:t>賃上げ実施が</a:t>
                  </a:r>
                  <a:endParaRPr lang="en-US" altLang="ja-JP" sz="1400" dirty="0"/>
                </a:p>
                <a:p>
                  <a:pPr algn="ctr"/>
                  <a:r>
                    <a:rPr lang="ja-JP" altLang="en-US" sz="1400" dirty="0"/>
                    <a:t>申請の条件</a:t>
                  </a:r>
                  <a:endParaRPr lang="en-US" altLang="ja-JP" sz="1400" dirty="0"/>
                </a:p>
              </p:txBody>
            </p:sp>
            <p:sp>
              <p:nvSpPr>
                <p:cNvPr id="66" name="テキスト ボックス 65">
                  <a:extLst>
                    <a:ext uri="{FF2B5EF4-FFF2-40B4-BE49-F238E27FC236}">
                      <a16:creationId xmlns:a16="http://schemas.microsoft.com/office/drawing/2014/main" id="{30163D32-9629-BE63-5D94-9018C2D994D8}"/>
                    </a:ext>
                  </a:extLst>
                </p:cNvPr>
                <p:cNvSpPr txBox="1"/>
                <p:nvPr/>
              </p:nvSpPr>
              <p:spPr>
                <a:xfrm>
                  <a:off x="7191580" y="401780"/>
                  <a:ext cx="1382109" cy="738664"/>
                </a:xfrm>
                <a:prstGeom prst="rect">
                  <a:avLst/>
                </a:prstGeom>
                <a:noFill/>
              </p:spPr>
              <p:txBody>
                <a:bodyPr wrap="none" rtlCol="0">
                  <a:spAutoFit/>
                </a:bodyPr>
                <a:lstStyle/>
                <a:p>
                  <a:pPr algn="ctr"/>
                  <a:r>
                    <a:rPr lang="en-US" altLang="ja-JP" sz="1400" dirty="0"/>
                    <a:t>R</a:t>
                  </a:r>
                  <a:r>
                    <a:rPr lang="ja-JP" altLang="en-US" sz="1400" dirty="0"/>
                    <a:t>５年度分報告</a:t>
                  </a:r>
                  <a:endParaRPr lang="en-US" altLang="ja-JP" sz="1400" dirty="0"/>
                </a:p>
                <a:p>
                  <a:pPr algn="ctr"/>
                  <a:r>
                    <a:rPr lang="en-US" altLang="ja-JP" sz="1400" dirty="0"/>
                    <a:t>R</a:t>
                  </a:r>
                  <a:r>
                    <a:rPr lang="ja-JP" altLang="en-US" sz="1400" dirty="0"/>
                    <a:t>６</a:t>
                  </a:r>
                  <a:r>
                    <a:rPr lang="en-US" altLang="ja-JP" sz="1400" dirty="0"/>
                    <a:t>.</a:t>
                  </a:r>
                  <a:r>
                    <a:rPr lang="ja-JP" altLang="en-US" sz="1400" dirty="0"/>
                    <a:t>７月末</a:t>
                  </a:r>
                  <a:endParaRPr lang="en-US" altLang="ja-JP" sz="1400" dirty="0"/>
                </a:p>
                <a:p>
                  <a:pPr algn="ctr"/>
                  <a:r>
                    <a:rPr lang="ja-JP" altLang="en-US" sz="1400" dirty="0"/>
                    <a:t>保険者へ</a:t>
                  </a:r>
                  <a:endParaRPr lang="en-US" altLang="ja-JP" sz="1400" dirty="0"/>
                </a:p>
              </p:txBody>
            </p:sp>
            <p:sp>
              <p:nvSpPr>
                <p:cNvPr id="4" name="テキスト ボックス 3">
                  <a:extLst>
                    <a:ext uri="{FF2B5EF4-FFF2-40B4-BE49-F238E27FC236}">
                      <a16:creationId xmlns:a16="http://schemas.microsoft.com/office/drawing/2014/main" id="{1D52BD72-79E7-DC20-4761-004B49509B8C}"/>
                    </a:ext>
                  </a:extLst>
                </p:cNvPr>
                <p:cNvSpPr txBox="1"/>
                <p:nvPr/>
              </p:nvSpPr>
              <p:spPr>
                <a:xfrm>
                  <a:off x="58269" y="4114525"/>
                  <a:ext cx="902811" cy="448931"/>
                </a:xfrm>
                <a:prstGeom prst="rect">
                  <a:avLst/>
                </a:prstGeom>
                <a:noFill/>
              </p:spPr>
              <p:txBody>
                <a:bodyPr wrap="none" rtlCol="0">
                  <a:spAutoFit/>
                </a:bodyPr>
                <a:lstStyle/>
                <a:p>
                  <a:pPr algn="ctr"/>
                  <a:r>
                    <a:rPr lang="ja-JP" altLang="en-US" sz="1400" b="1" dirty="0"/>
                    <a:t>１月中に</a:t>
                  </a:r>
                  <a:endParaRPr lang="en-US" altLang="ja-JP" sz="1400" b="1" dirty="0"/>
                </a:p>
                <a:p>
                  <a:pPr algn="ctr"/>
                  <a:r>
                    <a:rPr lang="ja-JP" altLang="en-US" sz="1400" b="1" dirty="0"/>
                    <a:t>通知予定</a:t>
                  </a:r>
                  <a:endParaRPr lang="en-US" altLang="ja-JP" sz="1400" b="1" dirty="0"/>
                </a:p>
              </p:txBody>
            </p:sp>
            <p:sp>
              <p:nvSpPr>
                <p:cNvPr id="18" name="テキスト ボックス 17">
                  <a:extLst>
                    <a:ext uri="{FF2B5EF4-FFF2-40B4-BE49-F238E27FC236}">
                      <a16:creationId xmlns:a16="http://schemas.microsoft.com/office/drawing/2014/main" id="{3CB4B97D-262B-D955-D16E-65745D5A2A5F}"/>
                    </a:ext>
                  </a:extLst>
                </p:cNvPr>
                <p:cNvSpPr txBox="1"/>
                <p:nvPr/>
              </p:nvSpPr>
              <p:spPr>
                <a:xfrm>
                  <a:off x="821973" y="428335"/>
                  <a:ext cx="1980029" cy="633785"/>
                </a:xfrm>
                <a:prstGeom prst="rect">
                  <a:avLst/>
                </a:prstGeom>
                <a:noFill/>
              </p:spPr>
              <p:txBody>
                <a:bodyPr wrap="none" rtlCol="0">
                  <a:spAutoFit/>
                </a:bodyPr>
                <a:lstStyle/>
                <a:p>
                  <a:pPr algn="ctr"/>
                  <a:r>
                    <a:rPr lang="en-US" altLang="ja-JP" sz="1400" b="1" dirty="0"/>
                    <a:t>3</a:t>
                  </a:r>
                  <a:r>
                    <a:rPr lang="ja-JP" altLang="en-US" sz="1400" b="1" dirty="0"/>
                    <a:t>月中に</a:t>
                  </a:r>
                  <a:endParaRPr lang="en-US" altLang="ja-JP" sz="1400" b="1" dirty="0"/>
                </a:p>
                <a:p>
                  <a:pPr algn="ctr"/>
                  <a:r>
                    <a:rPr lang="ja-JP" altLang="en-US" sz="1400" b="1" dirty="0"/>
                    <a:t>通知予定</a:t>
                  </a:r>
                  <a:endParaRPr lang="en-US" altLang="ja-JP" sz="1400" b="1" dirty="0"/>
                </a:p>
                <a:p>
                  <a:pPr algn="ctr"/>
                  <a:r>
                    <a:rPr lang="ja-JP" altLang="en-US" sz="1400" dirty="0"/>
                    <a:t>（早期発出を要請中）</a:t>
                  </a:r>
                  <a:endParaRPr lang="en-US" altLang="ja-JP" sz="1400" dirty="0"/>
                </a:p>
              </p:txBody>
            </p:sp>
          </p:grpSp>
          <p:sp>
            <p:nvSpPr>
              <p:cNvPr id="39" name="テキスト ボックス 38">
                <a:extLst>
                  <a:ext uri="{FF2B5EF4-FFF2-40B4-BE49-F238E27FC236}">
                    <a16:creationId xmlns:a16="http://schemas.microsoft.com/office/drawing/2014/main" id="{A401B6D3-B038-F4E8-F75D-A320A9CFDD04}"/>
                  </a:ext>
                </a:extLst>
              </p:cNvPr>
              <p:cNvSpPr txBox="1"/>
              <p:nvPr/>
            </p:nvSpPr>
            <p:spPr>
              <a:xfrm>
                <a:off x="245335" y="1384300"/>
                <a:ext cx="902811" cy="523220"/>
              </a:xfrm>
              <a:prstGeom prst="rect">
                <a:avLst/>
              </a:prstGeom>
              <a:noFill/>
            </p:spPr>
            <p:txBody>
              <a:bodyPr wrap="none" rtlCol="0">
                <a:spAutoFit/>
              </a:bodyPr>
              <a:lstStyle/>
              <a:p>
                <a:pPr algn="ctr"/>
                <a:r>
                  <a:rPr kumimoji="1" lang="ja-JP" altLang="en-US" sz="2800" dirty="0">
                    <a:latin typeface="Meiryo UI" panose="020B0604030504040204" pitchFamily="50" charset="-128"/>
                    <a:ea typeface="Meiryo UI" panose="020B0604030504040204" pitchFamily="50" charset="-128"/>
                  </a:rPr>
                  <a:t>加算</a:t>
                </a:r>
              </a:p>
            </p:txBody>
          </p:sp>
          <p:sp>
            <p:nvSpPr>
              <p:cNvPr id="41" name="テキスト ボックス 40">
                <a:extLst>
                  <a:ext uri="{FF2B5EF4-FFF2-40B4-BE49-F238E27FC236}">
                    <a16:creationId xmlns:a16="http://schemas.microsoft.com/office/drawing/2014/main" id="{823544C1-6C46-FF27-3CB1-91922F87F296}"/>
                  </a:ext>
                </a:extLst>
              </p:cNvPr>
              <p:cNvSpPr txBox="1"/>
              <p:nvPr/>
            </p:nvSpPr>
            <p:spPr>
              <a:xfrm>
                <a:off x="185873" y="3251200"/>
                <a:ext cx="1261884" cy="523220"/>
              </a:xfrm>
              <a:prstGeom prst="rect">
                <a:avLst/>
              </a:prstGeom>
              <a:noFill/>
            </p:spPr>
            <p:txBody>
              <a:bodyPr wrap="none" rtlCol="0">
                <a:spAutoFit/>
              </a:bodyPr>
              <a:lstStyle/>
              <a:p>
                <a:pPr algn="ctr"/>
                <a:r>
                  <a:rPr lang="ja-JP" altLang="en-US" sz="2800" dirty="0">
                    <a:latin typeface="Meiryo UI" panose="020B0604030504040204" pitchFamily="50" charset="-128"/>
                    <a:ea typeface="Meiryo UI" panose="020B0604030504040204" pitchFamily="50" charset="-128"/>
                  </a:rPr>
                  <a:t>補助金</a:t>
                </a:r>
                <a:endParaRPr kumimoji="1" lang="ja-JP" altLang="en-US" sz="2800" dirty="0">
                  <a:latin typeface="Meiryo UI" panose="020B0604030504040204" pitchFamily="50" charset="-128"/>
                  <a:ea typeface="Meiryo UI" panose="020B0604030504040204" pitchFamily="50" charset="-128"/>
                </a:endParaRPr>
              </a:p>
            </p:txBody>
          </p:sp>
        </p:grpSp>
      </p:grpSp>
      <p:sp>
        <p:nvSpPr>
          <p:cNvPr id="67" name="字幕 8">
            <a:extLst>
              <a:ext uri="{FF2B5EF4-FFF2-40B4-BE49-F238E27FC236}">
                <a16:creationId xmlns:a16="http://schemas.microsoft.com/office/drawing/2014/main" id="{22D01C93-4C81-31E8-3602-7BC53CA33914}"/>
              </a:ext>
            </a:extLst>
          </p:cNvPr>
          <p:cNvSpPr txBox="1">
            <a:spLocks/>
          </p:cNvSpPr>
          <p:nvPr/>
        </p:nvSpPr>
        <p:spPr>
          <a:xfrm>
            <a:off x="498783" y="165372"/>
            <a:ext cx="11089837" cy="7412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spcBef>
                <a:spcPts val="0"/>
              </a:spcBef>
            </a:pPr>
            <a:r>
              <a:rPr lang="ja-JP" altLang="en-US" b="1" dirty="0">
                <a:latin typeface="Meiryo UI" panose="020B0604030504040204" pitchFamily="50" charset="-128"/>
                <a:ea typeface="Meiryo UI" panose="020B0604030504040204" pitchFamily="50" charset="-128"/>
              </a:rPr>
              <a:t>処遇改善に係る改定スケジュール　</a:t>
            </a:r>
            <a:r>
              <a:rPr lang="en-US" altLang="zh-TW"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厚労省に確認</a:t>
            </a:r>
            <a:r>
              <a:rPr lang="en-US" altLang="zh-TW"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pic>
        <p:nvPicPr>
          <p:cNvPr id="5" name="図 4" descr="アイコン&#10;&#10;自動的に生成された説明">
            <a:extLst>
              <a:ext uri="{FF2B5EF4-FFF2-40B4-BE49-F238E27FC236}">
                <a16:creationId xmlns:a16="http://schemas.microsoft.com/office/drawing/2014/main" id="{F68B009E-3DDF-42B4-5BBB-90A0043D4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1453" y="3951514"/>
            <a:ext cx="671938" cy="555171"/>
          </a:xfrm>
          <a:prstGeom prst="rect">
            <a:avLst/>
          </a:prstGeom>
        </p:spPr>
      </p:pic>
      <p:sp>
        <p:nvSpPr>
          <p:cNvPr id="6" name="正方形/長方形 5">
            <a:extLst>
              <a:ext uri="{FF2B5EF4-FFF2-40B4-BE49-F238E27FC236}">
                <a16:creationId xmlns:a16="http://schemas.microsoft.com/office/drawing/2014/main" id="{9CB56F69-C379-9D2E-29E3-E6A559CB06E1}"/>
              </a:ext>
            </a:extLst>
          </p:cNvPr>
          <p:cNvSpPr/>
          <p:nvPr/>
        </p:nvSpPr>
        <p:spPr>
          <a:xfrm>
            <a:off x="7205543" y="3665400"/>
            <a:ext cx="4027774" cy="914764"/>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フリーフォーム: 図形 8">
            <a:extLst>
              <a:ext uri="{FF2B5EF4-FFF2-40B4-BE49-F238E27FC236}">
                <a16:creationId xmlns:a16="http://schemas.microsoft.com/office/drawing/2014/main" id="{9395FDC1-93C4-8AD7-9A87-B952A2754EB8}"/>
              </a:ext>
            </a:extLst>
          </p:cNvPr>
          <p:cNvSpPr/>
          <p:nvPr/>
        </p:nvSpPr>
        <p:spPr>
          <a:xfrm>
            <a:off x="7124853" y="3698447"/>
            <a:ext cx="562135" cy="221477"/>
          </a:xfrm>
          <a:custGeom>
            <a:avLst/>
            <a:gdLst>
              <a:gd name="connsiteX0" fmla="*/ 556260 w 784860"/>
              <a:gd name="connsiteY0" fmla="*/ 0 h 287944"/>
              <a:gd name="connsiteX1" fmla="*/ 589025 w 784860"/>
              <a:gd name="connsiteY1" fmla="*/ 4166 h 287944"/>
              <a:gd name="connsiteX2" fmla="*/ 617220 w 784860"/>
              <a:gd name="connsiteY2" fmla="*/ 4166 h 287944"/>
              <a:gd name="connsiteX3" fmla="*/ 617220 w 784860"/>
              <a:gd name="connsiteY3" fmla="*/ 7751 h 287944"/>
              <a:gd name="connsiteX4" fmla="*/ 645241 w 784860"/>
              <a:gd name="connsiteY4" fmla="*/ 11314 h 287944"/>
              <a:gd name="connsiteX5" fmla="*/ 784860 w 784860"/>
              <a:gd name="connsiteY5" fmla="*/ 143972 h 287944"/>
              <a:gd name="connsiteX6" fmla="*/ 645241 w 784860"/>
              <a:gd name="connsiteY6" fmla="*/ 276630 h 287944"/>
              <a:gd name="connsiteX7" fmla="*/ 617220 w 784860"/>
              <a:gd name="connsiteY7" fmla="*/ 280193 h 287944"/>
              <a:gd name="connsiteX8" fmla="*/ 617220 w 784860"/>
              <a:gd name="connsiteY8" fmla="*/ 287943 h 287944"/>
              <a:gd name="connsiteX9" fmla="*/ 556268 w 784860"/>
              <a:gd name="connsiteY9" fmla="*/ 287943 h 287944"/>
              <a:gd name="connsiteX10" fmla="*/ 556260 w 784860"/>
              <a:gd name="connsiteY10" fmla="*/ 287944 h 287944"/>
              <a:gd name="connsiteX11" fmla="*/ 556252 w 784860"/>
              <a:gd name="connsiteY11" fmla="*/ 287943 h 287944"/>
              <a:gd name="connsiteX12" fmla="*/ 0 w 784860"/>
              <a:gd name="connsiteY12" fmla="*/ 287943 h 287944"/>
              <a:gd name="connsiteX13" fmla="*/ 0 w 784860"/>
              <a:gd name="connsiteY13" fmla="*/ 4166 h 287944"/>
              <a:gd name="connsiteX14" fmla="*/ 523496 w 784860"/>
              <a:gd name="connsiteY14" fmla="*/ 4166 h 28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4860" h="287944">
                <a:moveTo>
                  <a:pt x="556260" y="0"/>
                </a:moveTo>
                <a:lnTo>
                  <a:pt x="589025" y="4166"/>
                </a:lnTo>
                <a:lnTo>
                  <a:pt x="617220" y="4166"/>
                </a:lnTo>
                <a:lnTo>
                  <a:pt x="617220" y="7751"/>
                </a:lnTo>
                <a:lnTo>
                  <a:pt x="645241" y="11314"/>
                </a:lnTo>
                <a:cubicBezTo>
                  <a:pt x="727289" y="33170"/>
                  <a:pt x="784860" y="84337"/>
                  <a:pt x="784860" y="143972"/>
                </a:cubicBezTo>
                <a:cubicBezTo>
                  <a:pt x="784860" y="203608"/>
                  <a:pt x="727289" y="254774"/>
                  <a:pt x="645241" y="276630"/>
                </a:cubicBezTo>
                <a:lnTo>
                  <a:pt x="617220" y="280193"/>
                </a:lnTo>
                <a:lnTo>
                  <a:pt x="617220" y="287943"/>
                </a:lnTo>
                <a:lnTo>
                  <a:pt x="556268" y="287943"/>
                </a:lnTo>
                <a:lnTo>
                  <a:pt x="556260" y="287944"/>
                </a:lnTo>
                <a:lnTo>
                  <a:pt x="556252" y="287943"/>
                </a:lnTo>
                <a:lnTo>
                  <a:pt x="0" y="287943"/>
                </a:lnTo>
                <a:lnTo>
                  <a:pt x="0" y="4166"/>
                </a:lnTo>
                <a:lnTo>
                  <a:pt x="523496" y="4166"/>
                </a:lnTo>
                <a:close/>
              </a:path>
            </a:pathLst>
          </a:cu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ja-JP" sz="800" b="1" dirty="0">
                <a:solidFill>
                  <a:schemeClr val="tx1"/>
                </a:solidFill>
                <a:latin typeface="Meiryo UI" panose="020B0604030504040204" pitchFamily="50" charset="-128"/>
                <a:ea typeface="Meiryo UI" panose="020B0604030504040204" pitchFamily="50" charset="-128"/>
              </a:rPr>
              <a:t>POINT</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8F26052B-7F53-30E8-9237-93AAA02A3B78}"/>
              </a:ext>
            </a:extLst>
          </p:cNvPr>
          <p:cNvSpPr/>
          <p:nvPr/>
        </p:nvSpPr>
        <p:spPr>
          <a:xfrm>
            <a:off x="7849826" y="3714301"/>
            <a:ext cx="2928351" cy="30056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ja-JP" altLang="en-US" sz="1400" b="1" dirty="0">
                <a:solidFill>
                  <a:schemeClr val="tx1"/>
                </a:solidFill>
                <a:latin typeface="Meiryo UI" panose="020B0604030504040204" pitchFamily="50" charset="-128"/>
                <a:ea typeface="Meiryo UI" panose="020B0604030504040204" pitchFamily="50" charset="-128"/>
              </a:rPr>
              <a:t>年度ごとの賃上げの仕組み</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1B998B4-A462-C726-0095-4C9126F8933A}"/>
              </a:ext>
            </a:extLst>
          </p:cNvPr>
          <p:cNvSpPr/>
          <p:nvPr/>
        </p:nvSpPr>
        <p:spPr>
          <a:xfrm>
            <a:off x="7850592" y="4016352"/>
            <a:ext cx="3383466" cy="31471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altLang="ja-JP" sz="1200" dirty="0">
                <a:solidFill>
                  <a:schemeClr val="tx1"/>
                </a:solidFill>
                <a:latin typeface="Meiryo UI" panose="020B0604030504040204" pitchFamily="50" charset="-128"/>
                <a:ea typeface="Meiryo UI" panose="020B0604030504040204" pitchFamily="50" charset="-128"/>
              </a:rPr>
              <a:t>R6</a:t>
            </a:r>
            <a:r>
              <a:rPr lang="ja-JP" altLang="en-US" sz="1200" dirty="0">
                <a:solidFill>
                  <a:schemeClr val="tx1"/>
                </a:solidFill>
                <a:latin typeface="Meiryo UI" panose="020B0604030504040204" pitchFamily="50" charset="-128"/>
                <a:ea typeface="Meiryo UI" panose="020B0604030504040204" pitchFamily="50" charset="-128"/>
              </a:rPr>
              <a:t>年度</a:t>
            </a:r>
            <a:r>
              <a:rPr lang="en-US" altLang="ja-JP" sz="1200" dirty="0">
                <a:solidFill>
                  <a:schemeClr val="tx1"/>
                </a:solidFill>
                <a:latin typeface="Meiryo UI" panose="020B0604030504040204" pitchFamily="50" charset="-128"/>
                <a:ea typeface="Meiryo UI" panose="020B0604030504040204" pitchFamily="50" charset="-128"/>
              </a:rPr>
              <a:t>2.5</a:t>
            </a:r>
            <a:r>
              <a:rPr lang="ja-JP" altLang="en-US" sz="1200" dirty="0">
                <a:solidFill>
                  <a:schemeClr val="tx1"/>
                </a:solidFill>
                <a:latin typeface="Meiryo UI" panose="020B0604030504040204" pitchFamily="50" charset="-128"/>
                <a:ea typeface="Meiryo UI" panose="020B0604030504040204" pitchFamily="50" charset="-128"/>
              </a:rPr>
              <a:t>％、更に</a:t>
            </a:r>
            <a:r>
              <a:rPr lang="en-US" altLang="ja-JP" sz="1200" dirty="0">
                <a:solidFill>
                  <a:schemeClr val="tx1"/>
                </a:solidFill>
                <a:latin typeface="Meiryo UI" panose="020B0604030504040204" pitchFamily="50" charset="-128"/>
                <a:ea typeface="Meiryo UI" panose="020B0604030504040204" pitchFamily="50" charset="-128"/>
              </a:rPr>
              <a:t>R7</a:t>
            </a:r>
            <a:r>
              <a:rPr lang="ja-JP" altLang="en-US" sz="1200" dirty="0">
                <a:solidFill>
                  <a:schemeClr val="tx1"/>
                </a:solidFill>
                <a:latin typeface="Meiryo UI" panose="020B0604030504040204" pitchFamily="50" charset="-128"/>
                <a:ea typeface="Meiryo UI" panose="020B0604030504040204" pitchFamily="50" charset="-128"/>
              </a:rPr>
              <a:t>年度</a:t>
            </a:r>
            <a:r>
              <a:rPr lang="en-US" altLang="ja-JP" sz="1200" dirty="0">
                <a:solidFill>
                  <a:schemeClr val="tx1"/>
                </a:solidFill>
                <a:latin typeface="Meiryo UI" panose="020B0604030504040204" pitchFamily="50" charset="-128"/>
                <a:ea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rPr>
              <a:t>％を上乗せするベースアップができるよう、配分方法</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仕組み</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を工夫。</a:t>
            </a:r>
            <a:endParaRPr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游ゴシック" panose="020B0400000000000000" pitchFamily="50" charset="-128"/>
              <a:buChar char="※"/>
            </a:pPr>
            <a:r>
              <a:rPr lang="en-US" altLang="ja-JP" sz="800" dirty="0">
                <a:solidFill>
                  <a:schemeClr val="tx1"/>
                </a:solidFill>
                <a:latin typeface="Meiryo UI" panose="020B0604030504040204" pitchFamily="50" charset="-128"/>
                <a:ea typeface="Meiryo UI" panose="020B0604030504040204" pitchFamily="50" charset="-128"/>
              </a:rPr>
              <a:t>R</a:t>
            </a:r>
            <a:r>
              <a:rPr lang="ja-JP" altLang="en-US" sz="800" dirty="0">
                <a:solidFill>
                  <a:schemeClr val="tx1"/>
                </a:solidFill>
                <a:latin typeface="Meiryo UI" panose="020B0604030504040204" pitchFamily="50" charset="-128"/>
                <a:ea typeface="Meiryo UI" panose="020B0604030504040204" pitchFamily="50" charset="-128"/>
              </a:rPr>
              <a:t>８年度は、処遇改善の実態把握と財源を踏まえて予算編成過程で検討。</a:t>
            </a:r>
          </a:p>
          <a:p>
            <a:endParaRPr kumimoji="1" lang="en-US" altLang="ja-JP" sz="1200" dirty="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latin typeface="Meiryo UI" panose="020B0604030504040204" pitchFamily="50" charset="-128"/>
              <a:ea typeface="Meiryo UI" panose="020B0604030504040204" pitchFamily="50" charset="-128"/>
            </a:endParaRPr>
          </a:p>
        </p:txBody>
      </p:sp>
      <p:cxnSp>
        <p:nvCxnSpPr>
          <p:cNvPr id="14" name="直線コネクタ 13">
            <a:extLst>
              <a:ext uri="{FF2B5EF4-FFF2-40B4-BE49-F238E27FC236}">
                <a16:creationId xmlns:a16="http://schemas.microsoft.com/office/drawing/2014/main" id="{E0030F71-D005-A43E-C765-BA49EBF11DB1}"/>
              </a:ext>
            </a:extLst>
          </p:cNvPr>
          <p:cNvCxnSpPr>
            <a:cxnSpLocks/>
          </p:cNvCxnSpPr>
          <p:nvPr/>
        </p:nvCxnSpPr>
        <p:spPr>
          <a:xfrm>
            <a:off x="7861202" y="4026981"/>
            <a:ext cx="337211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755533D-A22C-6DFF-05EC-F713A6D80AC7}"/>
              </a:ext>
            </a:extLst>
          </p:cNvPr>
          <p:cNvSpPr txBox="1"/>
          <p:nvPr/>
        </p:nvSpPr>
        <p:spPr>
          <a:xfrm>
            <a:off x="3594971" y="6078348"/>
            <a:ext cx="1778695" cy="461665"/>
          </a:xfrm>
          <a:prstGeom prst="rect">
            <a:avLst/>
          </a:prstGeom>
          <a:noFill/>
        </p:spPr>
        <p:txBody>
          <a:bodyPr wrap="square">
            <a:spAutoFit/>
          </a:bodyPr>
          <a:lstStyle/>
          <a:p>
            <a:pPr marL="171450" indent="-171450">
              <a:buFont typeface="游ゴシック" panose="020B0400000000000000" pitchFamily="50" charset="-128"/>
              <a:buChar char="※"/>
            </a:pPr>
            <a:r>
              <a:rPr lang="en-US" altLang="ja-JP" sz="1200" dirty="0"/>
              <a:t>9,000</a:t>
            </a:r>
            <a:r>
              <a:rPr lang="ja-JP" altLang="en-US" sz="1200" dirty="0"/>
              <a:t>円時と同様の申請と報告を予定</a:t>
            </a:r>
          </a:p>
        </p:txBody>
      </p:sp>
      <p:sp>
        <p:nvSpPr>
          <p:cNvPr id="31" name="スライド番号プレースホルダー 3">
            <a:extLst>
              <a:ext uri="{FF2B5EF4-FFF2-40B4-BE49-F238E27FC236}">
                <a16:creationId xmlns:a16="http://schemas.microsoft.com/office/drawing/2014/main" id="{92CEC4C0-004E-D75C-BFC7-C8AD492A06AE}"/>
              </a:ext>
            </a:extLst>
          </p:cNvPr>
          <p:cNvSpPr>
            <a:spLocks noGrp="1"/>
          </p:cNvSpPr>
          <p:nvPr>
            <p:ph type="sldNum" sz="quarter" idx="12"/>
          </p:nvPr>
        </p:nvSpPr>
        <p:spPr>
          <a:xfrm>
            <a:off x="9109365" y="6386945"/>
            <a:ext cx="2930235" cy="334530"/>
          </a:xfrm>
        </p:spPr>
        <p:txBody>
          <a:bodyPr/>
          <a:lstStyle/>
          <a:p>
            <a:fld id="{3B6F2B05-96C8-4EC6-A67A-013DF127CB40}" type="slidenum">
              <a:rPr lang="ja-JP" altLang="en-US" smtClean="0"/>
              <a:pPr/>
              <a:t>24</a:t>
            </a:fld>
            <a:endParaRPr lang="ja-JP" altLang="en-US" dirty="0"/>
          </a:p>
        </p:txBody>
      </p:sp>
      <p:pic>
        <p:nvPicPr>
          <p:cNvPr id="33" name="図 32" descr="ロゴ&#10;&#10;自動的に生成された説明">
            <a:extLst>
              <a:ext uri="{FF2B5EF4-FFF2-40B4-BE49-F238E27FC236}">
                <a16:creationId xmlns:a16="http://schemas.microsoft.com/office/drawing/2014/main" id="{2D3A8039-4EE6-326E-5517-F1D63DB07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8619" y="124358"/>
            <a:ext cx="630255" cy="371105"/>
          </a:xfrm>
          <a:prstGeom prst="rect">
            <a:avLst/>
          </a:prstGeom>
        </p:spPr>
      </p:pic>
      <p:sp>
        <p:nvSpPr>
          <p:cNvPr id="20" name="テキスト ボックス 19">
            <a:extLst>
              <a:ext uri="{FF2B5EF4-FFF2-40B4-BE49-F238E27FC236}">
                <a16:creationId xmlns:a16="http://schemas.microsoft.com/office/drawing/2014/main" id="{048B09D2-93C5-2564-586D-C3BFA24FE7C2}"/>
              </a:ext>
            </a:extLst>
          </p:cNvPr>
          <p:cNvSpPr txBox="1"/>
          <p:nvPr/>
        </p:nvSpPr>
        <p:spPr>
          <a:xfrm>
            <a:off x="24384" y="15257"/>
            <a:ext cx="2392656" cy="261610"/>
          </a:xfrm>
          <a:prstGeom prst="rect">
            <a:avLst/>
          </a:prstGeom>
          <a:noFill/>
        </p:spPr>
        <p:txBody>
          <a:bodyPr wrap="square" rtlCol="0">
            <a:spAutoFit/>
          </a:bodyPr>
          <a:lstStyle/>
          <a:p>
            <a:r>
              <a:rPr kumimoji="1" lang="ja-JP" altLang="en-US" sz="1100" dirty="0">
                <a:latin typeface="+mn-ea"/>
              </a:rPr>
              <a:t>全国老施協が作成</a:t>
            </a:r>
            <a:endParaRPr kumimoji="1" lang="ja-JP" altLang="en-US" sz="1100" dirty="0">
              <a:latin typeface="+mn-ea"/>
              <a:ea typeface="+mn-ea"/>
            </a:endParaRPr>
          </a:p>
        </p:txBody>
      </p:sp>
    </p:spTree>
    <p:extLst>
      <p:ext uri="{BB962C8B-B14F-4D97-AF65-F5344CB8AC3E}">
        <p14:creationId xmlns:p14="http://schemas.microsoft.com/office/powerpoint/2010/main" val="257829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51E986-2435-5337-9B54-E885E4CDEE56}"/>
              </a:ext>
            </a:extLst>
          </p:cNvPr>
          <p:cNvSpPr>
            <a:spLocks noGrp="1"/>
          </p:cNvSpPr>
          <p:nvPr>
            <p:ph type="title"/>
          </p:nvPr>
        </p:nvSpPr>
        <p:spPr/>
        <p:txBody>
          <a:bodyPr/>
          <a:lstStyle/>
          <a:p>
            <a:r>
              <a:rPr kumimoji="1" lang="ja-JP" altLang="en-US" dirty="0"/>
              <a:t>処遇改善加算の一本化</a:t>
            </a:r>
          </a:p>
        </p:txBody>
      </p:sp>
      <p:sp>
        <p:nvSpPr>
          <p:cNvPr id="3" name="コンテンツ プレースホルダー 2">
            <a:extLst>
              <a:ext uri="{FF2B5EF4-FFF2-40B4-BE49-F238E27FC236}">
                <a16:creationId xmlns:a16="http://schemas.microsoft.com/office/drawing/2014/main" id="{EA0F19BD-D832-C891-FA5B-7B141DA39A71}"/>
              </a:ext>
            </a:extLst>
          </p:cNvPr>
          <p:cNvSpPr>
            <a:spLocks noGrp="1"/>
          </p:cNvSpPr>
          <p:nvPr>
            <p:ph idx="1"/>
          </p:nvPr>
        </p:nvSpPr>
        <p:spPr/>
        <p:txBody>
          <a:bodyPr/>
          <a:lstStyle/>
          <a:p>
            <a:r>
              <a:rPr lang="ja-JP" altLang="en-US" dirty="0"/>
              <a:t>介護職員等の確保に向けて、介護職員の処遇改善のための措置をできるだけ多く の事業所に活用されるようにする観点から、介護職員処遇改善加算、介護職員等特 定処遇改善加算、介護職員等ベースアップ等支援加算について、現行の各加算・各 区分の要件及び加算率を組み合わせた</a:t>
            </a:r>
            <a:r>
              <a:rPr lang="ja-JP" altLang="en-US" dirty="0">
                <a:solidFill>
                  <a:srgbClr val="FF0000"/>
                </a:solidFill>
              </a:rPr>
              <a:t>４段階の「介護職員等処遇改善加算」に一本化を行う</a:t>
            </a:r>
            <a:r>
              <a:rPr lang="ja-JP" altLang="en-US" dirty="0"/>
              <a:t>。その際、令和６年度末までの経過措置期間を設けることとする</a:t>
            </a:r>
            <a:endParaRPr kumimoji="1" lang="ja-JP" altLang="en-US" dirty="0"/>
          </a:p>
        </p:txBody>
      </p:sp>
      <p:sp>
        <p:nvSpPr>
          <p:cNvPr id="4" name="スライド番号プレースホルダー 3">
            <a:extLst>
              <a:ext uri="{FF2B5EF4-FFF2-40B4-BE49-F238E27FC236}">
                <a16:creationId xmlns:a16="http://schemas.microsoft.com/office/drawing/2014/main" id="{C572FB15-5F71-9DC4-2CEC-F320745ECE5C}"/>
              </a:ext>
            </a:extLst>
          </p:cNvPr>
          <p:cNvSpPr>
            <a:spLocks noGrp="1"/>
          </p:cNvSpPr>
          <p:nvPr>
            <p:ph type="sldNum" sz="quarter" idx="12"/>
          </p:nvPr>
        </p:nvSpPr>
        <p:spPr/>
        <p:txBody>
          <a:bodyPr/>
          <a:lstStyle/>
          <a:p>
            <a:fld id="{CEDB922F-16BB-40A6-B622-E023FDFE57B0}" type="slidenum">
              <a:rPr kumimoji="1" lang="ja-JP" altLang="en-US" smtClean="0"/>
              <a:t>25</a:t>
            </a:fld>
            <a:endParaRPr kumimoji="1" lang="ja-JP" altLang="en-US"/>
          </a:p>
        </p:txBody>
      </p:sp>
      <p:sp>
        <p:nvSpPr>
          <p:cNvPr id="5" name="テキスト ボックス 4">
            <a:extLst>
              <a:ext uri="{FF2B5EF4-FFF2-40B4-BE49-F238E27FC236}">
                <a16:creationId xmlns:a16="http://schemas.microsoft.com/office/drawing/2014/main" id="{D12AEE9B-8ABD-6189-F688-4AB77A691F8F}"/>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059960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F3684-1D11-5365-5C60-81FDC2EABFD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3D8FE6C-1E00-E80C-C895-8D70148E3C30}"/>
              </a:ext>
            </a:extLst>
          </p:cNvPr>
          <p:cNvSpPr>
            <a:spLocks noGrp="1"/>
          </p:cNvSpPr>
          <p:nvPr>
            <p:ph idx="1"/>
          </p:nvPr>
        </p:nvSpPr>
        <p:spPr/>
        <p:txBody>
          <a:bodyPr/>
          <a:lstStyle/>
          <a:p>
            <a:r>
              <a:rPr lang="ja-JP" altLang="en-US" dirty="0"/>
              <a:t>また、以下の見直しを行う。 </a:t>
            </a:r>
            <a:endParaRPr lang="en-US" altLang="ja-JP" dirty="0"/>
          </a:p>
          <a:p>
            <a:r>
              <a:rPr lang="ja-JP" altLang="en-US" dirty="0"/>
              <a:t>ア 職種間の賃金配分について、引き続き介護職員への配分を基本とし、特に経 験・技能のある職員に重点的に配分することとしつつ、職種に着目した配分ル ールは設けず、一本化後の新加算全体について、</a:t>
            </a:r>
            <a:r>
              <a:rPr lang="ja-JP" altLang="en-US" dirty="0">
                <a:solidFill>
                  <a:srgbClr val="FF0000"/>
                </a:solidFill>
              </a:rPr>
              <a:t>事業所内で柔軟な配分を認める</a:t>
            </a:r>
            <a:r>
              <a:rPr lang="ja-JP" altLang="en-US" dirty="0"/>
              <a:t>。</a:t>
            </a:r>
            <a:endParaRPr lang="en-US" altLang="ja-JP" dirty="0"/>
          </a:p>
          <a:p>
            <a:r>
              <a:rPr lang="ja-JP" altLang="en-US" dirty="0"/>
              <a:t> イ 新加算の配分方法について、 新加算のいずれの区分を取得している事業所に おいても、</a:t>
            </a:r>
            <a:r>
              <a:rPr lang="ja-JP" altLang="en-US" dirty="0">
                <a:solidFill>
                  <a:srgbClr val="FF0000"/>
                </a:solidFill>
              </a:rPr>
              <a:t>一番下の区分の加算額の１／２以上を月額賃金の改善に充てることを要件</a:t>
            </a:r>
            <a:r>
              <a:rPr lang="ja-JP" altLang="en-US" dirty="0"/>
              <a:t>とする。</a:t>
            </a:r>
            <a:endParaRPr kumimoji="1" lang="ja-JP" altLang="en-US" dirty="0"/>
          </a:p>
        </p:txBody>
      </p:sp>
      <p:sp>
        <p:nvSpPr>
          <p:cNvPr id="4" name="スライド番号プレースホルダー 3">
            <a:extLst>
              <a:ext uri="{FF2B5EF4-FFF2-40B4-BE49-F238E27FC236}">
                <a16:creationId xmlns:a16="http://schemas.microsoft.com/office/drawing/2014/main" id="{8BDD3077-DFC1-8469-04A9-A2B089B04169}"/>
              </a:ext>
            </a:extLst>
          </p:cNvPr>
          <p:cNvSpPr>
            <a:spLocks noGrp="1"/>
          </p:cNvSpPr>
          <p:nvPr>
            <p:ph type="sldNum" sz="quarter" idx="12"/>
          </p:nvPr>
        </p:nvSpPr>
        <p:spPr/>
        <p:txBody>
          <a:bodyPr/>
          <a:lstStyle/>
          <a:p>
            <a:fld id="{CEDB922F-16BB-40A6-B622-E023FDFE57B0}" type="slidenum">
              <a:rPr kumimoji="1" lang="ja-JP" altLang="en-US" smtClean="0"/>
              <a:t>26</a:t>
            </a:fld>
            <a:endParaRPr kumimoji="1" lang="ja-JP" altLang="en-US"/>
          </a:p>
        </p:txBody>
      </p:sp>
      <p:sp>
        <p:nvSpPr>
          <p:cNvPr id="5" name="テキスト ボックス 4">
            <a:extLst>
              <a:ext uri="{FF2B5EF4-FFF2-40B4-BE49-F238E27FC236}">
                <a16:creationId xmlns:a16="http://schemas.microsoft.com/office/drawing/2014/main" id="{34F758B6-94C8-5D21-0A59-1D4E637D9A07}"/>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2048723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2181E3-56AB-EDD7-6157-F4A02A3F94BD}"/>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5ADB8933-641B-8C93-4063-90BBFA7B40C2}"/>
              </a:ext>
            </a:extLst>
          </p:cNvPr>
          <p:cNvSpPr>
            <a:spLocks noGrp="1"/>
          </p:cNvSpPr>
          <p:nvPr>
            <p:ph idx="1"/>
          </p:nvPr>
        </p:nvSpPr>
        <p:spPr/>
        <p:txBody>
          <a:bodyPr/>
          <a:lstStyle/>
          <a:p>
            <a:r>
              <a:rPr lang="ja-JP" altLang="en-US" dirty="0"/>
              <a:t>その際、それまでベースアップ等支援加算を取得していない事業所が、一本化後の新加算を新たに取得する場合には、収入として新たに増加するベースアップ 等支援加算相当分の加算額については、その２／３以上を月額賃金の改善として 新たに配分することを求める。</a:t>
            </a:r>
            <a:endParaRPr lang="en-US" altLang="ja-JP" dirty="0"/>
          </a:p>
          <a:p>
            <a:r>
              <a:rPr lang="ja-JP" altLang="en-US" dirty="0"/>
              <a:t> ウ </a:t>
            </a:r>
            <a:r>
              <a:rPr lang="ja-JP" altLang="en-US" dirty="0">
                <a:solidFill>
                  <a:srgbClr val="FF0000"/>
                </a:solidFill>
              </a:rPr>
              <a:t>職場環境等要件について、生産性向上及び経営の協働化に係る項目を中心 に、人材確保に向け、より効果的な要件とする観点で見直し</a:t>
            </a:r>
            <a:r>
              <a:rPr lang="ja-JP" altLang="en-US" dirty="0"/>
              <a:t>を行う。</a:t>
            </a:r>
            <a:endParaRPr kumimoji="1" lang="ja-JP" altLang="en-US" dirty="0"/>
          </a:p>
        </p:txBody>
      </p:sp>
      <p:sp>
        <p:nvSpPr>
          <p:cNvPr id="4" name="スライド番号プレースホルダー 3">
            <a:extLst>
              <a:ext uri="{FF2B5EF4-FFF2-40B4-BE49-F238E27FC236}">
                <a16:creationId xmlns:a16="http://schemas.microsoft.com/office/drawing/2014/main" id="{ADB64340-6885-4BCD-228A-6079DC8C2CD5}"/>
              </a:ext>
            </a:extLst>
          </p:cNvPr>
          <p:cNvSpPr>
            <a:spLocks noGrp="1"/>
          </p:cNvSpPr>
          <p:nvPr>
            <p:ph type="sldNum" sz="quarter" idx="12"/>
          </p:nvPr>
        </p:nvSpPr>
        <p:spPr/>
        <p:txBody>
          <a:bodyPr/>
          <a:lstStyle/>
          <a:p>
            <a:fld id="{CEDB922F-16BB-40A6-B622-E023FDFE57B0}" type="slidenum">
              <a:rPr kumimoji="1" lang="ja-JP" altLang="en-US" smtClean="0"/>
              <a:t>27</a:t>
            </a:fld>
            <a:endParaRPr kumimoji="1" lang="ja-JP" altLang="en-US"/>
          </a:p>
        </p:txBody>
      </p:sp>
    </p:spTree>
    <p:extLst>
      <p:ext uri="{BB962C8B-B14F-4D97-AF65-F5344CB8AC3E}">
        <p14:creationId xmlns:p14="http://schemas.microsoft.com/office/powerpoint/2010/main" val="2842397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2879E7B-1198-CB84-1F5A-5FA53BCE04BF}"/>
              </a:ext>
            </a:extLst>
          </p:cNvPr>
          <p:cNvSpPr>
            <a:spLocks noGrp="1"/>
          </p:cNvSpPr>
          <p:nvPr>
            <p:ph type="sldNum" sz="quarter" idx="12"/>
          </p:nvPr>
        </p:nvSpPr>
        <p:spPr/>
        <p:txBody>
          <a:bodyPr/>
          <a:lstStyle/>
          <a:p>
            <a:fld id="{CEDB922F-16BB-40A6-B622-E023FDFE57B0}" type="slidenum">
              <a:rPr kumimoji="1" lang="ja-JP" altLang="en-US" smtClean="0"/>
              <a:t>28</a:t>
            </a:fld>
            <a:endParaRPr kumimoji="1" lang="ja-JP" altLang="en-US"/>
          </a:p>
        </p:txBody>
      </p:sp>
      <p:pic>
        <p:nvPicPr>
          <p:cNvPr id="4" name="図 3">
            <a:extLst>
              <a:ext uri="{FF2B5EF4-FFF2-40B4-BE49-F238E27FC236}">
                <a16:creationId xmlns:a16="http://schemas.microsoft.com/office/drawing/2014/main" id="{DFF1333E-2E76-9913-F5C0-B26E0588A08C}"/>
              </a:ext>
            </a:extLst>
          </p:cNvPr>
          <p:cNvPicPr>
            <a:picLocks noChangeAspect="1"/>
          </p:cNvPicPr>
          <p:nvPr/>
        </p:nvPicPr>
        <p:blipFill>
          <a:blip r:embed="rId2"/>
          <a:stretch>
            <a:fillRect/>
          </a:stretch>
        </p:blipFill>
        <p:spPr>
          <a:xfrm>
            <a:off x="838200" y="209947"/>
            <a:ext cx="9780103" cy="6715767"/>
          </a:xfrm>
          <a:prstGeom prst="rect">
            <a:avLst/>
          </a:prstGeom>
        </p:spPr>
      </p:pic>
      <p:sp>
        <p:nvSpPr>
          <p:cNvPr id="3" name="テキスト ボックス 2">
            <a:extLst>
              <a:ext uri="{FF2B5EF4-FFF2-40B4-BE49-F238E27FC236}">
                <a16:creationId xmlns:a16="http://schemas.microsoft.com/office/drawing/2014/main" id="{556CB8F1-6E9E-CDDB-6626-BC00ECC5AB76}"/>
              </a:ext>
            </a:extLst>
          </p:cNvPr>
          <p:cNvSpPr txBox="1"/>
          <p:nvPr/>
        </p:nvSpPr>
        <p:spPr>
          <a:xfrm>
            <a:off x="7354957" y="6082748"/>
            <a:ext cx="3882886" cy="638727"/>
          </a:xfrm>
          <a:prstGeom prst="rect">
            <a:avLst/>
          </a:prstGeom>
          <a:noFill/>
        </p:spPr>
        <p:txBody>
          <a:bodyPr wrap="square" rtlCol="0">
            <a:spAutoFit/>
          </a:bodyPr>
          <a:lstStyle/>
          <a:p>
            <a:endParaRPr kumimoji="1" lang="ja-JP" altLang="en-US" dirty="0"/>
          </a:p>
        </p:txBody>
      </p:sp>
      <p:sp>
        <p:nvSpPr>
          <p:cNvPr id="5" name="テキスト ボックス 4">
            <a:extLst>
              <a:ext uri="{FF2B5EF4-FFF2-40B4-BE49-F238E27FC236}">
                <a16:creationId xmlns:a16="http://schemas.microsoft.com/office/drawing/2014/main" id="{3ECC7364-0F51-30E7-55D4-B6C9D1938D3F}"/>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247676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73FC36-0917-262A-AA1A-EA31791A3BC3}"/>
              </a:ext>
            </a:extLst>
          </p:cNvPr>
          <p:cNvSpPr>
            <a:spLocks noGrp="1"/>
          </p:cNvSpPr>
          <p:nvPr>
            <p:ph type="title"/>
          </p:nvPr>
        </p:nvSpPr>
        <p:spPr/>
        <p:txBody>
          <a:bodyPr/>
          <a:lstStyle/>
          <a:p>
            <a:r>
              <a:rPr kumimoji="1" lang="ja-JP" altLang="en-US" dirty="0"/>
              <a:t>社会福祉法人栄和会</a:t>
            </a:r>
            <a:r>
              <a:rPr kumimoji="1" lang="en-US" altLang="ja-JP" dirty="0"/>
              <a:t>YouTube</a:t>
            </a:r>
            <a:endParaRPr kumimoji="1" lang="ja-JP" altLang="en-US" dirty="0"/>
          </a:p>
        </p:txBody>
      </p:sp>
      <p:sp>
        <p:nvSpPr>
          <p:cNvPr id="3" name="コンテンツ プレースホルダー 2">
            <a:extLst>
              <a:ext uri="{FF2B5EF4-FFF2-40B4-BE49-F238E27FC236}">
                <a16:creationId xmlns:a16="http://schemas.microsoft.com/office/drawing/2014/main" id="{B2FB8286-47E8-C2CC-4AD6-9481E2A2C211}"/>
              </a:ext>
            </a:extLst>
          </p:cNvPr>
          <p:cNvSpPr>
            <a:spLocks noGrp="1"/>
          </p:cNvSpPr>
          <p:nvPr>
            <p:ph idx="1"/>
          </p:nvPr>
        </p:nvSpPr>
        <p:spPr/>
        <p:txBody>
          <a:bodyPr/>
          <a:lstStyle/>
          <a:p>
            <a:r>
              <a:rPr kumimoji="1" lang="ja-JP" altLang="en-US" dirty="0"/>
              <a:t>解説動画公開中</a:t>
            </a:r>
            <a:endParaRPr kumimoji="1" lang="en-US" altLang="ja-JP" dirty="0"/>
          </a:p>
          <a:p>
            <a:r>
              <a:rPr kumimoji="1" lang="en-US" altLang="ja-JP" dirty="0">
                <a:hlinkClick r:id="rId2"/>
              </a:rPr>
              <a:t>www.eiwakai.or.jp</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CF74E95C-74D8-0EE9-9F8D-DFB14D67F67C}"/>
              </a:ext>
            </a:extLst>
          </p:cNvPr>
          <p:cNvSpPr>
            <a:spLocks noGrp="1"/>
          </p:cNvSpPr>
          <p:nvPr>
            <p:ph type="sldNum" sz="quarter" idx="12"/>
          </p:nvPr>
        </p:nvSpPr>
        <p:spPr/>
        <p:txBody>
          <a:bodyPr/>
          <a:lstStyle/>
          <a:p>
            <a:fld id="{CEDB922F-16BB-40A6-B622-E023FDFE57B0}" type="slidenum">
              <a:rPr kumimoji="1" lang="ja-JP" altLang="en-US" smtClean="0"/>
              <a:t>2</a:t>
            </a:fld>
            <a:endParaRPr kumimoji="1" lang="ja-JP" altLang="en-US"/>
          </a:p>
        </p:txBody>
      </p:sp>
    </p:spTree>
    <p:extLst>
      <p:ext uri="{BB962C8B-B14F-4D97-AF65-F5344CB8AC3E}">
        <p14:creationId xmlns:p14="http://schemas.microsoft.com/office/powerpoint/2010/main" val="2768462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4616A42-D69B-6F92-050E-8C8103E5986F}"/>
              </a:ext>
            </a:extLst>
          </p:cNvPr>
          <p:cNvSpPr>
            <a:spLocks noGrp="1"/>
          </p:cNvSpPr>
          <p:nvPr>
            <p:ph type="sldNum" sz="quarter" idx="12"/>
          </p:nvPr>
        </p:nvSpPr>
        <p:spPr/>
        <p:txBody>
          <a:bodyPr/>
          <a:lstStyle/>
          <a:p>
            <a:fld id="{CEDB922F-16BB-40A6-B622-E023FDFE57B0}" type="slidenum">
              <a:rPr kumimoji="1" lang="ja-JP" altLang="en-US" smtClean="0"/>
              <a:t>29</a:t>
            </a:fld>
            <a:endParaRPr kumimoji="1" lang="ja-JP" altLang="en-US"/>
          </a:p>
        </p:txBody>
      </p:sp>
      <p:pic>
        <p:nvPicPr>
          <p:cNvPr id="4" name="図 3">
            <a:extLst>
              <a:ext uri="{FF2B5EF4-FFF2-40B4-BE49-F238E27FC236}">
                <a16:creationId xmlns:a16="http://schemas.microsoft.com/office/drawing/2014/main" id="{E462D892-AA26-66CD-4B49-ADD6A3A753F6}"/>
              </a:ext>
            </a:extLst>
          </p:cNvPr>
          <p:cNvPicPr>
            <a:picLocks noChangeAspect="1"/>
          </p:cNvPicPr>
          <p:nvPr/>
        </p:nvPicPr>
        <p:blipFill>
          <a:blip r:embed="rId2"/>
          <a:stretch>
            <a:fillRect/>
          </a:stretch>
        </p:blipFill>
        <p:spPr>
          <a:xfrm>
            <a:off x="1351722" y="98209"/>
            <a:ext cx="9433978" cy="6623266"/>
          </a:xfrm>
          <a:prstGeom prst="rect">
            <a:avLst/>
          </a:prstGeom>
        </p:spPr>
      </p:pic>
      <p:sp>
        <p:nvSpPr>
          <p:cNvPr id="3" name="テキスト ボックス 2">
            <a:extLst>
              <a:ext uri="{FF2B5EF4-FFF2-40B4-BE49-F238E27FC236}">
                <a16:creationId xmlns:a16="http://schemas.microsoft.com/office/drawing/2014/main" id="{FFA07F4A-FC6C-F61E-69A4-A2299D67EE9C}"/>
              </a:ext>
            </a:extLst>
          </p:cNvPr>
          <p:cNvSpPr txBox="1"/>
          <p:nvPr/>
        </p:nvSpPr>
        <p:spPr>
          <a:xfrm>
            <a:off x="9263356" y="98209"/>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2892973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ECFB9EE-0266-2612-6334-D9E6B378BFBD}"/>
              </a:ext>
            </a:extLst>
          </p:cNvPr>
          <p:cNvSpPr>
            <a:spLocks noGrp="1"/>
          </p:cNvSpPr>
          <p:nvPr>
            <p:ph type="sldNum" sz="quarter" idx="12"/>
          </p:nvPr>
        </p:nvSpPr>
        <p:spPr/>
        <p:txBody>
          <a:bodyPr/>
          <a:lstStyle/>
          <a:p>
            <a:fld id="{CEDB922F-16BB-40A6-B622-E023FDFE57B0}" type="slidenum">
              <a:rPr kumimoji="1" lang="ja-JP" altLang="en-US" smtClean="0"/>
              <a:t>30</a:t>
            </a:fld>
            <a:endParaRPr kumimoji="1" lang="ja-JP" altLang="en-US"/>
          </a:p>
        </p:txBody>
      </p:sp>
      <p:pic>
        <p:nvPicPr>
          <p:cNvPr id="4" name="図 3">
            <a:extLst>
              <a:ext uri="{FF2B5EF4-FFF2-40B4-BE49-F238E27FC236}">
                <a16:creationId xmlns:a16="http://schemas.microsoft.com/office/drawing/2014/main" id="{2A0638CA-55F9-A729-D731-81D4230B7BA3}"/>
              </a:ext>
            </a:extLst>
          </p:cNvPr>
          <p:cNvPicPr>
            <a:picLocks noChangeAspect="1"/>
          </p:cNvPicPr>
          <p:nvPr/>
        </p:nvPicPr>
        <p:blipFill>
          <a:blip r:embed="rId2"/>
          <a:stretch>
            <a:fillRect/>
          </a:stretch>
        </p:blipFill>
        <p:spPr>
          <a:xfrm>
            <a:off x="1285461" y="83457"/>
            <a:ext cx="9544771" cy="6638018"/>
          </a:xfrm>
          <a:prstGeom prst="rect">
            <a:avLst/>
          </a:prstGeom>
        </p:spPr>
      </p:pic>
      <p:sp>
        <p:nvSpPr>
          <p:cNvPr id="3" name="テキスト ボックス 2">
            <a:extLst>
              <a:ext uri="{FF2B5EF4-FFF2-40B4-BE49-F238E27FC236}">
                <a16:creationId xmlns:a16="http://schemas.microsoft.com/office/drawing/2014/main" id="{46557FE2-8716-FFD3-B89D-8A7E6B8B227B}"/>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295663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BAB45F7-EBF7-0128-B8FC-CD45950B403A}"/>
              </a:ext>
            </a:extLst>
          </p:cNvPr>
          <p:cNvSpPr>
            <a:spLocks noGrp="1"/>
          </p:cNvSpPr>
          <p:nvPr>
            <p:ph type="sldNum" sz="quarter" idx="12"/>
          </p:nvPr>
        </p:nvSpPr>
        <p:spPr/>
        <p:txBody>
          <a:bodyPr/>
          <a:lstStyle/>
          <a:p>
            <a:fld id="{CEDB922F-16BB-40A6-B622-E023FDFE57B0}" type="slidenum">
              <a:rPr kumimoji="1" lang="ja-JP" altLang="en-US" smtClean="0"/>
              <a:t>31</a:t>
            </a:fld>
            <a:endParaRPr kumimoji="1" lang="ja-JP" altLang="en-US"/>
          </a:p>
        </p:txBody>
      </p:sp>
      <p:pic>
        <p:nvPicPr>
          <p:cNvPr id="4" name="図 3">
            <a:extLst>
              <a:ext uri="{FF2B5EF4-FFF2-40B4-BE49-F238E27FC236}">
                <a16:creationId xmlns:a16="http://schemas.microsoft.com/office/drawing/2014/main" id="{67CE821F-53E5-DBA4-3D22-7E32BE54DD05}"/>
              </a:ext>
            </a:extLst>
          </p:cNvPr>
          <p:cNvPicPr>
            <a:picLocks noChangeAspect="1"/>
          </p:cNvPicPr>
          <p:nvPr/>
        </p:nvPicPr>
        <p:blipFill>
          <a:blip r:embed="rId2"/>
          <a:stretch>
            <a:fillRect/>
          </a:stretch>
        </p:blipFill>
        <p:spPr>
          <a:xfrm>
            <a:off x="1245703" y="62324"/>
            <a:ext cx="9593693" cy="6659151"/>
          </a:xfrm>
          <a:prstGeom prst="rect">
            <a:avLst/>
          </a:prstGeom>
        </p:spPr>
      </p:pic>
      <p:sp>
        <p:nvSpPr>
          <p:cNvPr id="3" name="テキスト ボックス 2">
            <a:extLst>
              <a:ext uri="{FF2B5EF4-FFF2-40B4-BE49-F238E27FC236}">
                <a16:creationId xmlns:a16="http://schemas.microsoft.com/office/drawing/2014/main" id="{08089107-5866-C676-6584-994C3B475702}"/>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1499221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5FA5552-7259-BD93-EE96-2F6CA053F0D8}"/>
              </a:ext>
            </a:extLst>
          </p:cNvPr>
          <p:cNvSpPr>
            <a:spLocks noGrp="1"/>
          </p:cNvSpPr>
          <p:nvPr>
            <p:ph type="sldNum" sz="quarter" idx="12"/>
          </p:nvPr>
        </p:nvSpPr>
        <p:spPr/>
        <p:txBody>
          <a:bodyPr/>
          <a:lstStyle/>
          <a:p>
            <a:fld id="{CEDB922F-16BB-40A6-B622-E023FDFE57B0}" type="slidenum">
              <a:rPr kumimoji="1" lang="ja-JP" altLang="en-US" smtClean="0"/>
              <a:t>32</a:t>
            </a:fld>
            <a:endParaRPr kumimoji="1" lang="ja-JP" altLang="en-US"/>
          </a:p>
        </p:txBody>
      </p:sp>
      <p:pic>
        <p:nvPicPr>
          <p:cNvPr id="4" name="図 3">
            <a:extLst>
              <a:ext uri="{FF2B5EF4-FFF2-40B4-BE49-F238E27FC236}">
                <a16:creationId xmlns:a16="http://schemas.microsoft.com/office/drawing/2014/main" id="{623A2A3D-2EE3-3468-B308-1ACD1F0F5A59}"/>
              </a:ext>
            </a:extLst>
          </p:cNvPr>
          <p:cNvPicPr>
            <a:picLocks noChangeAspect="1"/>
          </p:cNvPicPr>
          <p:nvPr/>
        </p:nvPicPr>
        <p:blipFill>
          <a:blip r:embed="rId2"/>
          <a:stretch>
            <a:fillRect/>
          </a:stretch>
        </p:blipFill>
        <p:spPr>
          <a:xfrm>
            <a:off x="1484243" y="224333"/>
            <a:ext cx="9212608" cy="6401754"/>
          </a:xfrm>
          <a:prstGeom prst="rect">
            <a:avLst/>
          </a:prstGeom>
        </p:spPr>
      </p:pic>
      <p:sp>
        <p:nvSpPr>
          <p:cNvPr id="3" name="テキスト ボックス 2">
            <a:extLst>
              <a:ext uri="{FF2B5EF4-FFF2-40B4-BE49-F238E27FC236}">
                <a16:creationId xmlns:a16="http://schemas.microsoft.com/office/drawing/2014/main" id="{D3F76CE1-E695-1A23-E74C-B39C69789FE6}"/>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1023345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5668FD-446B-2FCC-80F5-9138B563FB56}"/>
              </a:ext>
            </a:extLst>
          </p:cNvPr>
          <p:cNvSpPr>
            <a:spLocks noGrp="1"/>
          </p:cNvSpPr>
          <p:nvPr>
            <p:ph type="sldNum" sz="quarter" idx="12"/>
          </p:nvPr>
        </p:nvSpPr>
        <p:spPr/>
        <p:txBody>
          <a:bodyPr/>
          <a:lstStyle/>
          <a:p>
            <a:fld id="{CEDB922F-16BB-40A6-B622-E023FDFE57B0}" type="slidenum">
              <a:rPr kumimoji="1" lang="ja-JP" altLang="en-US" smtClean="0"/>
              <a:t>33</a:t>
            </a:fld>
            <a:endParaRPr kumimoji="1" lang="ja-JP" altLang="en-US"/>
          </a:p>
        </p:txBody>
      </p:sp>
      <p:pic>
        <p:nvPicPr>
          <p:cNvPr id="4" name="図 3">
            <a:extLst>
              <a:ext uri="{FF2B5EF4-FFF2-40B4-BE49-F238E27FC236}">
                <a16:creationId xmlns:a16="http://schemas.microsoft.com/office/drawing/2014/main" id="{512CD09E-E523-F656-95E7-FA174FBA0C3F}"/>
              </a:ext>
            </a:extLst>
          </p:cNvPr>
          <p:cNvPicPr>
            <a:picLocks noChangeAspect="1"/>
          </p:cNvPicPr>
          <p:nvPr/>
        </p:nvPicPr>
        <p:blipFill>
          <a:blip r:embed="rId2"/>
          <a:stretch>
            <a:fillRect/>
          </a:stretch>
        </p:blipFill>
        <p:spPr>
          <a:xfrm>
            <a:off x="1351722" y="165010"/>
            <a:ext cx="9568069" cy="6582683"/>
          </a:xfrm>
          <a:prstGeom prst="rect">
            <a:avLst/>
          </a:prstGeom>
        </p:spPr>
      </p:pic>
      <p:sp>
        <p:nvSpPr>
          <p:cNvPr id="3" name="テキスト ボックス 2">
            <a:extLst>
              <a:ext uri="{FF2B5EF4-FFF2-40B4-BE49-F238E27FC236}">
                <a16:creationId xmlns:a16="http://schemas.microsoft.com/office/drawing/2014/main" id="{38665C23-294D-C622-56C7-833500B66A3A}"/>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1044248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85E44C-E44B-0FB6-2B62-9E1A18302F36}"/>
              </a:ext>
            </a:extLst>
          </p:cNvPr>
          <p:cNvSpPr>
            <a:spLocks noGrp="1"/>
          </p:cNvSpPr>
          <p:nvPr>
            <p:ph type="sldNum" sz="quarter" idx="12"/>
          </p:nvPr>
        </p:nvSpPr>
        <p:spPr/>
        <p:txBody>
          <a:bodyPr/>
          <a:lstStyle/>
          <a:p>
            <a:fld id="{CEDB922F-16BB-40A6-B622-E023FDFE57B0}" type="slidenum">
              <a:rPr kumimoji="1" lang="ja-JP" altLang="en-US" smtClean="0"/>
              <a:t>34</a:t>
            </a:fld>
            <a:endParaRPr kumimoji="1" lang="ja-JP" altLang="en-US"/>
          </a:p>
        </p:txBody>
      </p:sp>
      <p:pic>
        <p:nvPicPr>
          <p:cNvPr id="4" name="図 3">
            <a:extLst>
              <a:ext uri="{FF2B5EF4-FFF2-40B4-BE49-F238E27FC236}">
                <a16:creationId xmlns:a16="http://schemas.microsoft.com/office/drawing/2014/main" id="{A525D35D-90DF-289F-D570-4CA4D3824F05}"/>
              </a:ext>
            </a:extLst>
          </p:cNvPr>
          <p:cNvPicPr>
            <a:picLocks noChangeAspect="1"/>
          </p:cNvPicPr>
          <p:nvPr/>
        </p:nvPicPr>
        <p:blipFill>
          <a:blip r:embed="rId2"/>
          <a:stretch>
            <a:fillRect/>
          </a:stretch>
        </p:blipFill>
        <p:spPr>
          <a:xfrm>
            <a:off x="1166191" y="161737"/>
            <a:ext cx="9897657" cy="6559738"/>
          </a:xfrm>
          <a:prstGeom prst="rect">
            <a:avLst/>
          </a:prstGeom>
        </p:spPr>
      </p:pic>
      <p:sp>
        <p:nvSpPr>
          <p:cNvPr id="3" name="テキスト ボックス 2">
            <a:extLst>
              <a:ext uri="{FF2B5EF4-FFF2-40B4-BE49-F238E27FC236}">
                <a16:creationId xmlns:a16="http://schemas.microsoft.com/office/drawing/2014/main" id="{947E4A30-62D3-EEBE-B177-007190ACACEB}"/>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494566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BD7E43B-C163-010B-9F1E-694286BF5CCA}"/>
              </a:ext>
            </a:extLst>
          </p:cNvPr>
          <p:cNvSpPr>
            <a:spLocks noGrp="1"/>
          </p:cNvSpPr>
          <p:nvPr>
            <p:ph type="sldNum" sz="quarter" idx="12"/>
          </p:nvPr>
        </p:nvSpPr>
        <p:spPr/>
        <p:txBody>
          <a:bodyPr/>
          <a:lstStyle/>
          <a:p>
            <a:fld id="{CEDB922F-16BB-40A6-B622-E023FDFE57B0}" type="slidenum">
              <a:rPr kumimoji="1" lang="ja-JP" altLang="en-US" smtClean="0"/>
              <a:t>35</a:t>
            </a:fld>
            <a:endParaRPr kumimoji="1" lang="ja-JP" altLang="en-US"/>
          </a:p>
        </p:txBody>
      </p:sp>
      <p:pic>
        <p:nvPicPr>
          <p:cNvPr id="4" name="図 3">
            <a:extLst>
              <a:ext uri="{FF2B5EF4-FFF2-40B4-BE49-F238E27FC236}">
                <a16:creationId xmlns:a16="http://schemas.microsoft.com/office/drawing/2014/main" id="{C33BA80F-B07D-737C-8DCE-B70A47B2C6EC}"/>
              </a:ext>
            </a:extLst>
          </p:cNvPr>
          <p:cNvPicPr>
            <a:picLocks noChangeAspect="1"/>
          </p:cNvPicPr>
          <p:nvPr/>
        </p:nvPicPr>
        <p:blipFill>
          <a:blip r:embed="rId2"/>
          <a:stretch>
            <a:fillRect/>
          </a:stretch>
        </p:blipFill>
        <p:spPr>
          <a:xfrm>
            <a:off x="1298712" y="73727"/>
            <a:ext cx="9674087" cy="6766158"/>
          </a:xfrm>
          <a:prstGeom prst="rect">
            <a:avLst/>
          </a:prstGeom>
        </p:spPr>
      </p:pic>
      <p:sp>
        <p:nvSpPr>
          <p:cNvPr id="3" name="テキスト ボックス 2">
            <a:extLst>
              <a:ext uri="{FF2B5EF4-FFF2-40B4-BE49-F238E27FC236}">
                <a16:creationId xmlns:a16="http://schemas.microsoft.com/office/drawing/2014/main" id="{5DF49BD1-C1A6-1C01-FF06-416AB751B687}"/>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3667264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D4F14EE-E558-6B41-FA01-9C804B4E9711}"/>
              </a:ext>
            </a:extLst>
          </p:cNvPr>
          <p:cNvSpPr>
            <a:spLocks noGrp="1"/>
          </p:cNvSpPr>
          <p:nvPr>
            <p:ph type="sldNum" sz="quarter" idx="12"/>
          </p:nvPr>
        </p:nvSpPr>
        <p:spPr/>
        <p:txBody>
          <a:bodyPr/>
          <a:lstStyle/>
          <a:p>
            <a:fld id="{CEDB922F-16BB-40A6-B622-E023FDFE57B0}" type="slidenum">
              <a:rPr kumimoji="1" lang="ja-JP" altLang="en-US" smtClean="0"/>
              <a:t>36</a:t>
            </a:fld>
            <a:endParaRPr kumimoji="1" lang="ja-JP" altLang="en-US"/>
          </a:p>
        </p:txBody>
      </p:sp>
      <p:pic>
        <p:nvPicPr>
          <p:cNvPr id="4" name="図 3">
            <a:extLst>
              <a:ext uri="{FF2B5EF4-FFF2-40B4-BE49-F238E27FC236}">
                <a16:creationId xmlns:a16="http://schemas.microsoft.com/office/drawing/2014/main" id="{B2484E4B-E995-93A2-2A88-32C6A8524444}"/>
              </a:ext>
            </a:extLst>
          </p:cNvPr>
          <p:cNvPicPr>
            <a:picLocks noChangeAspect="1"/>
          </p:cNvPicPr>
          <p:nvPr/>
        </p:nvPicPr>
        <p:blipFill>
          <a:blip r:embed="rId2"/>
          <a:stretch>
            <a:fillRect/>
          </a:stretch>
        </p:blipFill>
        <p:spPr>
          <a:xfrm>
            <a:off x="1245705" y="97961"/>
            <a:ext cx="9644438" cy="6623514"/>
          </a:xfrm>
          <a:prstGeom prst="rect">
            <a:avLst/>
          </a:prstGeom>
        </p:spPr>
      </p:pic>
      <p:sp>
        <p:nvSpPr>
          <p:cNvPr id="3" name="テキスト ボックス 2">
            <a:extLst>
              <a:ext uri="{FF2B5EF4-FFF2-40B4-BE49-F238E27FC236}">
                <a16:creationId xmlns:a16="http://schemas.microsoft.com/office/drawing/2014/main" id="{9F6CB6A1-9209-75A7-D0EE-47EBC56C56AD}"/>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3096409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7DA5782-93A1-79EF-C379-7D71F6F9AA22}"/>
              </a:ext>
            </a:extLst>
          </p:cNvPr>
          <p:cNvSpPr>
            <a:spLocks noGrp="1"/>
          </p:cNvSpPr>
          <p:nvPr>
            <p:ph type="sldNum" sz="quarter" idx="12"/>
          </p:nvPr>
        </p:nvSpPr>
        <p:spPr/>
        <p:txBody>
          <a:bodyPr/>
          <a:lstStyle/>
          <a:p>
            <a:fld id="{CEDB922F-16BB-40A6-B622-E023FDFE57B0}" type="slidenum">
              <a:rPr kumimoji="1" lang="ja-JP" altLang="en-US" smtClean="0"/>
              <a:t>37</a:t>
            </a:fld>
            <a:endParaRPr kumimoji="1" lang="ja-JP" altLang="en-US"/>
          </a:p>
        </p:txBody>
      </p:sp>
      <p:pic>
        <p:nvPicPr>
          <p:cNvPr id="4" name="図 3">
            <a:extLst>
              <a:ext uri="{FF2B5EF4-FFF2-40B4-BE49-F238E27FC236}">
                <a16:creationId xmlns:a16="http://schemas.microsoft.com/office/drawing/2014/main" id="{683D63A2-71F6-D5A8-BBE8-640367009718}"/>
              </a:ext>
            </a:extLst>
          </p:cNvPr>
          <p:cNvPicPr>
            <a:picLocks noChangeAspect="1"/>
          </p:cNvPicPr>
          <p:nvPr/>
        </p:nvPicPr>
        <p:blipFill>
          <a:blip r:embed="rId2"/>
          <a:stretch>
            <a:fillRect/>
          </a:stretch>
        </p:blipFill>
        <p:spPr>
          <a:xfrm>
            <a:off x="1457739" y="225939"/>
            <a:ext cx="9406000" cy="6495536"/>
          </a:xfrm>
          <a:prstGeom prst="rect">
            <a:avLst/>
          </a:prstGeom>
        </p:spPr>
      </p:pic>
      <p:sp>
        <p:nvSpPr>
          <p:cNvPr id="3" name="テキスト ボックス 2">
            <a:extLst>
              <a:ext uri="{FF2B5EF4-FFF2-40B4-BE49-F238E27FC236}">
                <a16:creationId xmlns:a16="http://schemas.microsoft.com/office/drawing/2014/main" id="{924F18DE-72A3-8DD1-14A9-41DF1F46E820}"/>
              </a:ext>
            </a:extLst>
          </p:cNvPr>
          <p:cNvSpPr txBox="1"/>
          <p:nvPr/>
        </p:nvSpPr>
        <p:spPr>
          <a:xfrm>
            <a:off x="9095959" y="156224"/>
            <a:ext cx="3044687" cy="369332"/>
          </a:xfrm>
          <a:prstGeom prst="rect">
            <a:avLst/>
          </a:prstGeom>
          <a:noFill/>
          <a:ln>
            <a:solidFill>
              <a:schemeClr val="accent1"/>
            </a:solidFill>
          </a:ln>
        </p:spPr>
        <p:txBody>
          <a:bodyPr wrap="square" rtlCol="0">
            <a:spAutoFit/>
          </a:bodyPr>
          <a:lstStyle/>
          <a:p>
            <a:r>
              <a:rPr kumimoji="1" lang="ja-JP" altLang="en-US" dirty="0"/>
              <a:t>介護保険最新情報</a:t>
            </a:r>
            <a:r>
              <a:rPr lang="en-US" altLang="ja-JP" dirty="0"/>
              <a:t>VOL1209</a:t>
            </a:r>
          </a:p>
        </p:txBody>
      </p:sp>
    </p:spTree>
    <p:extLst>
      <p:ext uri="{BB962C8B-B14F-4D97-AF65-F5344CB8AC3E}">
        <p14:creationId xmlns:p14="http://schemas.microsoft.com/office/powerpoint/2010/main" val="3608189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1CE963-B1E7-ADEC-B8A9-48BD5E54F09C}"/>
              </a:ext>
            </a:extLst>
          </p:cNvPr>
          <p:cNvPicPr>
            <a:picLocks noChangeAspect="1"/>
          </p:cNvPicPr>
          <p:nvPr/>
        </p:nvPicPr>
        <p:blipFill>
          <a:blip r:embed="rId2"/>
          <a:stretch>
            <a:fillRect/>
          </a:stretch>
        </p:blipFill>
        <p:spPr>
          <a:xfrm>
            <a:off x="682354" y="185530"/>
            <a:ext cx="11136957" cy="6672469"/>
          </a:xfrm>
          <a:prstGeom prst="rect">
            <a:avLst/>
          </a:prstGeom>
        </p:spPr>
      </p:pic>
      <p:sp>
        <p:nvSpPr>
          <p:cNvPr id="4" name="テキスト ボックス 3">
            <a:extLst>
              <a:ext uri="{FF2B5EF4-FFF2-40B4-BE49-F238E27FC236}">
                <a16:creationId xmlns:a16="http://schemas.microsoft.com/office/drawing/2014/main" id="{92FAE7DD-D99E-46EA-F1C1-EF9B28478C12}"/>
              </a:ext>
            </a:extLst>
          </p:cNvPr>
          <p:cNvSpPr txBox="1"/>
          <p:nvPr/>
        </p:nvSpPr>
        <p:spPr>
          <a:xfrm>
            <a:off x="7527235" y="6482188"/>
            <a:ext cx="2862469" cy="369332"/>
          </a:xfrm>
          <a:prstGeom prst="rect">
            <a:avLst/>
          </a:prstGeom>
          <a:noFill/>
          <a:ln>
            <a:solidFill>
              <a:schemeClr val="accent1"/>
            </a:solidFill>
          </a:ln>
        </p:spPr>
        <p:txBody>
          <a:bodyPr wrap="square" rtlCol="0">
            <a:spAutoFit/>
          </a:bodyPr>
          <a:lstStyle/>
          <a:p>
            <a:r>
              <a:rPr lang="ja-JP" altLang="en-US" dirty="0"/>
              <a:t>第</a:t>
            </a:r>
            <a:r>
              <a:rPr lang="en-US" altLang="ja-JP" dirty="0"/>
              <a:t>233</a:t>
            </a:r>
            <a:r>
              <a:rPr kumimoji="1" lang="ja-JP" altLang="en-US" dirty="0"/>
              <a:t>回給付費分科会資料</a:t>
            </a:r>
          </a:p>
        </p:txBody>
      </p:sp>
      <p:sp>
        <p:nvSpPr>
          <p:cNvPr id="2" name="スライド番号プレースホルダー 1">
            <a:extLst>
              <a:ext uri="{FF2B5EF4-FFF2-40B4-BE49-F238E27FC236}">
                <a16:creationId xmlns:a16="http://schemas.microsoft.com/office/drawing/2014/main" id="{4532B28D-0BBA-55A1-B5D7-226D64F1308F}"/>
              </a:ext>
            </a:extLst>
          </p:cNvPr>
          <p:cNvSpPr>
            <a:spLocks noGrp="1"/>
          </p:cNvSpPr>
          <p:nvPr>
            <p:ph type="sldNum" sz="quarter" idx="12"/>
          </p:nvPr>
        </p:nvSpPr>
        <p:spPr/>
        <p:txBody>
          <a:bodyPr/>
          <a:lstStyle/>
          <a:p>
            <a:fld id="{CEDB922F-16BB-40A6-B622-E023FDFE57B0}" type="slidenum">
              <a:rPr kumimoji="1" lang="ja-JP" altLang="en-US" smtClean="0"/>
              <a:t>38</a:t>
            </a:fld>
            <a:endParaRPr kumimoji="1" lang="ja-JP" altLang="en-US"/>
          </a:p>
        </p:txBody>
      </p:sp>
      <p:sp>
        <p:nvSpPr>
          <p:cNvPr id="5" name="乗算記号 4">
            <a:extLst>
              <a:ext uri="{FF2B5EF4-FFF2-40B4-BE49-F238E27FC236}">
                <a16:creationId xmlns:a16="http://schemas.microsoft.com/office/drawing/2014/main" id="{56DDDEC8-0F02-E0E3-1250-859B77A5FFD5}"/>
              </a:ext>
            </a:extLst>
          </p:cNvPr>
          <p:cNvSpPr/>
          <p:nvPr/>
        </p:nvSpPr>
        <p:spPr>
          <a:xfrm>
            <a:off x="8610599" y="1391478"/>
            <a:ext cx="2743199" cy="5280992"/>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5456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C6E83D4-0854-5533-6F86-875A4A3407CE}"/>
              </a:ext>
            </a:extLst>
          </p:cNvPr>
          <p:cNvSpPr>
            <a:spLocks noGrp="1"/>
          </p:cNvSpPr>
          <p:nvPr>
            <p:ph type="title"/>
          </p:nvPr>
        </p:nvSpPr>
        <p:spPr/>
        <p:txBody>
          <a:bodyPr/>
          <a:lstStyle/>
          <a:p>
            <a:r>
              <a:rPr lang="ja-JP" altLang="en-US" dirty="0"/>
              <a:t>全体像</a:t>
            </a:r>
          </a:p>
        </p:txBody>
      </p:sp>
      <p:sp>
        <p:nvSpPr>
          <p:cNvPr id="6" name="テキスト プレースホルダー 5">
            <a:extLst>
              <a:ext uri="{FF2B5EF4-FFF2-40B4-BE49-F238E27FC236}">
                <a16:creationId xmlns:a16="http://schemas.microsoft.com/office/drawing/2014/main" id="{18CD56AD-B8A9-5BE4-FBA2-6C002FBED685}"/>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2F3D9BE4-BBD4-B114-6528-32967E8A2A1C}"/>
              </a:ext>
            </a:extLst>
          </p:cNvPr>
          <p:cNvSpPr>
            <a:spLocks noGrp="1"/>
          </p:cNvSpPr>
          <p:nvPr>
            <p:ph type="sldNum" sz="quarter" idx="12"/>
          </p:nvPr>
        </p:nvSpPr>
        <p:spPr/>
        <p:txBody>
          <a:bodyPr/>
          <a:lstStyle/>
          <a:p>
            <a:fld id="{CEDB922F-16BB-40A6-B622-E023FDFE57B0}" type="slidenum">
              <a:rPr kumimoji="1" lang="ja-JP" altLang="en-US" smtClean="0"/>
              <a:t>3</a:t>
            </a:fld>
            <a:endParaRPr kumimoji="1" lang="ja-JP" altLang="en-US"/>
          </a:p>
        </p:txBody>
      </p:sp>
    </p:spTree>
    <p:extLst>
      <p:ext uri="{BB962C8B-B14F-4D97-AF65-F5344CB8AC3E}">
        <p14:creationId xmlns:p14="http://schemas.microsoft.com/office/powerpoint/2010/main" val="1059638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C0F9998-8818-700E-5546-750F5187F241}"/>
              </a:ext>
            </a:extLst>
          </p:cNvPr>
          <p:cNvPicPr>
            <a:picLocks noChangeAspect="1"/>
          </p:cNvPicPr>
          <p:nvPr/>
        </p:nvPicPr>
        <p:blipFill>
          <a:blip r:embed="rId3"/>
          <a:stretch>
            <a:fillRect/>
          </a:stretch>
        </p:blipFill>
        <p:spPr>
          <a:xfrm>
            <a:off x="1094875" y="0"/>
            <a:ext cx="9976183" cy="6858000"/>
          </a:xfrm>
          <a:prstGeom prst="rect">
            <a:avLst/>
          </a:prstGeom>
          <a:ln>
            <a:solidFill>
              <a:srgbClr val="C00000"/>
            </a:solidFill>
          </a:ln>
        </p:spPr>
      </p:pic>
      <p:sp>
        <p:nvSpPr>
          <p:cNvPr id="4" name="スライド番号プレースホルダー 3">
            <a:extLst>
              <a:ext uri="{FF2B5EF4-FFF2-40B4-BE49-F238E27FC236}">
                <a16:creationId xmlns:a16="http://schemas.microsoft.com/office/drawing/2014/main" id="{02C88BD1-7EFA-8CAD-DEC5-83D90EB2B280}"/>
              </a:ext>
            </a:extLst>
          </p:cNvPr>
          <p:cNvSpPr>
            <a:spLocks noGrp="1"/>
          </p:cNvSpPr>
          <p:nvPr>
            <p:ph type="sldNum" sz="quarter" idx="12"/>
          </p:nvPr>
        </p:nvSpPr>
        <p:spPr/>
        <p:txBody>
          <a:bodyPr/>
          <a:lstStyle/>
          <a:p>
            <a:fld id="{43D0A5E8-245A-4EB8-AEE8-B02F5772F939}" type="slidenum">
              <a:rPr kumimoji="1" lang="ja-JP" altLang="en-US" smtClean="0"/>
              <a:t>39</a:t>
            </a:fld>
            <a:endParaRPr kumimoji="1" lang="ja-JP" altLang="en-US"/>
          </a:p>
        </p:txBody>
      </p:sp>
      <p:sp>
        <p:nvSpPr>
          <p:cNvPr id="10" name="吹き出し: 四角形 9">
            <a:extLst>
              <a:ext uri="{FF2B5EF4-FFF2-40B4-BE49-F238E27FC236}">
                <a16:creationId xmlns:a16="http://schemas.microsoft.com/office/drawing/2014/main" id="{1D86FAA7-040C-3A20-12F9-CEBCB5336D9C}"/>
              </a:ext>
            </a:extLst>
          </p:cNvPr>
          <p:cNvSpPr/>
          <p:nvPr/>
        </p:nvSpPr>
        <p:spPr>
          <a:xfrm>
            <a:off x="11094371" y="3805226"/>
            <a:ext cx="859727" cy="265170"/>
          </a:xfrm>
          <a:prstGeom prst="wedgeRectCallout">
            <a:avLst>
              <a:gd name="adj1" fmla="val -78592"/>
              <a:gd name="adj2" fmla="val 693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2.1</a:t>
            </a:r>
            <a:r>
              <a:rPr kumimoji="1" lang="ja-JP" altLang="en-US" dirty="0"/>
              <a:t>％</a:t>
            </a:r>
          </a:p>
        </p:txBody>
      </p:sp>
      <p:sp>
        <p:nvSpPr>
          <p:cNvPr id="11" name="吹き出し: 四角形 10">
            <a:extLst>
              <a:ext uri="{FF2B5EF4-FFF2-40B4-BE49-F238E27FC236}">
                <a16:creationId xmlns:a16="http://schemas.microsoft.com/office/drawing/2014/main" id="{63BAEF0E-EE3C-2225-DDC8-460108FF3D02}"/>
              </a:ext>
            </a:extLst>
          </p:cNvPr>
          <p:cNvSpPr/>
          <p:nvPr/>
        </p:nvSpPr>
        <p:spPr>
          <a:xfrm>
            <a:off x="11131042" y="4482064"/>
            <a:ext cx="859727" cy="265170"/>
          </a:xfrm>
          <a:prstGeom prst="wedgeRectCallout">
            <a:avLst>
              <a:gd name="adj1" fmla="val -83024"/>
              <a:gd name="adj2" fmla="val 831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1.0</a:t>
            </a:r>
            <a:r>
              <a:rPr kumimoji="1" lang="ja-JP" altLang="en-US" dirty="0"/>
              <a:t>％</a:t>
            </a:r>
          </a:p>
        </p:txBody>
      </p:sp>
      <p:sp>
        <p:nvSpPr>
          <p:cNvPr id="12" name="吹き出し: 四角形 11">
            <a:extLst>
              <a:ext uri="{FF2B5EF4-FFF2-40B4-BE49-F238E27FC236}">
                <a16:creationId xmlns:a16="http://schemas.microsoft.com/office/drawing/2014/main" id="{BA6D43A1-E48F-DB52-7710-252035148F07}"/>
              </a:ext>
            </a:extLst>
          </p:cNvPr>
          <p:cNvSpPr/>
          <p:nvPr/>
        </p:nvSpPr>
        <p:spPr>
          <a:xfrm>
            <a:off x="11073036" y="5660136"/>
            <a:ext cx="859727" cy="265170"/>
          </a:xfrm>
          <a:prstGeom prst="wedgeRectCallout">
            <a:avLst>
              <a:gd name="adj1" fmla="val -83024"/>
              <a:gd name="adj2" fmla="val 831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1.4</a:t>
            </a:r>
            <a:r>
              <a:rPr kumimoji="1" lang="ja-JP" altLang="en-US" dirty="0"/>
              <a:t>％</a:t>
            </a:r>
          </a:p>
        </p:txBody>
      </p:sp>
      <p:sp>
        <p:nvSpPr>
          <p:cNvPr id="13" name="テキスト ボックス 12">
            <a:extLst>
              <a:ext uri="{FF2B5EF4-FFF2-40B4-BE49-F238E27FC236}">
                <a16:creationId xmlns:a16="http://schemas.microsoft.com/office/drawing/2014/main" id="{DB1FA7DE-4A55-86C0-6F6E-5E29BAAFD05F}"/>
              </a:ext>
            </a:extLst>
          </p:cNvPr>
          <p:cNvSpPr txBox="1"/>
          <p:nvPr/>
        </p:nvSpPr>
        <p:spPr>
          <a:xfrm>
            <a:off x="10962339" y="4093847"/>
            <a:ext cx="1306768" cy="261610"/>
          </a:xfrm>
          <a:prstGeom prst="rect">
            <a:avLst/>
          </a:prstGeom>
          <a:noFill/>
        </p:spPr>
        <p:txBody>
          <a:bodyPr wrap="none" rtlCol="0">
            <a:spAutoFit/>
          </a:bodyPr>
          <a:lstStyle/>
          <a:p>
            <a:r>
              <a:rPr kumimoji="1" lang="en-US" altLang="ja-JP" sz="1100" dirty="0"/>
              <a:t>(</a:t>
            </a:r>
            <a:r>
              <a:rPr kumimoji="1" lang="ja-JP" altLang="en-US" sz="1100" dirty="0"/>
              <a:t>基本報酬</a:t>
            </a:r>
            <a:r>
              <a:rPr lang="ja-JP" altLang="en-US" sz="1100" dirty="0"/>
              <a:t>△</a:t>
            </a:r>
            <a:r>
              <a:rPr kumimoji="1" lang="en-US" altLang="ja-JP" sz="1100" dirty="0"/>
              <a:t>2.3%)</a:t>
            </a:r>
            <a:endParaRPr kumimoji="1" lang="ja-JP" altLang="en-US" sz="1100" dirty="0"/>
          </a:p>
        </p:txBody>
      </p:sp>
      <p:sp>
        <p:nvSpPr>
          <p:cNvPr id="14" name="テキスト ボックス 13">
            <a:extLst>
              <a:ext uri="{FF2B5EF4-FFF2-40B4-BE49-F238E27FC236}">
                <a16:creationId xmlns:a16="http://schemas.microsoft.com/office/drawing/2014/main" id="{BEFA73E9-085B-9E33-D63C-8FF9294D5C59}"/>
              </a:ext>
            </a:extLst>
          </p:cNvPr>
          <p:cNvSpPr txBox="1"/>
          <p:nvPr/>
        </p:nvSpPr>
        <p:spPr>
          <a:xfrm>
            <a:off x="11007106" y="4790490"/>
            <a:ext cx="1165704" cy="261610"/>
          </a:xfrm>
          <a:prstGeom prst="rect">
            <a:avLst/>
          </a:prstGeom>
          <a:noFill/>
        </p:spPr>
        <p:txBody>
          <a:bodyPr wrap="none" rtlCol="0">
            <a:spAutoFit/>
          </a:bodyPr>
          <a:lstStyle/>
          <a:p>
            <a:r>
              <a:rPr kumimoji="1" lang="en-US" altLang="ja-JP" sz="1100" dirty="0"/>
              <a:t>(</a:t>
            </a:r>
            <a:r>
              <a:rPr kumimoji="1" lang="ja-JP" altLang="en-US" sz="1100" dirty="0"/>
              <a:t>基本報酬</a:t>
            </a:r>
            <a:r>
              <a:rPr kumimoji="1" lang="en-US" altLang="ja-JP" sz="1100" dirty="0"/>
              <a:t>0.5%)</a:t>
            </a:r>
            <a:endParaRPr kumimoji="1" lang="ja-JP" altLang="en-US" sz="1100" dirty="0"/>
          </a:p>
        </p:txBody>
      </p:sp>
      <p:sp>
        <p:nvSpPr>
          <p:cNvPr id="15" name="テキスト ボックス 14">
            <a:extLst>
              <a:ext uri="{FF2B5EF4-FFF2-40B4-BE49-F238E27FC236}">
                <a16:creationId xmlns:a16="http://schemas.microsoft.com/office/drawing/2014/main" id="{6C8C27A8-78E1-0DC8-B239-1864A3B1909D}"/>
              </a:ext>
            </a:extLst>
          </p:cNvPr>
          <p:cNvSpPr txBox="1"/>
          <p:nvPr/>
        </p:nvSpPr>
        <p:spPr>
          <a:xfrm>
            <a:off x="11005900" y="5953329"/>
            <a:ext cx="1165704" cy="261610"/>
          </a:xfrm>
          <a:prstGeom prst="rect">
            <a:avLst/>
          </a:prstGeom>
          <a:noFill/>
        </p:spPr>
        <p:txBody>
          <a:bodyPr wrap="none" rtlCol="0">
            <a:spAutoFit/>
          </a:bodyPr>
          <a:lstStyle/>
          <a:p>
            <a:r>
              <a:rPr kumimoji="1" lang="en-US" altLang="ja-JP" sz="1100" dirty="0"/>
              <a:t>(</a:t>
            </a:r>
            <a:r>
              <a:rPr kumimoji="1" lang="ja-JP" altLang="en-US" sz="1100" dirty="0"/>
              <a:t>基本報酬</a:t>
            </a:r>
            <a:r>
              <a:rPr kumimoji="1" lang="en-US" altLang="ja-JP" sz="1100" dirty="0"/>
              <a:t>2.8%)</a:t>
            </a:r>
            <a:endParaRPr kumimoji="1" lang="ja-JP" altLang="en-US" sz="1100" dirty="0"/>
          </a:p>
        </p:txBody>
      </p:sp>
      <p:sp>
        <p:nvSpPr>
          <p:cNvPr id="18" name="正方形/長方形 17">
            <a:extLst>
              <a:ext uri="{FF2B5EF4-FFF2-40B4-BE49-F238E27FC236}">
                <a16:creationId xmlns:a16="http://schemas.microsoft.com/office/drawing/2014/main" id="{5234801F-AD9A-D63A-3B3A-A42F43934D6C}"/>
              </a:ext>
            </a:extLst>
          </p:cNvPr>
          <p:cNvSpPr/>
          <p:nvPr/>
        </p:nvSpPr>
        <p:spPr>
          <a:xfrm>
            <a:off x="1332689" y="4082802"/>
            <a:ext cx="9465013" cy="233464"/>
          </a:xfrm>
          <a:prstGeom prst="rect">
            <a:avLst/>
          </a:prstGeom>
          <a:no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1D9EA0D-27E2-DB1E-3A19-AA60624A1E96}"/>
              </a:ext>
            </a:extLst>
          </p:cNvPr>
          <p:cNvSpPr/>
          <p:nvPr/>
        </p:nvSpPr>
        <p:spPr>
          <a:xfrm>
            <a:off x="1332689" y="4501092"/>
            <a:ext cx="9465013" cy="233464"/>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F54885A-CC0F-47D9-8E83-9DAE4E5CF340}"/>
              </a:ext>
            </a:extLst>
          </p:cNvPr>
          <p:cNvSpPr/>
          <p:nvPr/>
        </p:nvSpPr>
        <p:spPr>
          <a:xfrm>
            <a:off x="1320657" y="5755961"/>
            <a:ext cx="9465013" cy="233464"/>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ロゴ&#10;&#10;自動的に生成された説明">
            <a:extLst>
              <a:ext uri="{FF2B5EF4-FFF2-40B4-BE49-F238E27FC236}">
                <a16:creationId xmlns:a16="http://schemas.microsoft.com/office/drawing/2014/main" id="{A1A275DA-0081-4935-73F4-02C3C8526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8619" y="124358"/>
            <a:ext cx="630255" cy="371105"/>
          </a:xfrm>
          <a:prstGeom prst="rect">
            <a:avLst/>
          </a:prstGeom>
        </p:spPr>
      </p:pic>
      <p:sp>
        <p:nvSpPr>
          <p:cNvPr id="2" name="テキスト ボックス 1">
            <a:extLst>
              <a:ext uri="{FF2B5EF4-FFF2-40B4-BE49-F238E27FC236}">
                <a16:creationId xmlns:a16="http://schemas.microsoft.com/office/drawing/2014/main" id="{7DC2013C-A70E-48C2-F1BA-0A691D7CE127}"/>
              </a:ext>
            </a:extLst>
          </p:cNvPr>
          <p:cNvSpPr txBox="1"/>
          <p:nvPr/>
        </p:nvSpPr>
        <p:spPr>
          <a:xfrm>
            <a:off x="11115789" y="788406"/>
            <a:ext cx="917832" cy="369332"/>
          </a:xfrm>
          <a:prstGeom prst="rect">
            <a:avLst/>
          </a:prstGeom>
          <a:noFill/>
        </p:spPr>
        <p:txBody>
          <a:bodyPr wrap="square" rtlCol="0">
            <a:spAutoFit/>
          </a:bodyPr>
          <a:lstStyle/>
          <a:p>
            <a:r>
              <a:rPr kumimoji="1" lang="ja-JP" altLang="en-US" sz="900" dirty="0"/>
              <a:t>★は予防サービスも同様</a:t>
            </a:r>
          </a:p>
        </p:txBody>
      </p:sp>
      <p:sp>
        <p:nvSpPr>
          <p:cNvPr id="3" name="テキスト ボックス 2">
            <a:extLst>
              <a:ext uri="{FF2B5EF4-FFF2-40B4-BE49-F238E27FC236}">
                <a16:creationId xmlns:a16="http://schemas.microsoft.com/office/drawing/2014/main" id="{2651DFB4-392A-D3F5-07B4-EC190FE0D014}"/>
              </a:ext>
            </a:extLst>
          </p:cNvPr>
          <p:cNvSpPr txBox="1"/>
          <p:nvPr/>
        </p:nvSpPr>
        <p:spPr>
          <a:xfrm>
            <a:off x="11033610" y="2879834"/>
            <a:ext cx="1209265" cy="938719"/>
          </a:xfrm>
          <a:prstGeom prst="rect">
            <a:avLst/>
          </a:prstGeom>
          <a:noFill/>
        </p:spPr>
        <p:txBody>
          <a:bodyPr wrap="square" rtlCol="0">
            <a:spAutoFit/>
          </a:bodyPr>
          <a:lstStyle/>
          <a:p>
            <a:r>
              <a:rPr kumimoji="1" lang="en-US" altLang="ja-JP" sz="1100" b="1" dirty="0"/>
              <a:t>11/30</a:t>
            </a:r>
            <a:r>
              <a:rPr kumimoji="1" lang="ja-JP" altLang="en-US" sz="1100" b="1" dirty="0"/>
              <a:t>厚労省発表の現行ベースの新加算率からのアップ率</a:t>
            </a:r>
            <a:endParaRPr kumimoji="1" lang="en-US" altLang="ja-JP" sz="1100" b="1" dirty="0"/>
          </a:p>
          <a:p>
            <a:pPr algn="ctr"/>
            <a:r>
              <a:rPr lang="ja-JP" altLang="en-US" sz="1100" b="1" dirty="0"/>
              <a:t>⇩</a:t>
            </a:r>
            <a:endParaRPr kumimoji="1" lang="ja-JP" altLang="en-US" sz="1100" b="1" dirty="0"/>
          </a:p>
        </p:txBody>
      </p:sp>
      <p:sp>
        <p:nvSpPr>
          <p:cNvPr id="5" name="テキスト ボックス 4">
            <a:extLst>
              <a:ext uri="{FF2B5EF4-FFF2-40B4-BE49-F238E27FC236}">
                <a16:creationId xmlns:a16="http://schemas.microsoft.com/office/drawing/2014/main" id="{3634114D-5C56-ECF6-4F9C-D2DB9DF0CCBE}"/>
              </a:ext>
            </a:extLst>
          </p:cNvPr>
          <p:cNvSpPr txBox="1"/>
          <p:nvPr/>
        </p:nvSpPr>
        <p:spPr>
          <a:xfrm>
            <a:off x="14226" y="0"/>
            <a:ext cx="2392656" cy="261610"/>
          </a:xfrm>
          <a:prstGeom prst="rect">
            <a:avLst/>
          </a:prstGeom>
          <a:noFill/>
        </p:spPr>
        <p:txBody>
          <a:bodyPr wrap="square" rtlCol="0">
            <a:spAutoFit/>
          </a:bodyPr>
          <a:lstStyle/>
          <a:p>
            <a:r>
              <a:rPr lang="ja-JP" altLang="en-US" sz="1100" dirty="0">
                <a:latin typeface="+mn-ea"/>
                <a:ea typeface="+mn-ea"/>
              </a:rPr>
              <a:t>介護給付費分科会資料　</a:t>
            </a:r>
            <a:r>
              <a:rPr kumimoji="1" lang="en-US" altLang="ja-JP" sz="1100" dirty="0">
                <a:latin typeface="+mn-ea"/>
                <a:ea typeface="+mn-ea"/>
              </a:rPr>
              <a:t>2024.1.22</a:t>
            </a:r>
            <a:endParaRPr kumimoji="1" lang="ja-JP" altLang="en-US" sz="1100" dirty="0">
              <a:latin typeface="+mn-ea"/>
              <a:ea typeface="+mn-ea"/>
            </a:endParaRPr>
          </a:p>
        </p:txBody>
      </p:sp>
      <p:sp>
        <p:nvSpPr>
          <p:cNvPr id="6" name="正方形/長方形 5">
            <a:extLst>
              <a:ext uri="{FF2B5EF4-FFF2-40B4-BE49-F238E27FC236}">
                <a16:creationId xmlns:a16="http://schemas.microsoft.com/office/drawing/2014/main" id="{E288DC2F-AC05-6613-5C20-3454DD1A24E7}"/>
              </a:ext>
            </a:extLst>
          </p:cNvPr>
          <p:cNvSpPr/>
          <p:nvPr/>
        </p:nvSpPr>
        <p:spPr>
          <a:xfrm>
            <a:off x="7529209" y="5778231"/>
            <a:ext cx="796707" cy="175098"/>
          </a:xfrm>
          <a:prstGeom prst="rect">
            <a:avLst/>
          </a:prstGeom>
          <a:solidFill>
            <a:srgbClr val="00B05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a:p>
        </p:txBody>
      </p:sp>
      <p:sp>
        <p:nvSpPr>
          <p:cNvPr id="7" name="正方形/長方形 6">
            <a:extLst>
              <a:ext uri="{FF2B5EF4-FFF2-40B4-BE49-F238E27FC236}">
                <a16:creationId xmlns:a16="http://schemas.microsoft.com/office/drawing/2014/main" id="{36DD3E94-66B3-A614-7FE9-467C00CBB0D6}"/>
              </a:ext>
            </a:extLst>
          </p:cNvPr>
          <p:cNvSpPr/>
          <p:nvPr/>
        </p:nvSpPr>
        <p:spPr>
          <a:xfrm>
            <a:off x="1226915" y="1235384"/>
            <a:ext cx="9580514" cy="17704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kumimoji="1" lang="ja-JP" altLang="en-US"/>
          </a:p>
        </p:txBody>
      </p:sp>
      <p:cxnSp>
        <p:nvCxnSpPr>
          <p:cNvPr id="16" name="直線コネクタ 15">
            <a:extLst>
              <a:ext uri="{FF2B5EF4-FFF2-40B4-BE49-F238E27FC236}">
                <a16:creationId xmlns:a16="http://schemas.microsoft.com/office/drawing/2014/main" id="{459E6626-E0C8-F74D-BB5F-1F749CA39CAA}"/>
              </a:ext>
            </a:extLst>
          </p:cNvPr>
          <p:cNvCxnSpPr/>
          <p:nvPr/>
        </p:nvCxnSpPr>
        <p:spPr>
          <a:xfrm>
            <a:off x="4147930" y="1391478"/>
            <a:ext cx="519485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333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1BB733-FF3C-B84C-5A6B-8A858A5C96BE}"/>
              </a:ext>
            </a:extLst>
          </p:cNvPr>
          <p:cNvPicPr>
            <a:picLocks noChangeAspect="1"/>
          </p:cNvPicPr>
          <p:nvPr/>
        </p:nvPicPr>
        <p:blipFill>
          <a:blip r:embed="rId2"/>
          <a:stretch>
            <a:fillRect/>
          </a:stretch>
        </p:blipFill>
        <p:spPr>
          <a:xfrm>
            <a:off x="1378226" y="181779"/>
            <a:ext cx="9247188" cy="6364795"/>
          </a:xfrm>
          <a:prstGeom prst="rect">
            <a:avLst/>
          </a:prstGeom>
        </p:spPr>
      </p:pic>
      <p:sp>
        <p:nvSpPr>
          <p:cNvPr id="4" name="テキスト ボックス 3">
            <a:extLst>
              <a:ext uri="{FF2B5EF4-FFF2-40B4-BE49-F238E27FC236}">
                <a16:creationId xmlns:a16="http://schemas.microsoft.com/office/drawing/2014/main" id="{863F8FED-C3D4-8D0B-15A8-4682372E8603}"/>
              </a:ext>
            </a:extLst>
          </p:cNvPr>
          <p:cNvSpPr txBox="1"/>
          <p:nvPr/>
        </p:nvSpPr>
        <p:spPr>
          <a:xfrm>
            <a:off x="5777948" y="6546574"/>
            <a:ext cx="3432313" cy="369332"/>
          </a:xfrm>
          <a:prstGeom prst="rect">
            <a:avLst/>
          </a:prstGeom>
          <a:noFill/>
          <a:ln>
            <a:solidFill>
              <a:schemeClr val="accent1"/>
            </a:solidFill>
          </a:ln>
        </p:spPr>
        <p:txBody>
          <a:bodyPr wrap="square" rtlCol="0">
            <a:spAutoFit/>
          </a:bodyPr>
          <a:lstStyle/>
          <a:p>
            <a:r>
              <a:rPr kumimoji="1" lang="ja-JP" altLang="en-US" dirty="0"/>
              <a:t>１２月２８日厚労省事務連絡</a:t>
            </a:r>
          </a:p>
        </p:txBody>
      </p:sp>
      <p:sp>
        <p:nvSpPr>
          <p:cNvPr id="2" name="スライド番号プレースホルダー 1">
            <a:extLst>
              <a:ext uri="{FF2B5EF4-FFF2-40B4-BE49-F238E27FC236}">
                <a16:creationId xmlns:a16="http://schemas.microsoft.com/office/drawing/2014/main" id="{3F101110-6BD6-96E9-4644-A81195148E97}"/>
              </a:ext>
            </a:extLst>
          </p:cNvPr>
          <p:cNvSpPr>
            <a:spLocks noGrp="1"/>
          </p:cNvSpPr>
          <p:nvPr>
            <p:ph type="sldNum" sz="quarter" idx="12"/>
          </p:nvPr>
        </p:nvSpPr>
        <p:spPr/>
        <p:txBody>
          <a:bodyPr/>
          <a:lstStyle/>
          <a:p>
            <a:fld id="{CEDB922F-16BB-40A6-B622-E023FDFE57B0}" type="slidenum">
              <a:rPr kumimoji="1" lang="ja-JP" altLang="en-US" smtClean="0"/>
              <a:t>40</a:t>
            </a:fld>
            <a:endParaRPr kumimoji="1" lang="ja-JP" altLang="en-US"/>
          </a:p>
        </p:txBody>
      </p:sp>
    </p:spTree>
    <p:extLst>
      <p:ext uri="{BB962C8B-B14F-4D97-AF65-F5344CB8AC3E}">
        <p14:creationId xmlns:p14="http://schemas.microsoft.com/office/powerpoint/2010/main" val="1021057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5E21EBB-8295-B462-C2DC-91B7B63DFDDF}"/>
              </a:ext>
            </a:extLst>
          </p:cNvPr>
          <p:cNvSpPr>
            <a:spLocks noGrp="1"/>
          </p:cNvSpPr>
          <p:nvPr>
            <p:ph type="title"/>
          </p:nvPr>
        </p:nvSpPr>
        <p:spPr/>
        <p:txBody>
          <a:bodyPr/>
          <a:lstStyle/>
          <a:p>
            <a:endParaRPr lang="ja-JP" altLang="en-US"/>
          </a:p>
        </p:txBody>
      </p:sp>
      <p:sp>
        <p:nvSpPr>
          <p:cNvPr id="4" name="コンテンツ プレースホルダー 3">
            <a:extLst>
              <a:ext uri="{FF2B5EF4-FFF2-40B4-BE49-F238E27FC236}">
                <a16:creationId xmlns:a16="http://schemas.microsoft.com/office/drawing/2014/main" id="{4C2FCA01-6754-C4C9-994C-9354BE45644D}"/>
              </a:ext>
            </a:extLst>
          </p:cNvPr>
          <p:cNvSpPr>
            <a:spLocks noGrp="1"/>
          </p:cNvSpPr>
          <p:nvPr>
            <p:ph idx="1"/>
          </p:nvPr>
        </p:nvSpPr>
        <p:spPr/>
        <p:txBody>
          <a:bodyPr/>
          <a:lstStyle/>
          <a:p>
            <a:pPr marL="0" indent="0">
              <a:buNone/>
            </a:pPr>
            <a:r>
              <a:rPr lang="ja-JP" altLang="en-US" dirty="0"/>
              <a:t>◎補助金額</a:t>
            </a:r>
          </a:p>
          <a:p>
            <a:r>
              <a:rPr lang="ja-JP" altLang="en-US" dirty="0"/>
              <a:t>対象介護事業所の介護職員（常勤換算）１人当たり月額平均 </a:t>
            </a:r>
            <a:r>
              <a:rPr lang="en-US" altLang="ja-JP" dirty="0"/>
              <a:t>6,000 </a:t>
            </a:r>
            <a:r>
              <a:rPr lang="ja-JP" altLang="en-US" dirty="0"/>
              <a:t>円の賃金引上げに相当する額。対象サービスごとに介護職員数（常勤換算）に応じて必要な交付率を設定し、各事業所の総報酬にその交付率を乗じた額を支給。</a:t>
            </a:r>
          </a:p>
        </p:txBody>
      </p:sp>
      <p:sp>
        <p:nvSpPr>
          <p:cNvPr id="2" name="スライド番号プレースホルダー 1">
            <a:extLst>
              <a:ext uri="{FF2B5EF4-FFF2-40B4-BE49-F238E27FC236}">
                <a16:creationId xmlns:a16="http://schemas.microsoft.com/office/drawing/2014/main" id="{82ADBF1C-3929-B9AE-34DD-48ACF1E0E5B0}"/>
              </a:ext>
            </a:extLst>
          </p:cNvPr>
          <p:cNvSpPr>
            <a:spLocks noGrp="1"/>
          </p:cNvSpPr>
          <p:nvPr>
            <p:ph type="sldNum" sz="quarter" idx="12"/>
          </p:nvPr>
        </p:nvSpPr>
        <p:spPr/>
        <p:txBody>
          <a:bodyPr/>
          <a:lstStyle/>
          <a:p>
            <a:fld id="{CEDB922F-16BB-40A6-B622-E023FDFE57B0}" type="slidenum">
              <a:rPr kumimoji="1" lang="ja-JP" altLang="en-US" smtClean="0"/>
              <a:t>41</a:t>
            </a:fld>
            <a:endParaRPr kumimoji="1" lang="ja-JP" altLang="en-US"/>
          </a:p>
        </p:txBody>
      </p:sp>
    </p:spTree>
    <p:extLst>
      <p:ext uri="{BB962C8B-B14F-4D97-AF65-F5344CB8AC3E}">
        <p14:creationId xmlns:p14="http://schemas.microsoft.com/office/powerpoint/2010/main" val="1727569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4EA3CC-A7C3-81D0-E55C-3AAF52B1426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8EFE888-1CB7-85D9-8184-E80C701C15C7}"/>
              </a:ext>
            </a:extLst>
          </p:cNvPr>
          <p:cNvSpPr>
            <a:spLocks noGrp="1"/>
          </p:cNvSpPr>
          <p:nvPr>
            <p:ph idx="1"/>
          </p:nvPr>
        </p:nvSpPr>
        <p:spPr/>
        <p:txBody>
          <a:bodyPr>
            <a:normAutofit fontScale="92500" lnSpcReduction="10000"/>
          </a:bodyPr>
          <a:lstStyle/>
          <a:p>
            <a:pPr marL="0" indent="0">
              <a:buNone/>
            </a:pPr>
            <a:r>
              <a:rPr kumimoji="1" lang="ja-JP" altLang="en-US" dirty="0"/>
              <a:t>◎取得要件</a:t>
            </a:r>
            <a:endParaRPr kumimoji="1" lang="en-US" altLang="ja-JP" dirty="0"/>
          </a:p>
          <a:p>
            <a:r>
              <a:rPr kumimoji="1" lang="ja-JP" altLang="en-US" dirty="0">
                <a:solidFill>
                  <a:srgbClr val="FF0000"/>
                </a:solidFill>
              </a:rPr>
              <a:t>介護職員ベースアップ等支援加算を取得している事業所</a:t>
            </a:r>
            <a:r>
              <a:rPr kumimoji="1" lang="ja-JP" altLang="en-US" dirty="0"/>
              <a:t>（令和６年４月から介護職員等ベースアップ等支援加算を取得見込みの事業所も含む）上記かつ、令和６年２・３月分（令和５年度中分）から実際に賃上げを行う事業所</a:t>
            </a:r>
            <a:endParaRPr kumimoji="1" lang="en-US" altLang="ja-JP" dirty="0"/>
          </a:p>
          <a:p>
            <a:r>
              <a:rPr kumimoji="1" lang="ja-JP" altLang="en-US" dirty="0"/>
              <a:t>賃上げ効果の継続に資するよう、補助額の</a:t>
            </a:r>
            <a:r>
              <a:rPr kumimoji="1" lang="en-US" altLang="ja-JP" dirty="0"/>
              <a:t>2/3 </a:t>
            </a:r>
            <a:r>
              <a:rPr kumimoji="1" lang="ja-JP" altLang="en-US" dirty="0"/>
              <a:t>以上は介護職員等の月額賃金（</a:t>
            </a:r>
            <a:r>
              <a:rPr kumimoji="1" lang="en-US" altLang="ja-JP" dirty="0"/>
              <a:t>※</a:t>
            </a:r>
            <a:r>
              <a:rPr kumimoji="1" lang="ja-JP" altLang="en-US" dirty="0"/>
              <a:t>）の改善に使用することを要件とする（４月分以降。基本給の引上げに伴う賞与や超過勤務手当等の各種手当への影響を考慮しつつ、就業規則（賃金規程）改正に一定の時間を要することを考慮して、</a:t>
            </a:r>
            <a:r>
              <a:rPr kumimoji="1" lang="ja-JP" altLang="en-US" dirty="0">
                <a:solidFill>
                  <a:srgbClr val="FF0000"/>
                </a:solidFill>
              </a:rPr>
              <a:t>令和６年２・３月分は全額一時金による支給を可能</a:t>
            </a:r>
            <a:r>
              <a:rPr kumimoji="1" lang="ja-JP" altLang="en-US" dirty="0"/>
              <a:t>とする。）</a:t>
            </a:r>
          </a:p>
          <a:p>
            <a:pPr marL="0" indent="0">
              <a:buNone/>
            </a:pPr>
            <a:r>
              <a:rPr kumimoji="1" lang="en-US" altLang="ja-JP" dirty="0"/>
              <a:t>※</a:t>
            </a:r>
            <a:r>
              <a:rPr kumimoji="1" lang="ja-JP" altLang="en-US" dirty="0"/>
              <a:t>「基本給」又は「決まって毎月支払われる手当」</a:t>
            </a:r>
          </a:p>
        </p:txBody>
      </p:sp>
      <p:sp>
        <p:nvSpPr>
          <p:cNvPr id="4" name="スライド番号プレースホルダー 3">
            <a:extLst>
              <a:ext uri="{FF2B5EF4-FFF2-40B4-BE49-F238E27FC236}">
                <a16:creationId xmlns:a16="http://schemas.microsoft.com/office/drawing/2014/main" id="{C42C2F59-027C-8122-D0F5-0D08B3B40384}"/>
              </a:ext>
            </a:extLst>
          </p:cNvPr>
          <p:cNvSpPr>
            <a:spLocks noGrp="1"/>
          </p:cNvSpPr>
          <p:nvPr>
            <p:ph type="sldNum" sz="quarter" idx="12"/>
          </p:nvPr>
        </p:nvSpPr>
        <p:spPr/>
        <p:txBody>
          <a:bodyPr/>
          <a:lstStyle/>
          <a:p>
            <a:fld id="{CEDB922F-16BB-40A6-B622-E023FDFE57B0}" type="slidenum">
              <a:rPr kumimoji="1" lang="ja-JP" altLang="en-US" smtClean="0"/>
              <a:t>42</a:t>
            </a:fld>
            <a:endParaRPr kumimoji="1" lang="ja-JP" altLang="en-US"/>
          </a:p>
        </p:txBody>
      </p:sp>
    </p:spTree>
    <p:extLst>
      <p:ext uri="{BB962C8B-B14F-4D97-AF65-F5344CB8AC3E}">
        <p14:creationId xmlns:p14="http://schemas.microsoft.com/office/powerpoint/2010/main" val="509120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E74255-3068-A016-9A40-4F8EC812B38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45E9BF0-BC53-4470-D96D-04C21FFE3CAD}"/>
              </a:ext>
            </a:extLst>
          </p:cNvPr>
          <p:cNvSpPr>
            <a:spLocks noGrp="1"/>
          </p:cNvSpPr>
          <p:nvPr>
            <p:ph idx="1"/>
          </p:nvPr>
        </p:nvSpPr>
        <p:spPr/>
        <p:txBody>
          <a:bodyPr>
            <a:normAutofit fontScale="85000" lnSpcReduction="20000"/>
          </a:bodyPr>
          <a:lstStyle/>
          <a:p>
            <a:pPr marL="0" indent="0">
              <a:buNone/>
            </a:pPr>
            <a:r>
              <a:rPr kumimoji="1" lang="ja-JP" altLang="en-US" dirty="0"/>
              <a:t>◎対象となる職種</a:t>
            </a:r>
            <a:endParaRPr kumimoji="1" lang="en-US" altLang="ja-JP" dirty="0"/>
          </a:p>
          <a:p>
            <a:r>
              <a:rPr kumimoji="1" lang="ja-JP" altLang="en-US" dirty="0"/>
              <a:t>介護職員事業所の判断により、介護職員以外の他の職種の 処遇改善にこの処遇改善の収入を充てることができるよう柔軟な運用を認める。</a:t>
            </a:r>
          </a:p>
          <a:p>
            <a:pPr marL="0" indent="0">
              <a:buNone/>
            </a:pPr>
            <a:r>
              <a:rPr kumimoji="1" lang="ja-JP" altLang="en-US" dirty="0"/>
              <a:t>◎申請方法</a:t>
            </a:r>
          </a:p>
          <a:p>
            <a:r>
              <a:rPr kumimoji="1" lang="ja-JP" altLang="en-US" dirty="0"/>
              <a:t>各事業所において、都道府県に介護職員・その他職員の賃金改善額を記載した計画書（</a:t>
            </a:r>
            <a:r>
              <a:rPr kumimoji="1" lang="en-US" altLang="ja-JP" dirty="0"/>
              <a:t>※</a:t>
            </a:r>
            <a:r>
              <a:rPr kumimoji="1" lang="ja-JP" altLang="en-US" dirty="0"/>
              <a:t>）を提出。</a:t>
            </a:r>
          </a:p>
          <a:p>
            <a:pPr marL="0" indent="0">
              <a:buNone/>
            </a:pPr>
            <a:r>
              <a:rPr kumimoji="1" lang="en-US" altLang="ja-JP" dirty="0"/>
              <a:t>※</a:t>
            </a:r>
            <a:r>
              <a:rPr kumimoji="1" lang="ja-JP" altLang="en-US" dirty="0"/>
              <a:t>賃金改善額の総額（対象とする職員全体の額）の記載を求める（職員個々人の賃金改善額の記載は求めない）</a:t>
            </a:r>
          </a:p>
          <a:p>
            <a:pPr marL="0" indent="0">
              <a:buNone/>
            </a:pPr>
            <a:r>
              <a:rPr kumimoji="1" lang="ja-JP" altLang="en-US" dirty="0"/>
              <a:t>◎報告方法</a:t>
            </a:r>
          </a:p>
          <a:p>
            <a:r>
              <a:rPr kumimoji="1" lang="ja-JP" altLang="en-US" dirty="0"/>
              <a:t>各事業所において、都道府県に賃金改善期間経過後、計画の実績報告書（</a:t>
            </a:r>
            <a:r>
              <a:rPr kumimoji="1" lang="en-US" altLang="ja-JP" dirty="0"/>
              <a:t>※</a:t>
            </a:r>
            <a:r>
              <a:rPr kumimoji="1" lang="ja-JP" altLang="en-US" dirty="0"/>
              <a:t>）を提出。</a:t>
            </a:r>
          </a:p>
          <a:p>
            <a:pPr marL="0" indent="0">
              <a:buNone/>
            </a:pPr>
            <a:r>
              <a:rPr kumimoji="1" lang="en-US" altLang="ja-JP" dirty="0"/>
              <a:t>※</a:t>
            </a:r>
            <a:r>
              <a:rPr kumimoji="1" lang="ja-JP" altLang="en-US" dirty="0"/>
              <a:t>賃金改善額の総額（対象とする職員全体の額）の記載を求める（職員個々人の賃金改善額の記載は求めない）</a:t>
            </a:r>
          </a:p>
        </p:txBody>
      </p:sp>
      <p:sp>
        <p:nvSpPr>
          <p:cNvPr id="4" name="スライド番号プレースホルダー 3">
            <a:extLst>
              <a:ext uri="{FF2B5EF4-FFF2-40B4-BE49-F238E27FC236}">
                <a16:creationId xmlns:a16="http://schemas.microsoft.com/office/drawing/2014/main" id="{66C39960-00C2-E3BE-3C3B-189A83680C0D}"/>
              </a:ext>
            </a:extLst>
          </p:cNvPr>
          <p:cNvSpPr>
            <a:spLocks noGrp="1"/>
          </p:cNvSpPr>
          <p:nvPr>
            <p:ph type="sldNum" sz="quarter" idx="12"/>
          </p:nvPr>
        </p:nvSpPr>
        <p:spPr/>
        <p:txBody>
          <a:bodyPr/>
          <a:lstStyle/>
          <a:p>
            <a:fld id="{CEDB922F-16BB-40A6-B622-E023FDFE57B0}" type="slidenum">
              <a:rPr kumimoji="1" lang="ja-JP" altLang="en-US" smtClean="0"/>
              <a:t>43</a:t>
            </a:fld>
            <a:endParaRPr kumimoji="1" lang="ja-JP" altLang="en-US"/>
          </a:p>
        </p:txBody>
      </p:sp>
    </p:spTree>
    <p:extLst>
      <p:ext uri="{BB962C8B-B14F-4D97-AF65-F5344CB8AC3E}">
        <p14:creationId xmlns:p14="http://schemas.microsoft.com/office/powerpoint/2010/main" val="4286230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786266-146A-7878-F4AD-B8BE1520291F}"/>
              </a:ext>
            </a:extLst>
          </p:cNvPr>
          <p:cNvPicPr>
            <a:picLocks noChangeAspect="1"/>
          </p:cNvPicPr>
          <p:nvPr/>
        </p:nvPicPr>
        <p:blipFill>
          <a:blip r:embed="rId2"/>
          <a:stretch>
            <a:fillRect/>
          </a:stretch>
        </p:blipFill>
        <p:spPr>
          <a:xfrm>
            <a:off x="1258957" y="65453"/>
            <a:ext cx="9320355" cy="6481121"/>
          </a:xfrm>
          <a:prstGeom prst="rect">
            <a:avLst/>
          </a:prstGeom>
        </p:spPr>
      </p:pic>
      <p:sp>
        <p:nvSpPr>
          <p:cNvPr id="4" name="テキスト ボックス 3">
            <a:extLst>
              <a:ext uri="{FF2B5EF4-FFF2-40B4-BE49-F238E27FC236}">
                <a16:creationId xmlns:a16="http://schemas.microsoft.com/office/drawing/2014/main" id="{03838524-BB4A-06E5-6448-9F4B8F85C49F}"/>
              </a:ext>
            </a:extLst>
          </p:cNvPr>
          <p:cNvSpPr txBox="1"/>
          <p:nvPr/>
        </p:nvSpPr>
        <p:spPr>
          <a:xfrm>
            <a:off x="5777948" y="6546574"/>
            <a:ext cx="3432313" cy="369332"/>
          </a:xfrm>
          <a:prstGeom prst="rect">
            <a:avLst/>
          </a:prstGeom>
          <a:noFill/>
          <a:ln>
            <a:solidFill>
              <a:schemeClr val="accent1"/>
            </a:solidFill>
          </a:ln>
        </p:spPr>
        <p:txBody>
          <a:bodyPr wrap="square" rtlCol="0">
            <a:spAutoFit/>
          </a:bodyPr>
          <a:lstStyle/>
          <a:p>
            <a:r>
              <a:rPr kumimoji="1" lang="ja-JP" altLang="en-US" dirty="0"/>
              <a:t>１２月２８日厚労省事務連絡</a:t>
            </a:r>
          </a:p>
        </p:txBody>
      </p:sp>
      <p:sp>
        <p:nvSpPr>
          <p:cNvPr id="2" name="スライド番号プレースホルダー 1">
            <a:extLst>
              <a:ext uri="{FF2B5EF4-FFF2-40B4-BE49-F238E27FC236}">
                <a16:creationId xmlns:a16="http://schemas.microsoft.com/office/drawing/2014/main" id="{A1818CE7-9E57-783E-AE88-8895E56CF187}"/>
              </a:ext>
            </a:extLst>
          </p:cNvPr>
          <p:cNvSpPr>
            <a:spLocks noGrp="1"/>
          </p:cNvSpPr>
          <p:nvPr>
            <p:ph type="sldNum" sz="quarter" idx="12"/>
          </p:nvPr>
        </p:nvSpPr>
        <p:spPr/>
        <p:txBody>
          <a:bodyPr/>
          <a:lstStyle/>
          <a:p>
            <a:fld id="{CEDB922F-16BB-40A6-B622-E023FDFE57B0}" type="slidenum">
              <a:rPr kumimoji="1" lang="ja-JP" altLang="en-US" smtClean="0"/>
              <a:t>44</a:t>
            </a:fld>
            <a:endParaRPr kumimoji="1" lang="ja-JP" altLang="en-US"/>
          </a:p>
        </p:txBody>
      </p:sp>
    </p:spTree>
    <p:extLst>
      <p:ext uri="{BB962C8B-B14F-4D97-AF65-F5344CB8AC3E}">
        <p14:creationId xmlns:p14="http://schemas.microsoft.com/office/powerpoint/2010/main" val="273736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01DDFE-0760-8370-58A8-A5B78F96C45A}"/>
              </a:ext>
            </a:extLst>
          </p:cNvPr>
          <p:cNvSpPr>
            <a:spLocks noGrp="1"/>
          </p:cNvSpPr>
          <p:nvPr>
            <p:ph type="title"/>
          </p:nvPr>
        </p:nvSpPr>
        <p:spPr/>
        <p:txBody>
          <a:bodyPr/>
          <a:lstStyle/>
          <a:p>
            <a:pPr marL="0" marR="0" lvl="0" indent="0" defTabSz="914400" rtl="0" eaLnBrk="1" fontAlgn="auto" latinLnBrk="0" hangingPunct="1">
              <a:lnSpc>
                <a:spcPct val="90000"/>
              </a:lnSpc>
              <a:spcBef>
                <a:spcPts val="0"/>
              </a:spcBef>
              <a:spcAft>
                <a:spcPts val="0"/>
              </a:spcAft>
              <a:tabLst/>
              <a:defRPr/>
            </a:pPr>
            <a:r>
              <a:rPr kumimoji="1" lang="ja-JP" altLang="en-US" sz="4000" b="1" i="0" u="none" strike="noStrike" kern="12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mn-cs"/>
              </a:rPr>
              <a:t>補助金額の計算（総報酬とは）</a:t>
            </a:r>
            <a:endParaRPr kumimoji="1" lang="ja-JP" altLang="en-US" sz="1800" dirty="0"/>
          </a:p>
        </p:txBody>
      </p:sp>
      <p:sp>
        <p:nvSpPr>
          <p:cNvPr id="4" name="スライド番号プレースホルダー 3">
            <a:extLst>
              <a:ext uri="{FF2B5EF4-FFF2-40B4-BE49-F238E27FC236}">
                <a16:creationId xmlns:a16="http://schemas.microsoft.com/office/drawing/2014/main" id="{1348BBA1-0C48-A62E-DF93-840B474A28F8}"/>
              </a:ext>
            </a:extLst>
          </p:cNvPr>
          <p:cNvSpPr>
            <a:spLocks noGrp="1"/>
          </p:cNvSpPr>
          <p:nvPr>
            <p:ph type="sldNum" sz="quarter" idx="12"/>
          </p:nvPr>
        </p:nvSpPr>
        <p:spPr/>
        <p:txBody>
          <a:bodyPr/>
          <a:lstStyle/>
          <a:p>
            <a:fld id="{CEDB922F-16BB-40A6-B622-E023FDFE57B0}" type="slidenum">
              <a:rPr kumimoji="1" lang="ja-JP" altLang="en-US" smtClean="0"/>
              <a:t>45</a:t>
            </a:fld>
            <a:endParaRPr kumimoji="1" lang="ja-JP" altLang="en-US"/>
          </a:p>
        </p:txBody>
      </p:sp>
      <p:sp>
        <p:nvSpPr>
          <p:cNvPr id="5" name="コンテンツ プレースホルダー 4">
            <a:extLst>
              <a:ext uri="{FF2B5EF4-FFF2-40B4-BE49-F238E27FC236}">
                <a16:creationId xmlns:a16="http://schemas.microsoft.com/office/drawing/2014/main" id="{BD7AB09D-7D6F-70C8-0258-7BB707500D1A}"/>
              </a:ext>
            </a:extLst>
          </p:cNvPr>
          <p:cNvSpPr>
            <a:spLocks noGrp="1"/>
          </p:cNvSpPr>
          <p:nvPr>
            <p:ph idx="1"/>
          </p:nvPr>
        </p:nvSpPr>
        <p:spPr>
          <a:xfrm>
            <a:off x="278296" y="1825625"/>
            <a:ext cx="11075504" cy="4351338"/>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ja-JP" sz="3200" dirty="0">
                <a:solidFill>
                  <a:srgbClr val="FF0000"/>
                </a:solidFill>
                <a:effectLst/>
                <a:latin typeface="+mn-ea"/>
                <a:cs typeface="ＭＳ Ｐゴシック" panose="020B0600070205080204" pitchFamily="50" charset="-128"/>
              </a:rPr>
              <a:t>補助金</a:t>
            </a:r>
            <a:r>
              <a:rPr lang="ja-JP" altLang="ja-JP" sz="3200" dirty="0">
                <a:solidFill>
                  <a:schemeClr val="tx1"/>
                </a:solidFill>
                <a:effectLst/>
                <a:latin typeface="+mn-ea"/>
                <a:cs typeface="ＭＳ Ｐゴシック" panose="020B0600070205080204" pitchFamily="50" charset="-128"/>
              </a:rPr>
              <a:t>…総報酬（処遇改善加算、特定加算、ベア加算を含む）×交付率</a:t>
            </a:r>
          </a:p>
          <a:p>
            <a:pPr algn="just"/>
            <a:r>
              <a:rPr lang="ja-JP" altLang="ja-JP" sz="3200" dirty="0">
                <a:solidFill>
                  <a:srgbClr val="FF0000"/>
                </a:solidFill>
                <a:effectLst/>
                <a:latin typeface="+mn-ea"/>
                <a:cs typeface="ＭＳ Ｐゴシック" panose="020B0600070205080204" pitchFamily="50" charset="-128"/>
              </a:rPr>
              <a:t>加算</a:t>
            </a:r>
            <a:r>
              <a:rPr lang="ja-JP" altLang="ja-JP" sz="3200" dirty="0">
                <a:solidFill>
                  <a:schemeClr val="tx1"/>
                </a:solidFill>
                <a:effectLst/>
                <a:latin typeface="+mn-ea"/>
                <a:cs typeface="ＭＳ Ｐゴシック" panose="020B0600070205080204" pitchFamily="50" charset="-128"/>
              </a:rPr>
              <a:t>　…総報酬（処遇改善加算を含まない）×交付率</a:t>
            </a:r>
          </a:p>
        </p:txBody>
      </p:sp>
    </p:spTree>
    <p:extLst>
      <p:ext uri="{BB962C8B-B14F-4D97-AF65-F5344CB8AC3E}">
        <p14:creationId xmlns:p14="http://schemas.microsoft.com/office/powerpoint/2010/main" val="920692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68E368-9111-51FE-2AD8-3DA841CFFFD6}"/>
              </a:ext>
            </a:extLst>
          </p:cNvPr>
          <p:cNvSpPr>
            <a:spLocks noGrp="1"/>
          </p:cNvSpPr>
          <p:nvPr>
            <p:ph type="title"/>
          </p:nvPr>
        </p:nvSpPr>
        <p:spPr/>
        <p:txBody>
          <a:bodyPr/>
          <a:lstStyle/>
          <a:p>
            <a:r>
              <a:rPr lang="ja-JP" altLang="en-US" dirty="0"/>
              <a:t>審議報告</a:t>
            </a:r>
            <a:endParaRPr kumimoji="1" lang="ja-JP" altLang="en-US" dirty="0"/>
          </a:p>
        </p:txBody>
      </p:sp>
      <p:sp>
        <p:nvSpPr>
          <p:cNvPr id="3" name="字幕 2">
            <a:extLst>
              <a:ext uri="{FF2B5EF4-FFF2-40B4-BE49-F238E27FC236}">
                <a16:creationId xmlns:a16="http://schemas.microsoft.com/office/drawing/2014/main" id="{B9F089AD-BD3F-B79C-609F-314351A3EF7B}"/>
              </a:ext>
            </a:extLst>
          </p:cNvPr>
          <p:cNvSpPr>
            <a:spLocks noGrp="1"/>
          </p:cNvSpPr>
          <p:nvPr>
            <p:ph type="body" idx="1"/>
          </p:nvPr>
        </p:nvSpPr>
        <p:spPr/>
        <p:txBody>
          <a:bodyPr/>
          <a:lstStyle/>
          <a:p>
            <a:r>
              <a:rPr kumimoji="1" lang="ja-JP" altLang="en-US" dirty="0"/>
              <a:t>１２月２２日介護給付費分科会</a:t>
            </a:r>
          </a:p>
        </p:txBody>
      </p:sp>
      <p:sp>
        <p:nvSpPr>
          <p:cNvPr id="4" name="スライド番号プレースホルダー 3">
            <a:extLst>
              <a:ext uri="{FF2B5EF4-FFF2-40B4-BE49-F238E27FC236}">
                <a16:creationId xmlns:a16="http://schemas.microsoft.com/office/drawing/2014/main" id="{CC9AE4F4-1930-A8D6-A5ED-79394E5BE19A}"/>
              </a:ext>
            </a:extLst>
          </p:cNvPr>
          <p:cNvSpPr>
            <a:spLocks noGrp="1"/>
          </p:cNvSpPr>
          <p:nvPr>
            <p:ph type="sldNum" sz="quarter" idx="12"/>
          </p:nvPr>
        </p:nvSpPr>
        <p:spPr/>
        <p:txBody>
          <a:bodyPr/>
          <a:lstStyle/>
          <a:p>
            <a:fld id="{CEDB922F-16BB-40A6-B622-E023FDFE57B0}" type="slidenum">
              <a:rPr kumimoji="1" lang="ja-JP" altLang="en-US" smtClean="0"/>
              <a:t>46</a:t>
            </a:fld>
            <a:endParaRPr kumimoji="1" lang="ja-JP" altLang="en-US"/>
          </a:p>
        </p:txBody>
      </p:sp>
    </p:spTree>
    <p:extLst>
      <p:ext uri="{BB962C8B-B14F-4D97-AF65-F5344CB8AC3E}">
        <p14:creationId xmlns:p14="http://schemas.microsoft.com/office/powerpoint/2010/main" val="1090687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81AE8C8-E32D-0857-6AEE-9CCB9E48DBFD}"/>
              </a:ext>
            </a:extLst>
          </p:cNvPr>
          <p:cNvSpPr>
            <a:spLocks noGrp="1"/>
          </p:cNvSpPr>
          <p:nvPr>
            <p:ph type="sldNum" sz="quarter" idx="12"/>
          </p:nvPr>
        </p:nvSpPr>
        <p:spPr/>
        <p:txBody>
          <a:bodyPr/>
          <a:lstStyle/>
          <a:p>
            <a:fld id="{CEDB922F-16BB-40A6-B622-E023FDFE57B0}"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76751BC3-3695-D682-BA6B-9E34D5B80ECB}"/>
              </a:ext>
            </a:extLst>
          </p:cNvPr>
          <p:cNvPicPr>
            <a:picLocks noChangeAspect="1"/>
          </p:cNvPicPr>
          <p:nvPr/>
        </p:nvPicPr>
        <p:blipFill>
          <a:blip r:embed="rId2"/>
          <a:stretch>
            <a:fillRect/>
          </a:stretch>
        </p:blipFill>
        <p:spPr>
          <a:xfrm>
            <a:off x="677593" y="1417983"/>
            <a:ext cx="11140319" cy="4134678"/>
          </a:xfrm>
          <a:prstGeom prst="rect">
            <a:avLst/>
          </a:prstGeom>
        </p:spPr>
      </p:pic>
    </p:spTree>
    <p:extLst>
      <p:ext uri="{BB962C8B-B14F-4D97-AF65-F5344CB8AC3E}">
        <p14:creationId xmlns:p14="http://schemas.microsoft.com/office/powerpoint/2010/main" val="352633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0C73CC2-F62F-F863-B0C1-9B2494F85CAE}"/>
              </a:ext>
            </a:extLst>
          </p:cNvPr>
          <p:cNvSpPr>
            <a:spLocks noGrp="1"/>
          </p:cNvSpPr>
          <p:nvPr>
            <p:ph type="title"/>
          </p:nvPr>
        </p:nvSpPr>
        <p:spPr/>
        <p:txBody>
          <a:bodyPr/>
          <a:lstStyle/>
          <a:p>
            <a:r>
              <a:rPr lang="ja-JP" altLang="en-US" dirty="0"/>
              <a:t>共通項目</a:t>
            </a:r>
          </a:p>
        </p:txBody>
      </p:sp>
      <p:sp>
        <p:nvSpPr>
          <p:cNvPr id="5" name="コンテンツ プレースホルダー 4">
            <a:extLst>
              <a:ext uri="{FF2B5EF4-FFF2-40B4-BE49-F238E27FC236}">
                <a16:creationId xmlns:a16="http://schemas.microsoft.com/office/drawing/2014/main" id="{F64BB1E1-A4DD-4787-D267-BAD5696E04E9}"/>
              </a:ext>
            </a:extLst>
          </p:cNvPr>
          <p:cNvSpPr>
            <a:spLocks noGrp="1"/>
          </p:cNvSpPr>
          <p:nvPr>
            <p:ph idx="1"/>
          </p:nvPr>
        </p:nvSpPr>
        <p:spPr/>
        <p:txBody>
          <a:bodyPr>
            <a:normAutofit/>
          </a:bodyPr>
          <a:lstStyle/>
          <a:p>
            <a:r>
              <a:rPr lang="ja-JP" altLang="en-US" sz="3600" b="0" i="0" u="none" strike="noStrike" baseline="0" dirty="0">
                <a:solidFill>
                  <a:srgbClr val="000000"/>
                </a:solidFill>
                <a:latin typeface="游ゴシック" panose="020B0400000000000000" pitchFamily="50" charset="-128"/>
                <a:ea typeface="游ゴシック" panose="020B0400000000000000" pitchFamily="50" charset="-128"/>
              </a:rPr>
              <a:t>人員配置基準における両立支援への配慮★</a:t>
            </a:r>
          </a:p>
          <a:p>
            <a:r>
              <a:rPr lang="ja-JP" altLang="en-US" sz="3600" b="0" i="0" u="none" strike="noStrike" baseline="0" dirty="0">
                <a:solidFill>
                  <a:srgbClr val="000000"/>
                </a:solidFill>
                <a:latin typeface="游ゴシック" panose="020B0400000000000000" pitchFamily="50" charset="-128"/>
                <a:ea typeface="游ゴシック" panose="020B0400000000000000" pitchFamily="50" charset="-128"/>
              </a:rPr>
              <a:t>管理者の責務及び兼務範囲の明確化等★</a:t>
            </a:r>
          </a:p>
          <a:p>
            <a:r>
              <a:rPr lang="ja-JP" altLang="en-US" sz="3600" b="0" i="0" u="none" strike="noStrike" baseline="0" dirty="0">
                <a:solidFill>
                  <a:srgbClr val="000000"/>
                </a:solidFill>
                <a:latin typeface="游ゴシック" panose="020B0400000000000000" pitchFamily="50" charset="-128"/>
                <a:ea typeface="游ゴシック" panose="020B0400000000000000" pitchFamily="50" charset="-128"/>
              </a:rPr>
              <a:t>いわゆるローカルルールについて★</a:t>
            </a:r>
          </a:p>
          <a:p>
            <a:r>
              <a:rPr lang="ja-JP" altLang="en-US" sz="3600" b="0" i="0" u="none" strike="noStrike" baseline="0" dirty="0">
                <a:solidFill>
                  <a:srgbClr val="000000"/>
                </a:solidFill>
                <a:latin typeface="游ゴシック" panose="020B0400000000000000" pitchFamily="50" charset="-128"/>
                <a:ea typeface="游ゴシック" panose="020B0400000000000000" pitchFamily="50" charset="-128"/>
              </a:rPr>
              <a:t>「書面掲示」規制の見直し</a:t>
            </a:r>
            <a:r>
              <a:rPr lang="ja-JP" altLang="en-US" sz="3600" b="0" i="0" u="none" strike="noStrike" baseline="0" dirty="0">
                <a:solidFill>
                  <a:srgbClr val="000000"/>
                </a:solidFill>
                <a:latin typeface="游明朝" panose="02020400000000000000" pitchFamily="18" charset="-128"/>
                <a:ea typeface="游明朝" panose="02020400000000000000" pitchFamily="18" charset="-128"/>
              </a:rPr>
              <a:t>★</a:t>
            </a:r>
            <a:endParaRPr lang="ja-JP" altLang="en-US" sz="3600" dirty="0"/>
          </a:p>
        </p:txBody>
      </p:sp>
      <p:sp>
        <p:nvSpPr>
          <p:cNvPr id="2" name="スライド番号プレースホルダー 1">
            <a:extLst>
              <a:ext uri="{FF2B5EF4-FFF2-40B4-BE49-F238E27FC236}">
                <a16:creationId xmlns:a16="http://schemas.microsoft.com/office/drawing/2014/main" id="{1451E514-9865-B9F8-FE98-D1320C4BA9A0}"/>
              </a:ext>
            </a:extLst>
          </p:cNvPr>
          <p:cNvSpPr>
            <a:spLocks noGrp="1"/>
          </p:cNvSpPr>
          <p:nvPr>
            <p:ph type="sldNum" sz="quarter" idx="12"/>
          </p:nvPr>
        </p:nvSpPr>
        <p:spPr/>
        <p:txBody>
          <a:bodyPr/>
          <a:lstStyle/>
          <a:p>
            <a:fld id="{CEDB922F-16BB-40A6-B622-E023FDFE57B0}"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124D41AA-D96D-1F6D-ECD4-8F20E3EEDA0F}"/>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
        <p:nvSpPr>
          <p:cNvPr id="6" name="テキスト ボックス 5">
            <a:extLst>
              <a:ext uri="{FF2B5EF4-FFF2-40B4-BE49-F238E27FC236}">
                <a16:creationId xmlns:a16="http://schemas.microsoft.com/office/drawing/2014/main" id="{5C4DC300-DDE5-30E7-D84D-BE026C47ACF9}"/>
              </a:ext>
            </a:extLst>
          </p:cNvPr>
          <p:cNvSpPr txBox="1"/>
          <p:nvPr/>
        </p:nvSpPr>
        <p:spPr>
          <a:xfrm>
            <a:off x="7977809" y="1139687"/>
            <a:ext cx="2491408" cy="369332"/>
          </a:xfrm>
          <a:prstGeom prst="rect">
            <a:avLst/>
          </a:prstGeom>
          <a:noFill/>
        </p:spPr>
        <p:txBody>
          <a:bodyPr wrap="square" rtlCol="0">
            <a:spAutoFit/>
          </a:bodyPr>
          <a:lstStyle/>
          <a:p>
            <a:r>
              <a:rPr kumimoji="1" lang="ja-JP" altLang="en-US" dirty="0"/>
              <a:t>★は地域密着も適用</a:t>
            </a:r>
          </a:p>
        </p:txBody>
      </p:sp>
    </p:spTree>
    <p:extLst>
      <p:ext uri="{BB962C8B-B14F-4D97-AF65-F5344CB8AC3E}">
        <p14:creationId xmlns:p14="http://schemas.microsoft.com/office/powerpoint/2010/main" val="69747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7119B-6BD3-B673-3E9F-48F2217FEBF5}"/>
              </a:ext>
            </a:extLst>
          </p:cNvPr>
          <p:cNvSpPr>
            <a:spLocks noGrp="1"/>
          </p:cNvSpPr>
          <p:nvPr>
            <p:ph type="ctrTitle"/>
          </p:nvPr>
        </p:nvSpPr>
        <p:spPr/>
        <p:txBody>
          <a:bodyPr/>
          <a:lstStyle/>
          <a:p>
            <a:endParaRPr kumimoji="1" lang="ja-JP" altLang="en-US" dirty="0"/>
          </a:p>
        </p:txBody>
      </p:sp>
      <p:sp>
        <p:nvSpPr>
          <p:cNvPr id="3" name="字幕 2">
            <a:extLst>
              <a:ext uri="{FF2B5EF4-FFF2-40B4-BE49-F238E27FC236}">
                <a16:creationId xmlns:a16="http://schemas.microsoft.com/office/drawing/2014/main" id="{AA34CFEC-C117-C780-4854-AFE4A9322C44}"/>
              </a:ext>
            </a:extLst>
          </p:cNvPr>
          <p:cNvSpPr>
            <a:spLocks noGrp="1"/>
          </p:cNvSpPr>
          <p:nvPr>
            <p:ph type="subTitle" idx="1"/>
          </p:nvPr>
        </p:nvSpPr>
        <p:spPr/>
        <p:txBody>
          <a:bodyPr/>
          <a:lstStyle/>
          <a:p>
            <a:endParaRPr kumimoji="1" lang="ja-JP" altLang="en-US"/>
          </a:p>
        </p:txBody>
      </p:sp>
      <p:pic>
        <p:nvPicPr>
          <p:cNvPr id="10" name="図 9">
            <a:extLst>
              <a:ext uri="{FF2B5EF4-FFF2-40B4-BE49-F238E27FC236}">
                <a16:creationId xmlns:a16="http://schemas.microsoft.com/office/drawing/2014/main" id="{83D33B40-679A-DE4C-962E-144853E0CB4B}"/>
              </a:ext>
            </a:extLst>
          </p:cNvPr>
          <p:cNvPicPr>
            <a:picLocks noChangeAspect="1"/>
          </p:cNvPicPr>
          <p:nvPr/>
        </p:nvPicPr>
        <p:blipFill>
          <a:blip r:embed="rId3"/>
          <a:stretch>
            <a:fillRect/>
          </a:stretch>
        </p:blipFill>
        <p:spPr>
          <a:xfrm>
            <a:off x="1260560" y="47521"/>
            <a:ext cx="9670889" cy="6762963"/>
          </a:xfrm>
          <a:prstGeom prst="rect">
            <a:avLst/>
          </a:prstGeom>
        </p:spPr>
      </p:pic>
      <p:sp>
        <p:nvSpPr>
          <p:cNvPr id="4" name="スライド番号プレースホルダー 3">
            <a:extLst>
              <a:ext uri="{FF2B5EF4-FFF2-40B4-BE49-F238E27FC236}">
                <a16:creationId xmlns:a16="http://schemas.microsoft.com/office/drawing/2014/main" id="{2D294E03-4D27-5CC1-E45D-B7692A8220E8}"/>
              </a:ext>
            </a:extLst>
          </p:cNvPr>
          <p:cNvSpPr>
            <a:spLocks noGrp="1"/>
          </p:cNvSpPr>
          <p:nvPr>
            <p:ph type="sldNum" sz="quarter" idx="12"/>
          </p:nvPr>
        </p:nvSpPr>
        <p:spPr/>
        <p:txBody>
          <a:bodyPr/>
          <a:lstStyle/>
          <a:p>
            <a:fld id="{3B6F2B05-96C8-4EC6-A67A-013DF127CB40}" type="slidenum">
              <a:rPr lang="ja-JP" altLang="en-US" smtClean="0"/>
              <a:pPr/>
              <a:t>4</a:t>
            </a:fld>
            <a:endParaRPr lang="ja-JP" altLang="en-US" dirty="0"/>
          </a:p>
        </p:txBody>
      </p:sp>
    </p:spTree>
    <p:extLst>
      <p:ext uri="{BB962C8B-B14F-4D97-AF65-F5344CB8AC3E}">
        <p14:creationId xmlns:p14="http://schemas.microsoft.com/office/powerpoint/2010/main" val="3846522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C0E85D-27E6-7A11-F07F-DF3AF45FBFD4}"/>
              </a:ext>
            </a:extLst>
          </p:cNvPr>
          <p:cNvSpPr>
            <a:spLocks noGrp="1"/>
          </p:cNvSpPr>
          <p:nvPr>
            <p:ph type="title"/>
          </p:nvPr>
        </p:nvSpPr>
        <p:spPr/>
        <p:txBody>
          <a:bodyPr/>
          <a:lstStyle/>
          <a:p>
            <a:r>
              <a:rPr lang="ja-JP" altLang="en-US" sz="4400" b="0" i="0" u="none" strike="noStrike" baseline="0" dirty="0">
                <a:solidFill>
                  <a:srgbClr val="000000"/>
                </a:solidFill>
                <a:latin typeface="+mj-ea"/>
              </a:rPr>
              <a:t>人員配置基準における両立支援への配慮</a:t>
            </a:r>
            <a:endParaRPr kumimoji="1" lang="ja-JP" altLang="en-US" dirty="0">
              <a:latin typeface="+mj-ea"/>
            </a:endParaRPr>
          </a:p>
        </p:txBody>
      </p:sp>
      <p:sp>
        <p:nvSpPr>
          <p:cNvPr id="3" name="コンテンツ プレースホルダー 2">
            <a:extLst>
              <a:ext uri="{FF2B5EF4-FFF2-40B4-BE49-F238E27FC236}">
                <a16:creationId xmlns:a16="http://schemas.microsoft.com/office/drawing/2014/main" id="{54FC5326-0075-E9E6-36B5-616FFC53EEC6}"/>
              </a:ext>
            </a:extLst>
          </p:cNvPr>
          <p:cNvSpPr>
            <a:spLocks noGrp="1"/>
          </p:cNvSpPr>
          <p:nvPr>
            <p:ph idx="1"/>
          </p:nvPr>
        </p:nvSpPr>
        <p:spPr/>
        <p:txBody>
          <a:bodyPr/>
          <a:lstStyle/>
          <a:p>
            <a:r>
              <a:rPr lang="ja-JP" altLang="en-US" sz="2400" b="0" i="0" u="none" strike="noStrike" baseline="0" dirty="0">
                <a:solidFill>
                  <a:srgbClr val="000000"/>
                </a:solidFill>
                <a:latin typeface="游ゴシック" panose="020B0400000000000000" pitchFamily="50" charset="-128"/>
                <a:ea typeface="游ゴシック" panose="020B0400000000000000" pitchFamily="50" charset="-128"/>
              </a:rPr>
              <a:t>介護現場において、治療と仕事の両立が可能となる環境整備を進め、職員の離職</a:t>
            </a:r>
            <a:r>
              <a:rPr lang="ja-JP" altLang="en-US" sz="2400" b="0" i="0" u="none" strike="noStrike" baseline="0" dirty="0">
                <a:latin typeface="游ゴシック" panose="020B0400000000000000" pitchFamily="50" charset="-128"/>
                <a:ea typeface="游ゴシック" panose="020B0400000000000000" pitchFamily="50" charset="-128"/>
              </a:rPr>
              <a:t>防止・定着促進を図る観点から、各サービスの人員配置基準や報酬算定について、以下の見直しを行う。</a:t>
            </a:r>
          </a:p>
          <a:p>
            <a:r>
              <a:rPr lang="ja-JP" altLang="en-US" sz="2400" b="0" i="0" u="none" strike="noStrike" baseline="0" dirty="0">
                <a:latin typeface="游ゴシック" panose="020B0400000000000000" pitchFamily="50" charset="-128"/>
                <a:ea typeface="游ゴシック" panose="020B0400000000000000" pitchFamily="50" charset="-128"/>
              </a:rPr>
              <a:t>ア「常勤」の計算に当たり、職員が育児・介護休業法等による育児・介護等の短時間勤務制度を利用する場合に加えて、「治療と仕事の両立ガイドライン」に沿って事業者が設ける短時間勤務制度等を利用する場合にも、週</a:t>
            </a:r>
            <a:r>
              <a:rPr lang="en-US" altLang="ja-JP" sz="2400" b="0" i="0" u="none" strike="noStrike" baseline="0" dirty="0">
                <a:latin typeface="游ゴシック" panose="020B0400000000000000" pitchFamily="50" charset="-128"/>
                <a:ea typeface="游ゴシック" panose="020B0400000000000000" pitchFamily="50" charset="-128"/>
              </a:rPr>
              <a:t>30</a:t>
            </a:r>
            <a:r>
              <a:rPr lang="ja-JP" altLang="en-US" sz="2400" b="0" i="0" u="none" strike="noStrike" baseline="0" dirty="0">
                <a:latin typeface="游ゴシック" panose="020B0400000000000000" pitchFamily="50" charset="-128"/>
                <a:ea typeface="游ゴシック" panose="020B0400000000000000" pitchFamily="50" charset="-128"/>
              </a:rPr>
              <a:t>時間以上の勤務で「常勤」として扱うことを認める。</a:t>
            </a:r>
          </a:p>
          <a:p>
            <a:r>
              <a:rPr lang="ja-JP" altLang="en-US" sz="2400" b="0" i="0" u="none" strike="noStrike" baseline="0" dirty="0">
                <a:latin typeface="游ゴシック" panose="020B0400000000000000" pitchFamily="50" charset="-128"/>
                <a:ea typeface="游ゴシック" panose="020B0400000000000000" pitchFamily="50" charset="-128"/>
              </a:rPr>
              <a:t>イ「常勤換算方法」の計算に当たり、職員が「治療と仕事の両立ガイドライン」に沿って事業者が設ける短時間勤務制度等を利用する場合、週</a:t>
            </a:r>
            <a:r>
              <a:rPr lang="en-US" altLang="ja-JP" sz="2400" b="0" i="0" u="none" strike="noStrike" baseline="0" dirty="0">
                <a:latin typeface="游ゴシック" panose="020B0400000000000000" pitchFamily="50" charset="-128"/>
                <a:ea typeface="游ゴシック" panose="020B0400000000000000" pitchFamily="50" charset="-128"/>
              </a:rPr>
              <a:t>30</a:t>
            </a:r>
            <a:r>
              <a:rPr lang="ja-JP" altLang="en-US" sz="2400" b="0" i="0" u="none" strike="noStrike" baseline="0" dirty="0">
                <a:latin typeface="游ゴシック" panose="020B0400000000000000" pitchFamily="50" charset="-128"/>
                <a:ea typeface="游ゴシック" panose="020B0400000000000000" pitchFamily="50" charset="-128"/>
              </a:rPr>
              <a:t>時間以上の勤務で常勤換算での計算上も１（常勤）と扱うことを認める。</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7F3F62EE-7E20-9F1C-7A92-D8980ACA5BD0}"/>
              </a:ext>
            </a:extLst>
          </p:cNvPr>
          <p:cNvSpPr>
            <a:spLocks noGrp="1"/>
          </p:cNvSpPr>
          <p:nvPr>
            <p:ph type="sldNum" sz="quarter" idx="12"/>
          </p:nvPr>
        </p:nvSpPr>
        <p:spPr/>
        <p:txBody>
          <a:bodyPr/>
          <a:lstStyle/>
          <a:p>
            <a:fld id="{CEDB922F-16BB-40A6-B622-E023FDFE57B0}" type="slidenum">
              <a:rPr kumimoji="1" lang="ja-JP" altLang="en-US" smtClean="0"/>
              <a:t>49</a:t>
            </a:fld>
            <a:endParaRPr kumimoji="1" lang="ja-JP" altLang="en-US"/>
          </a:p>
        </p:txBody>
      </p:sp>
      <p:sp>
        <p:nvSpPr>
          <p:cNvPr id="5" name="テキスト ボックス 4">
            <a:extLst>
              <a:ext uri="{FF2B5EF4-FFF2-40B4-BE49-F238E27FC236}">
                <a16:creationId xmlns:a16="http://schemas.microsoft.com/office/drawing/2014/main" id="{471316C0-A513-8762-77AA-69D8E911FBD6}"/>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676175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85107A-1217-98F8-554B-E3F50D67CAFC}"/>
              </a:ext>
            </a:extLst>
          </p:cNvPr>
          <p:cNvSpPr>
            <a:spLocks noGrp="1"/>
          </p:cNvSpPr>
          <p:nvPr>
            <p:ph type="title"/>
          </p:nvPr>
        </p:nvSpPr>
        <p:spPr/>
        <p:txBody>
          <a:bodyPr/>
          <a:lstStyle/>
          <a:p>
            <a:r>
              <a:rPr lang="ja-JP" altLang="en-US" sz="4400" b="0" i="0" u="none" strike="noStrike" baseline="0" dirty="0">
                <a:solidFill>
                  <a:srgbClr val="000000"/>
                </a:solidFill>
                <a:latin typeface="+mj-ea"/>
              </a:rPr>
              <a:t>管理者の責務及び兼務範囲の明確化等</a:t>
            </a:r>
            <a:endParaRPr kumimoji="1" lang="ja-JP" altLang="en-US" dirty="0">
              <a:latin typeface="+mj-ea"/>
            </a:endParaRPr>
          </a:p>
        </p:txBody>
      </p:sp>
      <p:sp>
        <p:nvSpPr>
          <p:cNvPr id="3" name="コンテンツ プレースホルダー 2">
            <a:extLst>
              <a:ext uri="{FF2B5EF4-FFF2-40B4-BE49-F238E27FC236}">
                <a16:creationId xmlns:a16="http://schemas.microsoft.com/office/drawing/2014/main" id="{72D39CE3-1CA7-8571-D9F9-2F8DEAE4B48B}"/>
              </a:ext>
            </a:extLst>
          </p:cNvPr>
          <p:cNvSpPr>
            <a:spLocks noGrp="1"/>
          </p:cNvSpPr>
          <p:nvPr>
            <p:ph idx="1"/>
          </p:nvPr>
        </p:nvSpPr>
        <p:spPr/>
        <p:txBody>
          <a:bodyPr>
            <a:normAutofit/>
          </a:bodyPr>
          <a:lstStyle/>
          <a:p>
            <a:r>
              <a:rPr kumimoji="1" lang="ja-JP" altLang="en-US" dirty="0"/>
              <a:t>提供する介護サービスの質を担保しつつ、介護サービス事業所を効率的に運営する観点から、管理者の責務について、利用者へのサービス提供の場面等で生じる事象を適時かつ適切に把握しながら、職員及び業務の一元的な管理・指揮命令を行うことである旨を明確化した上で、管理者が兼務できる事業所の範囲について</a:t>
            </a:r>
            <a:r>
              <a:rPr kumimoji="1" lang="ja-JP" altLang="en-US" dirty="0">
                <a:solidFill>
                  <a:srgbClr val="FF0000"/>
                </a:solidFill>
              </a:rPr>
              <a:t>、管理者がその責務を果たせる場合には、同一敷地内における他の事業所、施設等ではなくても差し支えない旨を明確化</a:t>
            </a:r>
            <a:r>
              <a:rPr kumimoji="1" lang="ja-JP" altLang="en-US" dirty="0"/>
              <a:t>する。</a:t>
            </a:r>
          </a:p>
        </p:txBody>
      </p:sp>
      <p:sp>
        <p:nvSpPr>
          <p:cNvPr id="4" name="スライド番号プレースホルダー 3">
            <a:extLst>
              <a:ext uri="{FF2B5EF4-FFF2-40B4-BE49-F238E27FC236}">
                <a16:creationId xmlns:a16="http://schemas.microsoft.com/office/drawing/2014/main" id="{A75D12DA-FD55-903A-2F3D-F2304EA73D03}"/>
              </a:ext>
            </a:extLst>
          </p:cNvPr>
          <p:cNvSpPr>
            <a:spLocks noGrp="1"/>
          </p:cNvSpPr>
          <p:nvPr>
            <p:ph type="sldNum" sz="quarter" idx="12"/>
          </p:nvPr>
        </p:nvSpPr>
        <p:spPr/>
        <p:txBody>
          <a:bodyPr/>
          <a:lstStyle/>
          <a:p>
            <a:fld id="{CEDB922F-16BB-40A6-B622-E023FDFE57B0}" type="slidenum">
              <a:rPr kumimoji="1" lang="ja-JP" altLang="en-US" smtClean="0"/>
              <a:t>50</a:t>
            </a:fld>
            <a:endParaRPr kumimoji="1" lang="ja-JP" altLang="en-US"/>
          </a:p>
        </p:txBody>
      </p:sp>
      <p:sp>
        <p:nvSpPr>
          <p:cNvPr id="5" name="テキスト ボックス 4">
            <a:extLst>
              <a:ext uri="{FF2B5EF4-FFF2-40B4-BE49-F238E27FC236}">
                <a16:creationId xmlns:a16="http://schemas.microsoft.com/office/drawing/2014/main" id="{6A5BE177-3FE7-B68B-7CD4-069393B42315}"/>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665255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D95C2C-C666-9900-1AA2-E94CF570E366}"/>
              </a:ext>
            </a:extLst>
          </p:cNvPr>
          <p:cNvSpPr>
            <a:spLocks noGrp="1"/>
          </p:cNvSpPr>
          <p:nvPr>
            <p:ph type="title"/>
          </p:nvPr>
        </p:nvSpPr>
        <p:spPr/>
        <p:txBody>
          <a:bodyPr/>
          <a:lstStyle/>
          <a:p>
            <a:r>
              <a:rPr kumimoji="1" lang="ja-JP" altLang="en-US" dirty="0"/>
              <a:t>いわゆるローカルルールについて</a:t>
            </a:r>
          </a:p>
        </p:txBody>
      </p:sp>
      <p:sp>
        <p:nvSpPr>
          <p:cNvPr id="3" name="コンテンツ プレースホルダー 2">
            <a:extLst>
              <a:ext uri="{FF2B5EF4-FFF2-40B4-BE49-F238E27FC236}">
                <a16:creationId xmlns:a16="http://schemas.microsoft.com/office/drawing/2014/main" id="{E64D7AC3-CAFC-AA23-76B0-B3BD980DA039}"/>
              </a:ext>
            </a:extLst>
          </p:cNvPr>
          <p:cNvSpPr>
            <a:spLocks noGrp="1"/>
          </p:cNvSpPr>
          <p:nvPr>
            <p:ph idx="1"/>
          </p:nvPr>
        </p:nvSpPr>
        <p:spPr/>
        <p:txBody>
          <a:bodyPr/>
          <a:lstStyle/>
          <a:p>
            <a:r>
              <a:rPr kumimoji="1" lang="ja-JP" altLang="en-US" dirty="0"/>
              <a:t>都道府県及び市町村に対して、人員配置基準に係るいわゆ るローカルルールについて、あくまでも厚生労働省令に従う範囲内で地域の実情に応じた内容とする必要があること、事業者から説明を求められた場合には当該地域における当該ルールの必要性を説明できるようにすること等を求める。</a:t>
            </a:r>
          </a:p>
        </p:txBody>
      </p:sp>
      <p:sp>
        <p:nvSpPr>
          <p:cNvPr id="4" name="スライド番号プレースホルダー 3">
            <a:extLst>
              <a:ext uri="{FF2B5EF4-FFF2-40B4-BE49-F238E27FC236}">
                <a16:creationId xmlns:a16="http://schemas.microsoft.com/office/drawing/2014/main" id="{038A81E0-A10D-167E-432F-F1EDAFD9CA66}"/>
              </a:ext>
            </a:extLst>
          </p:cNvPr>
          <p:cNvSpPr>
            <a:spLocks noGrp="1"/>
          </p:cNvSpPr>
          <p:nvPr>
            <p:ph type="sldNum" sz="quarter" idx="12"/>
          </p:nvPr>
        </p:nvSpPr>
        <p:spPr/>
        <p:txBody>
          <a:bodyPr/>
          <a:lstStyle/>
          <a:p>
            <a:fld id="{CEDB922F-16BB-40A6-B622-E023FDFE57B0}" type="slidenum">
              <a:rPr kumimoji="1" lang="ja-JP" altLang="en-US" smtClean="0"/>
              <a:t>51</a:t>
            </a:fld>
            <a:endParaRPr kumimoji="1" lang="ja-JP" altLang="en-US"/>
          </a:p>
        </p:txBody>
      </p:sp>
      <p:sp>
        <p:nvSpPr>
          <p:cNvPr id="5" name="テキスト ボックス 4">
            <a:extLst>
              <a:ext uri="{FF2B5EF4-FFF2-40B4-BE49-F238E27FC236}">
                <a16:creationId xmlns:a16="http://schemas.microsoft.com/office/drawing/2014/main" id="{E9DDE1FA-043A-E0F7-FADB-33996AF05756}"/>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651526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457B27-3AEE-647A-B7E0-207E2A0A42BC}"/>
              </a:ext>
            </a:extLst>
          </p:cNvPr>
          <p:cNvSpPr>
            <a:spLocks noGrp="1"/>
          </p:cNvSpPr>
          <p:nvPr>
            <p:ph type="title"/>
          </p:nvPr>
        </p:nvSpPr>
        <p:spPr/>
        <p:txBody>
          <a:bodyPr/>
          <a:lstStyle/>
          <a:p>
            <a:r>
              <a:rPr kumimoji="1" lang="ja-JP" altLang="en-US" dirty="0"/>
              <a:t>「書面掲示」規制の見直し</a:t>
            </a:r>
          </a:p>
        </p:txBody>
      </p:sp>
      <p:sp>
        <p:nvSpPr>
          <p:cNvPr id="3" name="コンテンツ プレースホルダー 2">
            <a:extLst>
              <a:ext uri="{FF2B5EF4-FFF2-40B4-BE49-F238E27FC236}">
                <a16:creationId xmlns:a16="http://schemas.microsoft.com/office/drawing/2014/main" id="{7F57F9DE-60CD-AABE-5213-D5D7B91FFD11}"/>
              </a:ext>
            </a:extLst>
          </p:cNvPr>
          <p:cNvSpPr>
            <a:spLocks noGrp="1"/>
          </p:cNvSpPr>
          <p:nvPr>
            <p:ph idx="1"/>
          </p:nvPr>
        </p:nvSpPr>
        <p:spPr/>
        <p:txBody>
          <a:bodyPr>
            <a:normAutofit lnSpcReduction="10000"/>
          </a:bodyPr>
          <a:lstStyle/>
          <a:p>
            <a:r>
              <a:rPr kumimoji="1" lang="ja-JP" altLang="en-US" dirty="0"/>
              <a:t>運営基準省令上、事業所の運営規程の概要等の重要事項等（</a:t>
            </a:r>
            <a:r>
              <a:rPr kumimoji="1" lang="en-US" altLang="ja-JP" dirty="0"/>
              <a:t>※</a:t>
            </a:r>
            <a:r>
              <a:rPr kumimoji="1" lang="ja-JP" altLang="en-US" dirty="0"/>
              <a:t>）については、原則として事業所内での「書面掲示」を求めている一方、備え付けの書面（紙ファイル等）又は電磁的記録の供覧により、書面による壁面等への掲示を代替できる規定になっているところ、「</a:t>
            </a:r>
            <a:r>
              <a:rPr kumimoji="1" lang="ja-JP" altLang="en-US" dirty="0">
                <a:solidFill>
                  <a:srgbClr val="FF0000"/>
                </a:solidFill>
              </a:rPr>
              <a:t>書面掲示」に加え、インターネット上で情報の閲覧が完結するよう、介護サービス事業者は、原則として重要事項等の情報をウェブサイト（法人のホームページ等又は情報公表システム上）に掲載・公表しなければならないこととする。</a:t>
            </a:r>
          </a:p>
          <a:p>
            <a:r>
              <a:rPr kumimoji="1" lang="en-US" altLang="ja-JP" dirty="0"/>
              <a:t>※</a:t>
            </a:r>
            <a:r>
              <a:rPr kumimoji="1" lang="ja-JP" altLang="en-US" dirty="0"/>
              <a:t>事業所の運営規程の概要等の重要事項、居室及び食堂の広 さ、届出事項、特別な食事の提供に係る情報（内容及び料金等）、移動用リフト使用時の留意事項等</a:t>
            </a:r>
          </a:p>
        </p:txBody>
      </p:sp>
      <p:sp>
        <p:nvSpPr>
          <p:cNvPr id="4" name="スライド番号プレースホルダー 3">
            <a:extLst>
              <a:ext uri="{FF2B5EF4-FFF2-40B4-BE49-F238E27FC236}">
                <a16:creationId xmlns:a16="http://schemas.microsoft.com/office/drawing/2014/main" id="{CBDAD7F5-445D-FFE5-CEC6-2FE8589E4E89}"/>
              </a:ext>
            </a:extLst>
          </p:cNvPr>
          <p:cNvSpPr>
            <a:spLocks noGrp="1"/>
          </p:cNvSpPr>
          <p:nvPr>
            <p:ph type="sldNum" sz="quarter" idx="12"/>
          </p:nvPr>
        </p:nvSpPr>
        <p:spPr/>
        <p:txBody>
          <a:bodyPr/>
          <a:lstStyle/>
          <a:p>
            <a:fld id="{CEDB922F-16BB-40A6-B622-E023FDFE57B0}" type="slidenum">
              <a:rPr kumimoji="1" lang="ja-JP" altLang="en-US" smtClean="0"/>
              <a:t>52</a:t>
            </a:fld>
            <a:endParaRPr kumimoji="1" lang="ja-JP" altLang="en-US"/>
          </a:p>
        </p:txBody>
      </p:sp>
      <p:sp>
        <p:nvSpPr>
          <p:cNvPr id="5" name="テキスト ボックス 4">
            <a:extLst>
              <a:ext uri="{FF2B5EF4-FFF2-40B4-BE49-F238E27FC236}">
                <a16:creationId xmlns:a16="http://schemas.microsoft.com/office/drawing/2014/main" id="{4060E732-2C7E-41F0-7F04-82C84F682B63}"/>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959209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5A829C9-A574-EC79-FA2A-9A1B44C1035B}"/>
              </a:ext>
            </a:extLst>
          </p:cNvPr>
          <p:cNvSpPr>
            <a:spLocks noGrp="1"/>
          </p:cNvSpPr>
          <p:nvPr>
            <p:ph type="title"/>
          </p:nvPr>
        </p:nvSpPr>
        <p:spPr/>
        <p:txBody>
          <a:bodyPr/>
          <a:lstStyle/>
          <a:p>
            <a:r>
              <a:rPr lang="ja-JP" altLang="en-US" dirty="0"/>
              <a:t>特養</a:t>
            </a:r>
          </a:p>
        </p:txBody>
      </p:sp>
      <p:sp>
        <p:nvSpPr>
          <p:cNvPr id="5" name="テキスト プレースホルダー 4">
            <a:extLst>
              <a:ext uri="{FF2B5EF4-FFF2-40B4-BE49-F238E27FC236}">
                <a16:creationId xmlns:a16="http://schemas.microsoft.com/office/drawing/2014/main" id="{E7D81CF0-F2ED-F350-B59E-63EF887173A4}"/>
              </a:ext>
            </a:extLst>
          </p:cNvPr>
          <p:cNvSpPr>
            <a:spLocks noGrp="1"/>
          </p:cNvSpPr>
          <p:nvPr>
            <p:ph type="body" idx="1"/>
          </p:nvPr>
        </p:nvSpPr>
        <p:spPr/>
        <p:txBody>
          <a:bodyPr/>
          <a:lstStyle/>
          <a:p>
            <a:endParaRPr lang="ja-JP" altLang="en-US"/>
          </a:p>
        </p:txBody>
      </p:sp>
      <p:sp>
        <p:nvSpPr>
          <p:cNvPr id="6" name="スライド番号プレースホルダー 5">
            <a:extLst>
              <a:ext uri="{FF2B5EF4-FFF2-40B4-BE49-F238E27FC236}">
                <a16:creationId xmlns:a16="http://schemas.microsoft.com/office/drawing/2014/main" id="{0842FDE5-BC99-9782-E757-BFFE0594BE5D}"/>
              </a:ext>
            </a:extLst>
          </p:cNvPr>
          <p:cNvSpPr>
            <a:spLocks noGrp="1"/>
          </p:cNvSpPr>
          <p:nvPr>
            <p:ph type="sldNum" sz="quarter" idx="12"/>
          </p:nvPr>
        </p:nvSpPr>
        <p:spPr/>
        <p:txBody>
          <a:bodyPr/>
          <a:lstStyle/>
          <a:p>
            <a:fld id="{CEDB922F-16BB-40A6-B622-E023FDFE57B0}" type="slidenum">
              <a:rPr kumimoji="1" lang="ja-JP" altLang="en-US" smtClean="0"/>
              <a:t>53</a:t>
            </a:fld>
            <a:endParaRPr kumimoji="1" lang="ja-JP" altLang="en-US"/>
          </a:p>
        </p:txBody>
      </p:sp>
    </p:spTree>
    <p:extLst>
      <p:ext uri="{BB962C8B-B14F-4D97-AF65-F5344CB8AC3E}">
        <p14:creationId xmlns:p14="http://schemas.microsoft.com/office/powerpoint/2010/main" val="2827945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DF198D6-2A8C-B8AF-2809-0365CE872FCF}"/>
              </a:ext>
            </a:extLst>
          </p:cNvPr>
          <p:cNvSpPr>
            <a:spLocks noGrp="1"/>
          </p:cNvSpPr>
          <p:nvPr>
            <p:ph type="title"/>
          </p:nvPr>
        </p:nvSpPr>
        <p:spPr>
          <a:xfrm>
            <a:off x="838200" y="152400"/>
            <a:ext cx="10515600" cy="1325563"/>
          </a:xfrm>
        </p:spPr>
        <p:txBody>
          <a:bodyPr/>
          <a:lstStyle/>
          <a:p>
            <a:r>
              <a:rPr lang="ja-JP" altLang="en-US" dirty="0"/>
              <a:t>特養</a:t>
            </a:r>
          </a:p>
        </p:txBody>
      </p:sp>
      <p:sp>
        <p:nvSpPr>
          <p:cNvPr id="5" name="コンテンツ プレースホルダー 4">
            <a:extLst>
              <a:ext uri="{FF2B5EF4-FFF2-40B4-BE49-F238E27FC236}">
                <a16:creationId xmlns:a16="http://schemas.microsoft.com/office/drawing/2014/main" id="{35796CE4-75C2-E9C0-0715-91B062435372}"/>
              </a:ext>
            </a:extLst>
          </p:cNvPr>
          <p:cNvSpPr>
            <a:spLocks noGrp="1"/>
          </p:cNvSpPr>
          <p:nvPr>
            <p:ph idx="1"/>
          </p:nvPr>
        </p:nvSpPr>
        <p:spPr>
          <a:xfrm>
            <a:off x="838200" y="1232452"/>
            <a:ext cx="10929730" cy="5473148"/>
          </a:xfrm>
        </p:spPr>
        <p:txBody>
          <a:bodyPr>
            <a:normAutofit fontScale="85000" lnSpcReduction="20000"/>
          </a:bodyPr>
          <a:lstStyle/>
          <a:p>
            <a:pPr marL="0" indent="0">
              <a:buNone/>
            </a:pPr>
            <a:r>
              <a:rPr lang="ja-JP" altLang="en-US" dirty="0"/>
              <a:t>①配置医師緊急時対応加算の見直し</a:t>
            </a:r>
            <a:r>
              <a:rPr lang="ja-JP" altLang="en-US" dirty="0">
                <a:solidFill>
                  <a:srgbClr val="FF0000"/>
                </a:solidFill>
              </a:rPr>
              <a:t>◎加算追加</a:t>
            </a:r>
          </a:p>
          <a:p>
            <a:pPr marL="0" indent="0">
              <a:buNone/>
            </a:pPr>
            <a:r>
              <a:rPr lang="ja-JP" altLang="en-US" dirty="0"/>
              <a:t>②介護老人福祉施設等における給付調整のわかりやすい周知</a:t>
            </a:r>
          </a:p>
          <a:p>
            <a:pPr marL="0" indent="0">
              <a:buNone/>
            </a:pPr>
            <a:r>
              <a:rPr lang="ja-JP" altLang="en-US" dirty="0"/>
              <a:t>③介護老人福祉施設における透析が必要な者に対する通院介助の評価</a:t>
            </a:r>
            <a:r>
              <a:rPr lang="ja-JP" altLang="en-US" dirty="0">
                <a:solidFill>
                  <a:srgbClr val="FF0000"/>
                </a:solidFill>
              </a:rPr>
              <a:t>◎新加算</a:t>
            </a:r>
          </a:p>
          <a:p>
            <a:pPr marL="0" indent="0">
              <a:buNone/>
            </a:pPr>
            <a:r>
              <a:rPr lang="ja-JP" altLang="en-US" dirty="0"/>
              <a:t>④協力医療機関との連携体制の構築</a:t>
            </a:r>
            <a:r>
              <a:rPr lang="ja-JP" altLang="en-US" dirty="0">
                <a:solidFill>
                  <a:srgbClr val="FF0000"/>
                </a:solidFill>
              </a:rPr>
              <a:t>◎義務化</a:t>
            </a:r>
          </a:p>
          <a:p>
            <a:pPr marL="0" indent="0">
              <a:buNone/>
            </a:pPr>
            <a:r>
              <a:rPr lang="ja-JP" altLang="en-US" dirty="0"/>
              <a:t>⑤協力医療機関との定期的な会議の実施</a:t>
            </a:r>
            <a:r>
              <a:rPr lang="ja-JP" altLang="en-US" dirty="0">
                <a:solidFill>
                  <a:srgbClr val="FF0000"/>
                </a:solidFill>
              </a:rPr>
              <a:t>◎新加算</a:t>
            </a:r>
          </a:p>
          <a:p>
            <a:pPr marL="0" indent="0">
              <a:buNone/>
            </a:pPr>
            <a:r>
              <a:rPr lang="ja-JP" altLang="en-US" dirty="0"/>
              <a:t>⑥入院時等の医療機関への情報提供</a:t>
            </a:r>
            <a:r>
              <a:rPr lang="ja-JP" altLang="en-US" dirty="0">
                <a:solidFill>
                  <a:srgbClr val="FF0000"/>
                </a:solidFill>
              </a:rPr>
              <a:t>◎新加算</a:t>
            </a:r>
          </a:p>
          <a:p>
            <a:pPr marL="0" indent="0">
              <a:buNone/>
            </a:pPr>
            <a:r>
              <a:rPr lang="ja-JP" altLang="en-US" dirty="0"/>
              <a:t>⑦介護老人福祉施設における緊急時等の対応方法の定期的な見直し</a:t>
            </a:r>
            <a:r>
              <a:rPr lang="ja-JP" altLang="en-US" dirty="0">
                <a:solidFill>
                  <a:srgbClr val="FF0000"/>
                </a:solidFill>
              </a:rPr>
              <a:t>◎項目追加</a:t>
            </a:r>
          </a:p>
          <a:p>
            <a:pPr marL="0" indent="0">
              <a:buNone/>
            </a:pPr>
            <a:r>
              <a:rPr lang="ja-JP" altLang="en-US" dirty="0"/>
              <a:t>⑧高齢者施設等における感染症対応力の向上</a:t>
            </a:r>
            <a:r>
              <a:rPr lang="ja-JP" altLang="en-US" dirty="0">
                <a:solidFill>
                  <a:srgbClr val="FF0000"/>
                </a:solidFill>
              </a:rPr>
              <a:t>◎新加算</a:t>
            </a:r>
          </a:p>
          <a:p>
            <a:pPr marL="0" indent="0">
              <a:buNone/>
            </a:pPr>
            <a:r>
              <a:rPr lang="ja-JP" altLang="en-US" dirty="0"/>
              <a:t>⑨施設内療養を行う高齢者施設等への対応</a:t>
            </a:r>
            <a:r>
              <a:rPr lang="ja-JP" altLang="en-US" dirty="0">
                <a:solidFill>
                  <a:srgbClr val="FF0000"/>
                </a:solidFill>
              </a:rPr>
              <a:t>◎新加算</a:t>
            </a:r>
          </a:p>
          <a:p>
            <a:pPr marL="0" indent="0">
              <a:buNone/>
            </a:pPr>
            <a:r>
              <a:rPr lang="ja-JP" altLang="en-US" dirty="0"/>
              <a:t>⑩新興感染症発生時等の対応を行う医療機関との連携</a:t>
            </a:r>
            <a:r>
              <a:rPr lang="ja-JP" altLang="en-US" dirty="0">
                <a:solidFill>
                  <a:srgbClr val="FF0000"/>
                </a:solidFill>
              </a:rPr>
              <a:t>◎一部義務化</a:t>
            </a:r>
          </a:p>
          <a:p>
            <a:pPr marL="0" indent="0">
              <a:buNone/>
            </a:pPr>
            <a:r>
              <a:rPr lang="ja-JP" altLang="en-US" dirty="0"/>
              <a:t>⑪業務継続計画未策定事業所に対する減算の導入</a:t>
            </a:r>
            <a:r>
              <a:rPr lang="ja-JP" altLang="en-US" dirty="0">
                <a:solidFill>
                  <a:srgbClr val="FF0000"/>
                </a:solidFill>
              </a:rPr>
              <a:t>◎減算あり</a:t>
            </a:r>
          </a:p>
          <a:p>
            <a:pPr marL="0" indent="0">
              <a:buNone/>
            </a:pPr>
            <a:r>
              <a:rPr lang="ja-JP" altLang="en-US" dirty="0"/>
              <a:t>⑫高齢者虐待防止の推進</a:t>
            </a:r>
            <a:r>
              <a:rPr lang="ja-JP" altLang="en-US" dirty="0">
                <a:solidFill>
                  <a:srgbClr val="FF0000"/>
                </a:solidFill>
              </a:rPr>
              <a:t>◎減算あり</a:t>
            </a:r>
          </a:p>
          <a:p>
            <a:pPr marL="0" indent="0">
              <a:buNone/>
            </a:pPr>
            <a:r>
              <a:rPr lang="ja-JP" altLang="en-US" dirty="0"/>
              <a:t>⑬認知症対応型共同生活介護、施設系サービスにおける平時からの認知症の行動・心理症状の予防、早期対応の推進 </a:t>
            </a:r>
            <a:r>
              <a:rPr lang="ja-JP" altLang="en-US" dirty="0">
                <a:solidFill>
                  <a:srgbClr val="FF0000"/>
                </a:solidFill>
              </a:rPr>
              <a:t>◎新加算</a:t>
            </a:r>
          </a:p>
        </p:txBody>
      </p:sp>
      <p:sp>
        <p:nvSpPr>
          <p:cNvPr id="2" name="スライド番号プレースホルダー 1">
            <a:extLst>
              <a:ext uri="{FF2B5EF4-FFF2-40B4-BE49-F238E27FC236}">
                <a16:creationId xmlns:a16="http://schemas.microsoft.com/office/drawing/2014/main" id="{95C88F83-485B-43E1-223B-6C008614DDEE}"/>
              </a:ext>
            </a:extLst>
          </p:cNvPr>
          <p:cNvSpPr>
            <a:spLocks noGrp="1"/>
          </p:cNvSpPr>
          <p:nvPr>
            <p:ph type="sldNum" sz="quarter" idx="12"/>
          </p:nvPr>
        </p:nvSpPr>
        <p:spPr/>
        <p:txBody>
          <a:bodyPr/>
          <a:lstStyle/>
          <a:p>
            <a:fld id="{CEDB922F-16BB-40A6-B622-E023FDFE57B0}" type="slidenum">
              <a:rPr kumimoji="1" lang="ja-JP" altLang="en-US" smtClean="0"/>
              <a:t>54</a:t>
            </a:fld>
            <a:endParaRPr kumimoji="1" lang="ja-JP" altLang="en-US"/>
          </a:p>
        </p:txBody>
      </p:sp>
    </p:spTree>
    <p:extLst>
      <p:ext uri="{BB962C8B-B14F-4D97-AF65-F5344CB8AC3E}">
        <p14:creationId xmlns:p14="http://schemas.microsoft.com/office/powerpoint/2010/main" val="1450676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90C083-FD73-FE75-B195-426C53C5ECA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F9233F8-134E-630D-D82D-91841F98242E}"/>
              </a:ext>
            </a:extLst>
          </p:cNvPr>
          <p:cNvSpPr>
            <a:spLocks noGrp="1"/>
          </p:cNvSpPr>
          <p:nvPr>
            <p:ph idx="1"/>
          </p:nvPr>
        </p:nvSpPr>
        <p:spPr>
          <a:xfrm>
            <a:off x="838199" y="1825625"/>
            <a:ext cx="10850217" cy="4351338"/>
          </a:xfrm>
        </p:spPr>
        <p:txBody>
          <a:bodyPr>
            <a:normAutofit fontScale="92500" lnSpcReduction="20000"/>
          </a:bodyPr>
          <a:lstStyle/>
          <a:p>
            <a:pPr marL="0" indent="0">
              <a:buNone/>
            </a:pPr>
            <a:r>
              <a:rPr kumimoji="1" lang="ja-JP" altLang="en-US" dirty="0"/>
              <a:t>⑭介護保険施設におけるリハビリテーション・機能訓練、口腔、栄養の一体的取組の推進</a:t>
            </a:r>
            <a:r>
              <a:rPr kumimoji="1" lang="ja-JP" altLang="en-US" dirty="0">
                <a:solidFill>
                  <a:srgbClr val="FF0000"/>
                </a:solidFill>
              </a:rPr>
              <a:t>◎加算追加</a:t>
            </a:r>
          </a:p>
          <a:p>
            <a:pPr marL="0" indent="0">
              <a:buNone/>
            </a:pPr>
            <a:r>
              <a:rPr kumimoji="1" lang="ja-JP" altLang="en-US" dirty="0"/>
              <a:t>⑮リハビリテーション・個別機能訓練、口腔管理、栄養管理に係る一体的計画書の見直し</a:t>
            </a:r>
          </a:p>
          <a:p>
            <a:pPr marL="0" indent="0">
              <a:buNone/>
            </a:pPr>
            <a:r>
              <a:rPr kumimoji="1" lang="ja-JP" altLang="en-US" dirty="0"/>
              <a:t>⑯施設系サービスにおける口腔衛生管理の強化</a:t>
            </a:r>
            <a:r>
              <a:rPr kumimoji="1" lang="ja-JP" altLang="en-US" dirty="0">
                <a:solidFill>
                  <a:srgbClr val="FF0000"/>
                </a:solidFill>
              </a:rPr>
              <a:t>◎義務化</a:t>
            </a:r>
          </a:p>
          <a:p>
            <a:pPr marL="0" indent="0">
              <a:buNone/>
            </a:pPr>
            <a:r>
              <a:rPr kumimoji="1" lang="ja-JP" altLang="en-US" dirty="0"/>
              <a:t>⑰退所者の栄養管理に関する情報連携の促進</a:t>
            </a:r>
            <a:r>
              <a:rPr kumimoji="1" lang="ja-JP" altLang="en-US" dirty="0">
                <a:solidFill>
                  <a:srgbClr val="FF0000"/>
                </a:solidFill>
              </a:rPr>
              <a:t>◎新加算</a:t>
            </a:r>
          </a:p>
          <a:p>
            <a:pPr marL="0" indent="0">
              <a:buNone/>
            </a:pPr>
            <a:r>
              <a:rPr kumimoji="1" lang="ja-JP" altLang="en-US" dirty="0"/>
              <a:t>⑱再入所時栄養連携加算の対象の見直し</a:t>
            </a:r>
            <a:r>
              <a:rPr kumimoji="1" lang="ja-JP" altLang="en-US" dirty="0">
                <a:solidFill>
                  <a:srgbClr val="FF0000"/>
                </a:solidFill>
              </a:rPr>
              <a:t>◎要件追加</a:t>
            </a:r>
          </a:p>
          <a:p>
            <a:pPr marL="0" indent="0">
              <a:buNone/>
            </a:pPr>
            <a:r>
              <a:rPr kumimoji="1" lang="ja-JP" altLang="en-US" dirty="0"/>
              <a:t>⑲ユニットケア施設管理者研修の努力義務化</a:t>
            </a:r>
            <a:r>
              <a:rPr kumimoji="1" lang="ja-JP" altLang="en-US" dirty="0">
                <a:solidFill>
                  <a:srgbClr val="FF0000"/>
                </a:solidFill>
              </a:rPr>
              <a:t>◎要件変更</a:t>
            </a:r>
          </a:p>
          <a:p>
            <a:pPr marL="0" indent="0">
              <a:buNone/>
            </a:pPr>
            <a:r>
              <a:rPr kumimoji="1" lang="ja-JP" altLang="en-US" dirty="0"/>
              <a:t>⑳科学的介護推進体制加算の見直し</a:t>
            </a:r>
            <a:r>
              <a:rPr kumimoji="1" lang="ja-JP" altLang="en-US" dirty="0">
                <a:solidFill>
                  <a:srgbClr val="FF0000"/>
                </a:solidFill>
              </a:rPr>
              <a:t>◎要件変更</a:t>
            </a:r>
          </a:p>
          <a:p>
            <a:pPr marL="0" indent="0">
              <a:buNone/>
            </a:pPr>
            <a:r>
              <a:rPr kumimoji="1" lang="ja-JP" altLang="en-US" dirty="0"/>
              <a:t>㉑自立支援促進加算の見直し</a:t>
            </a:r>
            <a:r>
              <a:rPr kumimoji="1" lang="ja-JP" altLang="en-US" dirty="0">
                <a:solidFill>
                  <a:srgbClr val="FF0000"/>
                </a:solidFill>
              </a:rPr>
              <a:t>◎要件変更</a:t>
            </a:r>
          </a:p>
          <a:p>
            <a:pPr marL="0" indent="0">
              <a:buNone/>
            </a:pPr>
            <a:r>
              <a:rPr kumimoji="1" lang="ja-JP" altLang="en-US" dirty="0"/>
              <a:t>㉒アウトカム評価の充実のための </a:t>
            </a:r>
            <a:r>
              <a:rPr kumimoji="1" lang="en-US" altLang="ja-JP" dirty="0"/>
              <a:t>ADL </a:t>
            </a:r>
            <a:r>
              <a:rPr kumimoji="1" lang="ja-JP" altLang="en-US" dirty="0"/>
              <a:t>維持等加算の見直し</a:t>
            </a:r>
            <a:r>
              <a:rPr kumimoji="1" lang="ja-JP" altLang="en-US" dirty="0">
                <a:solidFill>
                  <a:srgbClr val="FF0000"/>
                </a:solidFill>
              </a:rPr>
              <a:t>◎要件変更</a:t>
            </a:r>
          </a:p>
        </p:txBody>
      </p:sp>
      <p:sp>
        <p:nvSpPr>
          <p:cNvPr id="4" name="スライド番号プレースホルダー 3">
            <a:extLst>
              <a:ext uri="{FF2B5EF4-FFF2-40B4-BE49-F238E27FC236}">
                <a16:creationId xmlns:a16="http://schemas.microsoft.com/office/drawing/2014/main" id="{C3F06839-BDC4-00E3-C5CC-88E69FEB3DE4}"/>
              </a:ext>
            </a:extLst>
          </p:cNvPr>
          <p:cNvSpPr>
            <a:spLocks noGrp="1"/>
          </p:cNvSpPr>
          <p:nvPr>
            <p:ph type="sldNum" sz="quarter" idx="12"/>
          </p:nvPr>
        </p:nvSpPr>
        <p:spPr/>
        <p:txBody>
          <a:bodyPr/>
          <a:lstStyle/>
          <a:p>
            <a:fld id="{CEDB922F-16BB-40A6-B622-E023FDFE57B0}" type="slidenum">
              <a:rPr kumimoji="1" lang="ja-JP" altLang="en-US" smtClean="0"/>
              <a:t>55</a:t>
            </a:fld>
            <a:endParaRPr kumimoji="1" lang="ja-JP" altLang="en-US"/>
          </a:p>
        </p:txBody>
      </p:sp>
    </p:spTree>
    <p:extLst>
      <p:ext uri="{BB962C8B-B14F-4D97-AF65-F5344CB8AC3E}">
        <p14:creationId xmlns:p14="http://schemas.microsoft.com/office/powerpoint/2010/main" val="3866410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B2650-4B0B-17CA-F6EE-8CFF412D57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024CA5C-CBF8-2463-B70E-1476DF550A57}"/>
              </a:ext>
            </a:extLst>
          </p:cNvPr>
          <p:cNvSpPr>
            <a:spLocks noGrp="1"/>
          </p:cNvSpPr>
          <p:nvPr>
            <p:ph idx="1"/>
          </p:nvPr>
        </p:nvSpPr>
        <p:spPr>
          <a:xfrm>
            <a:off x="636105" y="1825625"/>
            <a:ext cx="11039060" cy="4895850"/>
          </a:xfrm>
        </p:spPr>
        <p:txBody>
          <a:bodyPr>
            <a:normAutofit fontScale="92500" lnSpcReduction="20000"/>
          </a:bodyPr>
          <a:lstStyle/>
          <a:p>
            <a:pPr marL="0" indent="0">
              <a:buNone/>
            </a:pPr>
            <a:r>
              <a:rPr kumimoji="1" lang="ja-JP" altLang="en-US" dirty="0"/>
              <a:t>㉓アウトカム評価の充実のための排せつ支援加算の見直し</a:t>
            </a:r>
            <a:r>
              <a:rPr kumimoji="1" lang="ja-JP" altLang="en-US" dirty="0">
                <a:solidFill>
                  <a:srgbClr val="FF0000"/>
                </a:solidFill>
              </a:rPr>
              <a:t>◎要件変更</a:t>
            </a:r>
          </a:p>
          <a:p>
            <a:pPr marL="0" indent="0">
              <a:buNone/>
            </a:pPr>
            <a:r>
              <a:rPr kumimoji="1" lang="ja-JP" altLang="en-US" dirty="0"/>
              <a:t>㉔アウトカム評価の充実のための褥瘡マネジメント加算等の見直し</a:t>
            </a:r>
            <a:r>
              <a:rPr kumimoji="1" lang="ja-JP" altLang="en-US" dirty="0">
                <a:solidFill>
                  <a:srgbClr val="FF0000"/>
                </a:solidFill>
              </a:rPr>
              <a:t>◎要件変更</a:t>
            </a:r>
          </a:p>
          <a:p>
            <a:pPr marL="0" indent="0">
              <a:buNone/>
            </a:pPr>
            <a:r>
              <a:rPr kumimoji="1" lang="ja-JP" altLang="en-US" dirty="0"/>
              <a:t>㉕介護職員処遇改善加算・介護職員等特定処遇改善加算・介護職員等ベースアップ等支援加算の一本化</a:t>
            </a:r>
            <a:r>
              <a:rPr kumimoji="1" lang="ja-JP" altLang="en-US" dirty="0">
                <a:solidFill>
                  <a:srgbClr val="FF0000"/>
                </a:solidFill>
              </a:rPr>
              <a:t>◎抜本見直し</a:t>
            </a:r>
          </a:p>
          <a:p>
            <a:pPr marL="0" indent="0">
              <a:buNone/>
            </a:pPr>
            <a:r>
              <a:rPr kumimoji="1" lang="ja-JP" altLang="en-US" dirty="0"/>
              <a:t>㉖テレワークの取扱い</a:t>
            </a:r>
          </a:p>
          <a:p>
            <a:pPr marL="0" indent="0">
              <a:buNone/>
            </a:pPr>
            <a:r>
              <a:rPr kumimoji="1" lang="ja-JP" altLang="en-US" dirty="0"/>
              <a:t>㉗利用者の安全並びに介護サービスの質の確保及び職員の負担軽減に資する方策を検討するための委員会の設置の義務付け</a:t>
            </a:r>
            <a:r>
              <a:rPr kumimoji="1" lang="ja-JP" altLang="en-US" dirty="0">
                <a:solidFill>
                  <a:srgbClr val="FF0000"/>
                </a:solidFill>
              </a:rPr>
              <a:t>◎義務化</a:t>
            </a:r>
          </a:p>
          <a:p>
            <a:pPr marL="0" indent="0">
              <a:buNone/>
            </a:pPr>
            <a:r>
              <a:rPr kumimoji="1" lang="ja-JP" altLang="en-US" dirty="0"/>
              <a:t>㉘介護ロボットや </a:t>
            </a:r>
            <a:r>
              <a:rPr kumimoji="1" lang="en-US" altLang="ja-JP" dirty="0"/>
              <a:t>ICT </a:t>
            </a:r>
            <a:r>
              <a:rPr kumimoji="1" lang="ja-JP" altLang="en-US" dirty="0"/>
              <a:t>等のテクノロジーの活用促進</a:t>
            </a:r>
            <a:r>
              <a:rPr kumimoji="1" lang="ja-JP" altLang="en-US" dirty="0">
                <a:solidFill>
                  <a:srgbClr val="FF0000"/>
                </a:solidFill>
              </a:rPr>
              <a:t>◎新加算</a:t>
            </a:r>
          </a:p>
          <a:p>
            <a:pPr marL="0" indent="0">
              <a:buNone/>
            </a:pPr>
            <a:r>
              <a:rPr kumimoji="1" lang="ja-JP" altLang="en-US" dirty="0"/>
              <a:t>㉙外国人介護人材に係る人員配置基準上の取扱いの見直し</a:t>
            </a:r>
          </a:p>
          <a:p>
            <a:pPr marL="0" indent="0">
              <a:buNone/>
            </a:pPr>
            <a:r>
              <a:rPr kumimoji="1" lang="ja-JP" altLang="en-US" dirty="0"/>
              <a:t>㉚ユニット間の勤務体制に係る取扱いの明確化</a:t>
            </a:r>
          </a:p>
          <a:p>
            <a:pPr marL="0" indent="0">
              <a:buNone/>
            </a:pPr>
            <a:r>
              <a:rPr kumimoji="1" lang="ja-JP" altLang="en-US" dirty="0"/>
              <a:t>㉛小規模介護老人福祉施設の配置基準の見直し</a:t>
            </a:r>
          </a:p>
          <a:p>
            <a:pPr marL="0" indent="0">
              <a:buNone/>
            </a:pPr>
            <a:r>
              <a:rPr kumimoji="1" lang="ja-JP" altLang="en-US" dirty="0"/>
              <a:t>㉜経過的小規模介護老人福祉施設等の範囲の見直し</a:t>
            </a:r>
          </a:p>
        </p:txBody>
      </p:sp>
      <p:sp>
        <p:nvSpPr>
          <p:cNvPr id="4" name="スライド番号プレースホルダー 3">
            <a:extLst>
              <a:ext uri="{FF2B5EF4-FFF2-40B4-BE49-F238E27FC236}">
                <a16:creationId xmlns:a16="http://schemas.microsoft.com/office/drawing/2014/main" id="{56951CFD-4DC9-974A-2A54-FBA4460D5EEE}"/>
              </a:ext>
            </a:extLst>
          </p:cNvPr>
          <p:cNvSpPr>
            <a:spLocks noGrp="1"/>
          </p:cNvSpPr>
          <p:nvPr>
            <p:ph type="sldNum" sz="quarter" idx="12"/>
          </p:nvPr>
        </p:nvSpPr>
        <p:spPr/>
        <p:txBody>
          <a:bodyPr/>
          <a:lstStyle/>
          <a:p>
            <a:fld id="{CEDB922F-16BB-40A6-B622-E023FDFE57B0}" type="slidenum">
              <a:rPr kumimoji="1" lang="ja-JP" altLang="en-US" smtClean="0"/>
              <a:t>56</a:t>
            </a:fld>
            <a:endParaRPr kumimoji="1" lang="ja-JP" altLang="en-US"/>
          </a:p>
        </p:txBody>
      </p:sp>
    </p:spTree>
    <p:extLst>
      <p:ext uri="{BB962C8B-B14F-4D97-AF65-F5344CB8AC3E}">
        <p14:creationId xmlns:p14="http://schemas.microsoft.com/office/powerpoint/2010/main" val="988297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5F40532-F8D0-E17F-2DC4-FD95FB93FF41}"/>
              </a:ext>
            </a:extLst>
          </p:cNvPr>
          <p:cNvSpPr>
            <a:spLocks noGrp="1"/>
          </p:cNvSpPr>
          <p:nvPr>
            <p:ph type="sldNum" sz="quarter" idx="12"/>
          </p:nvPr>
        </p:nvSpPr>
        <p:spPr/>
        <p:txBody>
          <a:bodyPr/>
          <a:lstStyle/>
          <a:p>
            <a:fld id="{CEDB922F-16BB-40A6-B622-E023FDFE57B0}" type="slidenum">
              <a:rPr kumimoji="1" lang="ja-JP" altLang="en-US" smtClean="0"/>
              <a:t>57</a:t>
            </a:fld>
            <a:endParaRPr kumimoji="1" lang="ja-JP" altLang="en-US"/>
          </a:p>
        </p:txBody>
      </p:sp>
      <p:pic>
        <p:nvPicPr>
          <p:cNvPr id="6" name="図 5">
            <a:extLst>
              <a:ext uri="{FF2B5EF4-FFF2-40B4-BE49-F238E27FC236}">
                <a16:creationId xmlns:a16="http://schemas.microsoft.com/office/drawing/2014/main" id="{E48F11B3-D11F-9788-BDF2-BA54FCCC0491}"/>
              </a:ext>
            </a:extLst>
          </p:cNvPr>
          <p:cNvPicPr>
            <a:picLocks noChangeAspect="1"/>
          </p:cNvPicPr>
          <p:nvPr/>
        </p:nvPicPr>
        <p:blipFill>
          <a:blip r:embed="rId2"/>
          <a:stretch>
            <a:fillRect/>
          </a:stretch>
        </p:blipFill>
        <p:spPr>
          <a:xfrm>
            <a:off x="1374532" y="149056"/>
            <a:ext cx="9442935" cy="6559887"/>
          </a:xfrm>
          <a:prstGeom prst="rect">
            <a:avLst/>
          </a:prstGeom>
        </p:spPr>
      </p:pic>
      <p:sp>
        <p:nvSpPr>
          <p:cNvPr id="2" name="テキスト ボックス 1">
            <a:extLst>
              <a:ext uri="{FF2B5EF4-FFF2-40B4-BE49-F238E27FC236}">
                <a16:creationId xmlns:a16="http://schemas.microsoft.com/office/drawing/2014/main" id="{C8F30A17-2207-7DC2-7C85-EEFE9F88832D}"/>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713677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1A26A00A-C120-33C5-50F9-9AE38A5A8B20}"/>
              </a:ext>
            </a:extLst>
          </p:cNvPr>
          <p:cNvSpPr/>
          <p:nvPr/>
        </p:nvSpPr>
        <p:spPr>
          <a:xfrm>
            <a:off x="4439653" y="572951"/>
            <a:ext cx="3308684" cy="88786"/>
          </a:xfrm>
          <a:custGeom>
            <a:avLst/>
            <a:gdLst>
              <a:gd name="connsiteX0" fmla="*/ 0 w 4498575"/>
              <a:gd name="connsiteY0" fmla="*/ 250624 h 250624"/>
              <a:gd name="connsiteX1" fmla="*/ 3269293 w 4498575"/>
              <a:gd name="connsiteY1" fmla="*/ 37682 h 250624"/>
              <a:gd name="connsiteX2" fmla="*/ 4496844 w 4498575"/>
              <a:gd name="connsiteY2" fmla="*/ 12630 h 250624"/>
            </a:gdLst>
            <a:ahLst/>
            <a:cxnLst>
              <a:cxn ang="0">
                <a:pos x="connsiteX0" y="connsiteY0"/>
              </a:cxn>
              <a:cxn ang="0">
                <a:pos x="connsiteX1" y="connsiteY1"/>
              </a:cxn>
              <a:cxn ang="0">
                <a:pos x="connsiteX2" y="connsiteY2"/>
              </a:cxn>
            </a:cxnLst>
            <a:rect l="l" t="t" r="r" b="b"/>
            <a:pathLst>
              <a:path w="4498575" h="250624">
                <a:moveTo>
                  <a:pt x="0" y="250624"/>
                </a:moveTo>
                <a:lnTo>
                  <a:pt x="3269293" y="37682"/>
                </a:lnTo>
                <a:cubicBezTo>
                  <a:pt x="4018767" y="-1984"/>
                  <a:pt x="4532334" y="-10334"/>
                  <a:pt x="4496844" y="12630"/>
                </a:cubicBezTo>
              </a:path>
            </a:pathLst>
          </a:cu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BC6D3DD9-1191-EBD0-5823-2FEF8A81AE9E}"/>
              </a:ext>
            </a:extLst>
          </p:cNvPr>
          <p:cNvSpPr>
            <a:spLocks noGrp="1"/>
          </p:cNvSpPr>
          <p:nvPr>
            <p:ph type="sldNum" sz="quarter" idx="12"/>
          </p:nvPr>
        </p:nvSpPr>
        <p:spPr/>
        <p:txBody>
          <a:bodyPr/>
          <a:lstStyle/>
          <a:p>
            <a:fld id="{3B6F2B05-96C8-4EC6-A67A-013DF127CB40}" type="slidenum">
              <a:rPr lang="ja-JP" altLang="en-US" smtClean="0"/>
              <a:pPr/>
              <a:t>58</a:t>
            </a:fld>
            <a:endParaRPr lang="ja-JP" altLang="en-US" dirty="0"/>
          </a:p>
        </p:txBody>
      </p:sp>
      <p:sp>
        <p:nvSpPr>
          <p:cNvPr id="5" name="字幕 8">
            <a:extLst>
              <a:ext uri="{FF2B5EF4-FFF2-40B4-BE49-F238E27FC236}">
                <a16:creationId xmlns:a16="http://schemas.microsoft.com/office/drawing/2014/main" id="{0B591B26-D558-B1D0-EBDC-98FB7E01633F}"/>
              </a:ext>
            </a:extLst>
          </p:cNvPr>
          <p:cNvSpPr txBox="1">
            <a:spLocks/>
          </p:cNvSpPr>
          <p:nvPr/>
        </p:nvSpPr>
        <p:spPr>
          <a:xfrm>
            <a:off x="0" y="286661"/>
            <a:ext cx="12192000" cy="424732"/>
          </a:xfrm>
          <a:prstGeom prst="rect">
            <a:avLst/>
          </a:prstGeom>
        </p:spPr>
        <p:txBody>
          <a:bodyPr wrap="square" lIns="0" tIns="0" rIns="0" bIns="0" anchor="b" anchorCtr="0">
            <a:spAutoFit/>
          </a:bodyPr>
          <a:lstStyle>
            <a:lvl1pPr marL="0" indent="0" algn="l" defTabSz="914400" rtl="0" eaLnBrk="1" latinLnBrk="0" hangingPunct="1">
              <a:lnSpc>
                <a:spcPct val="120000"/>
              </a:lnSpc>
              <a:spcBef>
                <a:spcPts val="0"/>
              </a:spcBef>
              <a:buFont typeface="Arial" pitchFamily="34" charset="0"/>
              <a:buNone/>
              <a:defRPr kumimoji="1" sz="2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solidFill>
                <a:latin typeface="+mn-lt"/>
                <a:ea typeface="+mn-ea"/>
                <a:cs typeface="+mn-cs"/>
              </a:defRPr>
            </a:lvl9pPr>
          </a:lstStyle>
          <a:p>
            <a:pPr algn="ctr" defTabSz="914354">
              <a:defRPr/>
            </a:pPr>
            <a:r>
              <a:rPr lang="ja-JP" altLang="en-US" sz="2400" b="1" dirty="0">
                <a:effectLst>
                  <a:outerShdw blurRad="38100" dist="38100" dir="2700000" algn="tl">
                    <a:srgbClr val="000000">
                      <a:alpha val="43137"/>
                    </a:srgbClr>
                  </a:outerShdw>
                </a:effectLst>
                <a:latin typeface="メイリオ"/>
                <a:ea typeface="メイリオ"/>
              </a:rPr>
              <a:t>基本報酬の見直し</a:t>
            </a:r>
            <a:r>
              <a:rPr lang="en-US" altLang="ja-JP" sz="2400" b="1" dirty="0">
                <a:effectLst>
                  <a:outerShdw blurRad="38100" dist="38100" dir="2700000" algn="tl">
                    <a:srgbClr val="000000">
                      <a:alpha val="43137"/>
                    </a:srgbClr>
                  </a:outerShdw>
                </a:effectLst>
                <a:latin typeface="メイリオ"/>
                <a:ea typeface="メイリオ"/>
              </a:rPr>
              <a:t>(</a:t>
            </a:r>
            <a:r>
              <a:rPr lang="ja-JP" altLang="en-US" sz="2400" b="1" dirty="0">
                <a:effectLst>
                  <a:outerShdw blurRad="38100" dist="38100" dir="2700000" algn="tl">
                    <a:srgbClr val="000000">
                      <a:alpha val="43137"/>
                    </a:srgbClr>
                  </a:outerShdw>
                </a:effectLst>
                <a:latin typeface="メイリオ"/>
                <a:ea typeface="メイリオ"/>
              </a:rPr>
              <a:t>特養</a:t>
            </a:r>
            <a:r>
              <a:rPr lang="en-US" altLang="ja-JP" sz="2400" b="1" dirty="0">
                <a:effectLst>
                  <a:outerShdw blurRad="38100" dist="38100" dir="2700000" algn="tl">
                    <a:srgbClr val="000000">
                      <a:alpha val="43137"/>
                    </a:srgbClr>
                  </a:outerShdw>
                </a:effectLst>
                <a:latin typeface="メイリオ"/>
                <a:ea typeface="メイリオ"/>
              </a:rPr>
              <a:t>)</a:t>
            </a:r>
            <a:r>
              <a:rPr lang="ja-JP" altLang="en-US" sz="2400" dirty="0">
                <a:latin typeface="メイリオ"/>
                <a:ea typeface="メイリオ"/>
              </a:rPr>
              <a:t>　</a:t>
            </a:r>
            <a:endParaRPr lang="en-US" altLang="ja-JP" sz="2400" dirty="0">
              <a:latin typeface="メイリオ"/>
              <a:ea typeface="メイリオ"/>
            </a:endParaRPr>
          </a:p>
        </p:txBody>
      </p:sp>
      <p:pic>
        <p:nvPicPr>
          <p:cNvPr id="3" name="図 2">
            <a:extLst>
              <a:ext uri="{FF2B5EF4-FFF2-40B4-BE49-F238E27FC236}">
                <a16:creationId xmlns:a16="http://schemas.microsoft.com/office/drawing/2014/main" id="{8D7AB0E2-38B6-155D-1D63-68B8B69D594B}"/>
              </a:ext>
            </a:extLst>
          </p:cNvPr>
          <p:cNvPicPr>
            <a:picLocks noChangeAspect="1"/>
          </p:cNvPicPr>
          <p:nvPr/>
        </p:nvPicPr>
        <p:blipFill>
          <a:blip r:embed="rId3"/>
          <a:stretch>
            <a:fillRect/>
          </a:stretch>
        </p:blipFill>
        <p:spPr>
          <a:xfrm>
            <a:off x="96170" y="1370709"/>
            <a:ext cx="11879314" cy="4269305"/>
          </a:xfrm>
          <a:prstGeom prst="rect">
            <a:avLst/>
          </a:prstGeom>
        </p:spPr>
      </p:pic>
      <p:sp>
        <p:nvSpPr>
          <p:cNvPr id="2" name="テキスト ボックス 1">
            <a:extLst>
              <a:ext uri="{FF2B5EF4-FFF2-40B4-BE49-F238E27FC236}">
                <a16:creationId xmlns:a16="http://schemas.microsoft.com/office/drawing/2014/main" id="{0C656BB2-E0EF-4F76-934F-8A968D313B22}"/>
              </a:ext>
            </a:extLst>
          </p:cNvPr>
          <p:cNvSpPr txBox="1"/>
          <p:nvPr/>
        </p:nvSpPr>
        <p:spPr>
          <a:xfrm>
            <a:off x="24384" y="3064"/>
            <a:ext cx="3998976" cy="261610"/>
          </a:xfrm>
          <a:prstGeom prst="rect">
            <a:avLst/>
          </a:prstGeom>
          <a:noFill/>
        </p:spPr>
        <p:txBody>
          <a:bodyPr wrap="square" rtlCol="0">
            <a:spAutoFit/>
          </a:bodyPr>
          <a:lstStyle/>
          <a:p>
            <a:r>
              <a:rPr lang="ja-JP" altLang="en-US" sz="1100" dirty="0">
                <a:latin typeface="+mn-ea"/>
                <a:ea typeface="+mn-ea"/>
              </a:rPr>
              <a:t>介護給付費分科会資料　</a:t>
            </a:r>
            <a:r>
              <a:rPr lang="en-US" altLang="ja-JP" sz="1100" dirty="0">
                <a:latin typeface="+mn-ea"/>
                <a:ea typeface="+mn-ea"/>
              </a:rPr>
              <a:t>2024.1.22</a:t>
            </a:r>
            <a:r>
              <a:rPr lang="ja-JP" altLang="en-US" sz="1100" dirty="0">
                <a:latin typeface="+mn-ea"/>
                <a:ea typeface="+mn-ea"/>
              </a:rPr>
              <a:t>を基に全国老施協が作成</a:t>
            </a:r>
            <a:endParaRPr kumimoji="1" lang="ja-JP" altLang="en-US" sz="1100" dirty="0">
              <a:latin typeface="+mn-ea"/>
              <a:ea typeface="+mn-ea"/>
            </a:endParaRPr>
          </a:p>
        </p:txBody>
      </p:sp>
    </p:spTree>
    <p:extLst>
      <p:ext uri="{BB962C8B-B14F-4D97-AF65-F5344CB8AC3E}">
        <p14:creationId xmlns:p14="http://schemas.microsoft.com/office/powerpoint/2010/main" val="19720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7119B-6BD3-B673-3E9F-48F2217FEBF5}"/>
              </a:ext>
            </a:extLst>
          </p:cNvPr>
          <p:cNvSpPr>
            <a:spLocks noGrp="1"/>
          </p:cNvSpPr>
          <p:nvPr>
            <p:ph type="ctrTitle"/>
          </p:nvPr>
        </p:nvSpPr>
        <p:spPr/>
        <p:txBody>
          <a:bodyPr/>
          <a:lstStyle/>
          <a:p>
            <a:endParaRPr kumimoji="1" lang="ja-JP" altLang="en-US" dirty="0"/>
          </a:p>
        </p:txBody>
      </p:sp>
      <p:sp>
        <p:nvSpPr>
          <p:cNvPr id="3" name="字幕 2">
            <a:extLst>
              <a:ext uri="{FF2B5EF4-FFF2-40B4-BE49-F238E27FC236}">
                <a16:creationId xmlns:a16="http://schemas.microsoft.com/office/drawing/2014/main" id="{AA34CFEC-C117-C780-4854-AFE4A9322C44}"/>
              </a:ext>
            </a:extLst>
          </p:cNvPr>
          <p:cNvSpPr>
            <a:spLocks noGrp="1"/>
          </p:cNvSpPr>
          <p:nvPr>
            <p:ph type="subTitle" idx="1"/>
          </p:nvPr>
        </p:nvSpPr>
        <p:spPr/>
        <p:txBody>
          <a:bodyPr/>
          <a:lstStyle/>
          <a:p>
            <a:endParaRPr kumimoji="1" lang="ja-JP" altLang="en-US"/>
          </a:p>
        </p:txBody>
      </p:sp>
      <p:pic>
        <p:nvPicPr>
          <p:cNvPr id="12" name="図 11">
            <a:extLst>
              <a:ext uri="{FF2B5EF4-FFF2-40B4-BE49-F238E27FC236}">
                <a16:creationId xmlns:a16="http://schemas.microsoft.com/office/drawing/2014/main" id="{FA0DD0F4-1AE6-AC8E-5554-AE8D11BBA97C}"/>
              </a:ext>
            </a:extLst>
          </p:cNvPr>
          <p:cNvPicPr>
            <a:picLocks noChangeAspect="1"/>
          </p:cNvPicPr>
          <p:nvPr/>
        </p:nvPicPr>
        <p:blipFill>
          <a:blip r:embed="rId2"/>
          <a:stretch>
            <a:fillRect/>
          </a:stretch>
        </p:blipFill>
        <p:spPr>
          <a:xfrm>
            <a:off x="1518567" y="47521"/>
            <a:ext cx="9481196" cy="6762963"/>
          </a:xfrm>
          <a:prstGeom prst="rect">
            <a:avLst/>
          </a:prstGeom>
        </p:spPr>
      </p:pic>
      <p:sp>
        <p:nvSpPr>
          <p:cNvPr id="4" name="スライド番号プレースホルダー 3">
            <a:extLst>
              <a:ext uri="{FF2B5EF4-FFF2-40B4-BE49-F238E27FC236}">
                <a16:creationId xmlns:a16="http://schemas.microsoft.com/office/drawing/2014/main" id="{DE339A0A-7E9A-E3D2-6FCA-42CA3C5C73A7}"/>
              </a:ext>
            </a:extLst>
          </p:cNvPr>
          <p:cNvSpPr>
            <a:spLocks noGrp="1"/>
          </p:cNvSpPr>
          <p:nvPr>
            <p:ph type="sldNum" sz="quarter" idx="12"/>
          </p:nvPr>
        </p:nvSpPr>
        <p:spPr/>
        <p:txBody>
          <a:bodyPr/>
          <a:lstStyle/>
          <a:p>
            <a:fld id="{3B6F2B05-96C8-4EC6-A67A-013DF127CB40}" type="slidenum">
              <a:rPr lang="ja-JP" altLang="en-US" smtClean="0"/>
              <a:pPr/>
              <a:t>5</a:t>
            </a:fld>
            <a:endParaRPr lang="ja-JP" altLang="en-US" dirty="0"/>
          </a:p>
        </p:txBody>
      </p:sp>
    </p:spTree>
    <p:extLst>
      <p:ext uri="{BB962C8B-B14F-4D97-AF65-F5344CB8AC3E}">
        <p14:creationId xmlns:p14="http://schemas.microsoft.com/office/powerpoint/2010/main" val="37662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740CCCE6-E312-3C7B-1CAA-6C6B313321FE}"/>
              </a:ext>
            </a:extLst>
          </p:cNvPr>
          <p:cNvSpPr>
            <a:spLocks noGrp="1"/>
          </p:cNvSpPr>
          <p:nvPr>
            <p:ph type="title"/>
          </p:nvPr>
        </p:nvSpPr>
        <p:spPr/>
        <p:txBody>
          <a:bodyPr/>
          <a:lstStyle/>
          <a:p>
            <a:endParaRPr lang="ja-JP" altLang="en-US"/>
          </a:p>
        </p:txBody>
      </p:sp>
      <p:graphicFrame>
        <p:nvGraphicFramePr>
          <p:cNvPr id="7" name="コンテンツ プレースホルダー 6">
            <a:extLst>
              <a:ext uri="{FF2B5EF4-FFF2-40B4-BE49-F238E27FC236}">
                <a16:creationId xmlns:a16="http://schemas.microsoft.com/office/drawing/2014/main" id="{C2718AC4-1D44-67CA-7BF2-77798CF61CCA}"/>
              </a:ext>
            </a:extLst>
          </p:cNvPr>
          <p:cNvGraphicFramePr>
            <a:graphicFrameLocks noGrp="1"/>
          </p:cNvGraphicFramePr>
          <p:nvPr>
            <p:ph idx="1"/>
            <p:extLst>
              <p:ext uri="{D42A27DB-BD31-4B8C-83A1-F6EECF244321}">
                <p14:modId xmlns:p14="http://schemas.microsoft.com/office/powerpoint/2010/main" val="4265808840"/>
              </p:ext>
            </p:extLst>
          </p:nvPr>
        </p:nvGraphicFramePr>
        <p:xfrm>
          <a:off x="838201" y="1855302"/>
          <a:ext cx="10515599" cy="4890675"/>
        </p:xfrm>
        <a:graphic>
          <a:graphicData uri="http://schemas.openxmlformats.org/drawingml/2006/table">
            <a:tbl>
              <a:tblPr/>
              <a:tblGrid>
                <a:gridCol w="394251">
                  <a:extLst>
                    <a:ext uri="{9D8B030D-6E8A-4147-A177-3AD203B41FA5}">
                      <a16:colId xmlns:a16="http://schemas.microsoft.com/office/drawing/2014/main" val="4063898572"/>
                    </a:ext>
                  </a:extLst>
                </a:gridCol>
                <a:gridCol w="145009">
                  <a:extLst>
                    <a:ext uri="{9D8B030D-6E8A-4147-A177-3AD203B41FA5}">
                      <a16:colId xmlns:a16="http://schemas.microsoft.com/office/drawing/2014/main" val="2433375772"/>
                    </a:ext>
                  </a:extLst>
                </a:gridCol>
                <a:gridCol w="4179278">
                  <a:extLst>
                    <a:ext uri="{9D8B030D-6E8A-4147-A177-3AD203B41FA5}">
                      <a16:colId xmlns:a16="http://schemas.microsoft.com/office/drawing/2014/main" val="1973637826"/>
                    </a:ext>
                  </a:extLst>
                </a:gridCol>
                <a:gridCol w="2992903">
                  <a:extLst>
                    <a:ext uri="{9D8B030D-6E8A-4147-A177-3AD203B41FA5}">
                      <a16:colId xmlns:a16="http://schemas.microsoft.com/office/drawing/2014/main" val="3649058634"/>
                    </a:ext>
                  </a:extLst>
                </a:gridCol>
                <a:gridCol w="1402079">
                  <a:extLst>
                    <a:ext uri="{9D8B030D-6E8A-4147-A177-3AD203B41FA5}">
                      <a16:colId xmlns:a16="http://schemas.microsoft.com/office/drawing/2014/main" val="2093403063"/>
                    </a:ext>
                  </a:extLst>
                </a:gridCol>
                <a:gridCol w="1402079">
                  <a:extLst>
                    <a:ext uri="{9D8B030D-6E8A-4147-A177-3AD203B41FA5}">
                      <a16:colId xmlns:a16="http://schemas.microsoft.com/office/drawing/2014/main" val="3458827072"/>
                    </a:ext>
                  </a:extLst>
                </a:gridCol>
              </a:tblGrid>
              <a:tr h="321320">
                <a:tc gridSpan="3">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サービス別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増減率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施設数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14515754"/>
                  </a:ext>
                </a:extLst>
              </a:tr>
              <a:tr h="465270">
                <a:tc gridSpan="2">
                  <a:txBody>
                    <a:bodyPr/>
                    <a:lstStyle/>
                    <a:p>
                      <a:pPr algn="l"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特養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pPr algn="l" fontAlgn="ctr"/>
                      <a:endPar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2.80%</a:t>
                      </a: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gridSpan="2">
                  <a:txBody>
                    <a:bodyPr/>
                    <a:lstStyle/>
                    <a:p>
                      <a:pPr algn="r"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8,505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008096148"/>
                  </a:ext>
                </a:extLst>
              </a:tr>
              <a:tr h="321320">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hMerge="1">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従来型特養</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2.81%</a:t>
                      </a: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4,711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55.4%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09081474"/>
                  </a:ext>
                </a:extLst>
              </a:tr>
              <a:tr h="321320">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hMerge="1">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ユニット型特養</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2.78%</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3,293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38.7%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40368452"/>
                  </a:ext>
                </a:extLst>
              </a:tr>
              <a:tr h="321320">
                <a:tc gridSpan="2">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altLang="zh-TW" sz="2000" b="0" i="0" u="none" strike="noStrike">
                          <a:solidFill>
                            <a:srgbClr val="000000"/>
                          </a:solidFill>
                          <a:effectLst/>
                          <a:latin typeface="游ゴシック" panose="020B0400000000000000" pitchFamily="50" charset="-128"/>
                          <a:ea typeface="游ゴシック" panose="020B0400000000000000" pitchFamily="50" charset="-128"/>
                        </a:rPr>
                        <a:t>30</a:t>
                      </a:r>
                      <a:r>
                        <a:rPr lang="zh-TW" altLang="en-US" sz="2000" b="0" i="0" u="none" strike="noStrike">
                          <a:solidFill>
                            <a:srgbClr val="000000"/>
                          </a:solidFill>
                          <a:effectLst/>
                          <a:latin typeface="游ゴシック" panose="020B0400000000000000" pitchFamily="50" charset="-128"/>
                          <a:ea typeface="游ゴシック" panose="020B0400000000000000" pitchFamily="50" charset="-128"/>
                        </a:rPr>
                        <a:t>床特養（経過的）</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2.82%</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501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1876893"/>
                  </a:ext>
                </a:extLst>
              </a:tr>
              <a:tr h="321320">
                <a:tc gridSpan="3">
                  <a:txBody>
                    <a:bodyPr/>
                    <a:lstStyle/>
                    <a:p>
                      <a:pPr algn="l"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地域密着型特養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3.12</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r"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2,497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837257654"/>
                  </a:ext>
                </a:extLst>
              </a:tr>
              <a:tr h="321320">
                <a:tc gridSpan="3">
                  <a:txBody>
                    <a:bodyPr/>
                    <a:lstStyle/>
                    <a:p>
                      <a:pPr algn="l"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老健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2.55</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gridSpan="2">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4,210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570660526"/>
                  </a:ext>
                </a:extLst>
              </a:tr>
              <a:tr h="32132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gridSpan="2">
                  <a:txBody>
                    <a:bodyPr/>
                    <a:lstStyle/>
                    <a:p>
                      <a:r>
                        <a:rPr lang="zh-TW" altLang="en-US" sz="2000" b="0" i="0" u="none" strike="noStrike">
                          <a:solidFill>
                            <a:srgbClr val="000000"/>
                          </a:solidFill>
                          <a:effectLst/>
                          <a:latin typeface="游ゴシック" panose="020B0400000000000000" pitchFamily="50" charset="-128"/>
                          <a:ea typeface="游ゴシック" panose="020B0400000000000000" pitchFamily="50" charset="-128"/>
                        </a:rPr>
                        <a:t>在宅強化型老健</a:t>
                      </a:r>
                      <a:endParaRPr kumimoji="1" lang="ja-JP" altLang="en-US"/>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hMerge="1">
                  <a:txBody>
                    <a:bodyPr/>
                    <a:lstStyle/>
                    <a:p>
                      <a:pPr algn="l" fontAlgn="ctr"/>
                      <a:r>
                        <a:rPr lang="zh-TW" altLang="en-US" sz="2000" b="0" i="0" u="none" strike="noStrike">
                          <a:solidFill>
                            <a:srgbClr val="000000"/>
                          </a:solidFill>
                          <a:effectLst/>
                          <a:latin typeface="游ゴシック" panose="020B0400000000000000" pitchFamily="50" charset="-128"/>
                          <a:ea typeface="游ゴシック" panose="020B0400000000000000" pitchFamily="50" charset="-128"/>
                        </a:rPr>
                        <a:t>在宅強化型老健</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4.04%</a:t>
                      </a: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1,634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38.8%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96006896"/>
                  </a:ext>
                </a:extLst>
              </a:tr>
              <a:tr h="32132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gridSpan="2">
                  <a:txBody>
                    <a:bodyPr/>
                    <a:lstStyle/>
                    <a:p>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療養型老健</a:t>
                      </a:r>
                      <a:endParaRPr kumimoji="1" lang="ja-JP" altLang="en-US"/>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hMerge="1">
                  <a:txBody>
                    <a:bodyPr/>
                    <a:lstStyle/>
                    <a:p>
                      <a:pPr algn="l"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療養型老健</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2.72%</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0167321"/>
                  </a:ext>
                </a:extLst>
              </a:tr>
              <a:tr h="321320">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2">
                  <a:txBody>
                    <a:bodyPr/>
                    <a:lstStyle/>
                    <a:p>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基本型・その他型</a:t>
                      </a:r>
                      <a:endParaRPr kumimoji="1" lang="ja-JP" altLang="en-US"/>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基本型・その他型</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0.90%</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2000" b="0" i="0" u="none" strike="noStrike">
                          <a:solidFill>
                            <a:srgbClr val="000000"/>
                          </a:solidFill>
                          <a:effectLst/>
                          <a:latin typeface="游ゴシック" panose="020B0400000000000000" pitchFamily="50" charset="-128"/>
                          <a:ea typeface="游ゴシック" panose="020B0400000000000000" pitchFamily="50" charset="-128"/>
                        </a:rPr>
                        <a:t>2,515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59.7%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0338512"/>
                  </a:ext>
                </a:extLst>
              </a:tr>
              <a:tr h="1143898">
                <a:tc>
                  <a:txBody>
                    <a:bodyPr/>
                    <a:lstStyle/>
                    <a:p>
                      <a:pPr algn="l"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介護医療院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　</a:t>
                      </a:r>
                      <a:endParaRPr kumimoji="1" lang="ja-JP" alt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l"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0.95</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740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167365249"/>
                  </a:ext>
                </a:extLst>
              </a:tr>
            </a:tbl>
          </a:graphicData>
        </a:graphic>
      </p:graphicFrame>
      <p:sp>
        <p:nvSpPr>
          <p:cNvPr id="4" name="スライド番号プレースホルダー 3">
            <a:extLst>
              <a:ext uri="{FF2B5EF4-FFF2-40B4-BE49-F238E27FC236}">
                <a16:creationId xmlns:a16="http://schemas.microsoft.com/office/drawing/2014/main" id="{9668695C-1C37-F3FC-8229-02E1174A4249}"/>
              </a:ext>
            </a:extLst>
          </p:cNvPr>
          <p:cNvSpPr>
            <a:spLocks noGrp="1"/>
          </p:cNvSpPr>
          <p:nvPr>
            <p:ph type="sldNum" sz="quarter" idx="12"/>
          </p:nvPr>
        </p:nvSpPr>
        <p:spPr/>
        <p:txBody>
          <a:bodyPr/>
          <a:lstStyle/>
          <a:p>
            <a:fld id="{CEDB922F-16BB-40A6-B622-E023FDFE57B0}" type="slidenum">
              <a:rPr kumimoji="1" lang="ja-JP" altLang="en-US" smtClean="0"/>
              <a:t>59</a:t>
            </a:fld>
            <a:endParaRPr kumimoji="1" lang="ja-JP" altLang="en-US"/>
          </a:p>
        </p:txBody>
      </p:sp>
    </p:spTree>
    <p:extLst>
      <p:ext uri="{BB962C8B-B14F-4D97-AF65-F5344CB8AC3E}">
        <p14:creationId xmlns:p14="http://schemas.microsoft.com/office/powerpoint/2010/main" val="2209603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E57BDCF-6AF4-2B5D-1D94-FEDD181A2EA3}"/>
              </a:ext>
            </a:extLst>
          </p:cNvPr>
          <p:cNvSpPr>
            <a:spLocks noGrp="1"/>
          </p:cNvSpPr>
          <p:nvPr>
            <p:ph type="title"/>
          </p:nvPr>
        </p:nvSpPr>
        <p:spPr/>
        <p:txBody>
          <a:bodyPr/>
          <a:lstStyle/>
          <a:p>
            <a:r>
              <a:rPr kumimoji="1" lang="ja-JP" altLang="en-US" dirty="0"/>
              <a:t>①配置医師緊急時対応加算の見直し</a:t>
            </a:r>
            <a:endParaRPr lang="ja-JP" altLang="en-US" dirty="0"/>
          </a:p>
        </p:txBody>
      </p:sp>
      <p:pic>
        <p:nvPicPr>
          <p:cNvPr id="6" name="コンテンツ プレースホルダー 5">
            <a:extLst>
              <a:ext uri="{FF2B5EF4-FFF2-40B4-BE49-F238E27FC236}">
                <a16:creationId xmlns:a16="http://schemas.microsoft.com/office/drawing/2014/main" id="{06B17E75-EF9F-DDF9-45A4-B12CF91D8D8B}"/>
              </a:ext>
            </a:extLst>
          </p:cNvPr>
          <p:cNvPicPr>
            <a:picLocks noGrp="1" noChangeAspect="1"/>
          </p:cNvPicPr>
          <p:nvPr>
            <p:ph idx="1"/>
          </p:nvPr>
        </p:nvPicPr>
        <p:blipFill>
          <a:blip r:embed="rId2"/>
          <a:stretch>
            <a:fillRect/>
          </a:stretch>
        </p:blipFill>
        <p:spPr>
          <a:xfrm>
            <a:off x="1126156" y="1241037"/>
            <a:ext cx="9981397" cy="5566249"/>
          </a:xfrm>
        </p:spPr>
      </p:pic>
      <p:sp>
        <p:nvSpPr>
          <p:cNvPr id="2" name="スライド番号プレースホルダー 1">
            <a:extLst>
              <a:ext uri="{FF2B5EF4-FFF2-40B4-BE49-F238E27FC236}">
                <a16:creationId xmlns:a16="http://schemas.microsoft.com/office/drawing/2014/main" id="{3CB36C23-5BCF-3D1F-2F33-878A251CA2E2}"/>
              </a:ext>
            </a:extLst>
          </p:cNvPr>
          <p:cNvSpPr>
            <a:spLocks noGrp="1"/>
          </p:cNvSpPr>
          <p:nvPr>
            <p:ph type="sldNum" sz="quarter" idx="12"/>
          </p:nvPr>
        </p:nvSpPr>
        <p:spPr/>
        <p:txBody>
          <a:bodyPr/>
          <a:lstStyle/>
          <a:p>
            <a:fld id="{CEDB922F-16BB-40A6-B622-E023FDFE57B0}" type="slidenum">
              <a:rPr kumimoji="1" lang="ja-JP" altLang="en-US" smtClean="0"/>
              <a:t>60</a:t>
            </a:fld>
            <a:endParaRPr kumimoji="1" lang="ja-JP" altLang="en-US"/>
          </a:p>
        </p:txBody>
      </p:sp>
      <p:sp>
        <p:nvSpPr>
          <p:cNvPr id="7" name="テキスト ボックス 6">
            <a:extLst>
              <a:ext uri="{FF2B5EF4-FFF2-40B4-BE49-F238E27FC236}">
                <a16:creationId xmlns:a16="http://schemas.microsoft.com/office/drawing/2014/main" id="{88757950-75FA-E2C9-C3CE-8013DCD697C8}"/>
              </a:ext>
            </a:extLst>
          </p:cNvPr>
          <p:cNvSpPr txBox="1"/>
          <p:nvPr/>
        </p:nvSpPr>
        <p:spPr>
          <a:xfrm>
            <a:off x="9978887" y="1204159"/>
            <a:ext cx="1113182" cy="369332"/>
          </a:xfrm>
          <a:prstGeom prst="rect">
            <a:avLst/>
          </a:prstGeom>
          <a:solidFill>
            <a:srgbClr val="00B0F0"/>
          </a:solidFill>
          <a:ln>
            <a:solidFill>
              <a:schemeClr val="accent1"/>
            </a:solidFill>
          </a:ln>
        </p:spPr>
        <p:txBody>
          <a:bodyPr wrap="square" rtlCol="0">
            <a:spAutoFit/>
          </a:bodyPr>
          <a:lstStyle/>
          <a:p>
            <a:r>
              <a:rPr kumimoji="1" lang="ja-JP" altLang="en-US" dirty="0"/>
              <a:t>加算追加</a:t>
            </a:r>
          </a:p>
        </p:txBody>
      </p:sp>
      <p:sp>
        <p:nvSpPr>
          <p:cNvPr id="4" name="テキスト ボックス 3">
            <a:extLst>
              <a:ext uri="{FF2B5EF4-FFF2-40B4-BE49-F238E27FC236}">
                <a16:creationId xmlns:a16="http://schemas.microsoft.com/office/drawing/2014/main" id="{050C45A4-6032-3E62-DEA7-2AB960680386}"/>
              </a:ext>
            </a:extLst>
          </p:cNvPr>
          <p:cNvSpPr txBox="1"/>
          <p:nvPr/>
        </p:nvSpPr>
        <p:spPr>
          <a:xfrm>
            <a:off x="9011478" y="136525"/>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6212584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713A44-5CE3-E68A-8091-23AD328CA7BB}"/>
              </a:ext>
            </a:extLst>
          </p:cNvPr>
          <p:cNvSpPr>
            <a:spLocks noGrp="1"/>
          </p:cNvSpPr>
          <p:nvPr>
            <p:ph type="title"/>
          </p:nvPr>
        </p:nvSpPr>
        <p:spPr/>
        <p:txBody>
          <a:bodyPr/>
          <a:lstStyle/>
          <a:p>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24265223-6BA3-D34C-2434-2878C6827146}"/>
              </a:ext>
            </a:extLst>
          </p:cNvPr>
          <p:cNvSpPr>
            <a:spLocks noGrp="1"/>
          </p:cNvSpPr>
          <p:nvPr>
            <p:ph idx="1"/>
          </p:nvPr>
        </p:nvSpPr>
        <p:spPr/>
        <p:txBody>
          <a:bodyPr>
            <a:normAutofit fontScale="70000" lnSpcReduction="20000"/>
          </a:bodyPr>
          <a:lstStyle/>
          <a:p>
            <a:r>
              <a:rPr kumimoji="1" lang="ja-JP" altLang="en-US" dirty="0"/>
              <a:t>　配置医師緊急時対応加算について</a:t>
            </a:r>
          </a:p>
          <a:p>
            <a:pPr marL="0" indent="0">
              <a:buNone/>
            </a:pPr>
            <a:r>
              <a:rPr kumimoji="1" lang="ja-JP" altLang="en-US" dirty="0"/>
              <a:t>問</a:t>
            </a:r>
            <a:r>
              <a:rPr kumimoji="1" lang="en-US" altLang="ja-JP" dirty="0"/>
              <a:t>138</a:t>
            </a:r>
            <a:r>
              <a:rPr kumimoji="1" lang="ja-JP" altLang="en-US" dirty="0"/>
              <a:t>　配置医師の通常の勤務時間内であるが、出張や休暇等により施設内に不在であった時間帯において、当該配置医師が対応した場合、配置医師緊急時対応加算を算定できるか。</a:t>
            </a:r>
          </a:p>
          <a:p>
            <a:pPr marL="0" indent="0">
              <a:buNone/>
            </a:pPr>
            <a:r>
              <a:rPr kumimoji="1" lang="ja-JP" altLang="en-US" dirty="0"/>
              <a:t>（答）</a:t>
            </a:r>
            <a:endParaRPr kumimoji="1" lang="en-US" altLang="ja-JP" dirty="0"/>
          </a:p>
          <a:p>
            <a:pPr marL="0" indent="0">
              <a:buNone/>
            </a:pPr>
            <a:r>
              <a:rPr kumimoji="1" lang="ja-JP" altLang="en-US" dirty="0"/>
              <a:t>　算定できない。</a:t>
            </a:r>
          </a:p>
          <a:p>
            <a:endParaRPr kumimoji="1" lang="ja-JP" altLang="en-US" dirty="0"/>
          </a:p>
          <a:p>
            <a:pPr marL="0" indent="0">
              <a:buNone/>
            </a:pPr>
            <a:r>
              <a:rPr kumimoji="1" lang="ja-JP" altLang="en-US" dirty="0"/>
              <a:t>問</a:t>
            </a:r>
            <a:r>
              <a:rPr kumimoji="1" lang="en-US" altLang="ja-JP" dirty="0"/>
              <a:t>139</a:t>
            </a:r>
            <a:r>
              <a:rPr kumimoji="1" lang="ja-JP" altLang="en-US" dirty="0"/>
              <a:t>　配置医師の所属する医療機関の他の医師が、緊急の場合に施設の求めに応じて、配置医師に代わり診療した場合、配置医師緊急時対応加算を算定できるか。</a:t>
            </a:r>
          </a:p>
          <a:p>
            <a:pPr marL="0" indent="0">
              <a:buNone/>
            </a:pPr>
            <a:r>
              <a:rPr kumimoji="1" lang="ja-JP" altLang="en-US" dirty="0"/>
              <a:t>（答）</a:t>
            </a:r>
          </a:p>
          <a:p>
            <a:pPr marL="0" indent="0">
              <a:buNone/>
            </a:pPr>
            <a:r>
              <a:rPr kumimoji="1" lang="ja-JP" altLang="en-US" dirty="0"/>
              <a:t>算定できない。なお、配置医師の所属する保健医療機関かどうかに関わらず、緊急の場合に配置医師以外の保険医が特別養護老人ホームの入所者を診療する場合の診療の費用の取扱いについては、「特別養護老人ホーム等における療養の給付の取扱いについて」（平成</a:t>
            </a:r>
            <a:r>
              <a:rPr kumimoji="1" lang="en-US" altLang="ja-JP" dirty="0"/>
              <a:t>18</a:t>
            </a:r>
            <a:r>
              <a:rPr kumimoji="1" lang="ja-JP" altLang="en-US" dirty="0"/>
              <a:t>年３月</a:t>
            </a:r>
            <a:r>
              <a:rPr kumimoji="1" lang="en-US" altLang="ja-JP" dirty="0"/>
              <a:t>31</a:t>
            </a:r>
            <a:r>
              <a:rPr kumimoji="1" lang="ja-JP" altLang="en-US" dirty="0"/>
              <a:t>日保医発</a:t>
            </a:r>
            <a:r>
              <a:rPr kumimoji="1" lang="en-US" altLang="ja-JP" dirty="0"/>
              <a:t>0331002</a:t>
            </a:r>
            <a:r>
              <a:rPr kumimoji="1" lang="ja-JP" altLang="en-US" dirty="0"/>
              <a:t>号厚生労働省保険局医療課長通知）の３の（２）を参照されたい。</a:t>
            </a:r>
          </a:p>
          <a:p>
            <a:endParaRPr kumimoji="1" lang="ja-JP" altLang="en-US" dirty="0"/>
          </a:p>
        </p:txBody>
      </p:sp>
      <p:sp>
        <p:nvSpPr>
          <p:cNvPr id="4" name="スライド番号プレースホルダー 3">
            <a:extLst>
              <a:ext uri="{FF2B5EF4-FFF2-40B4-BE49-F238E27FC236}">
                <a16:creationId xmlns:a16="http://schemas.microsoft.com/office/drawing/2014/main" id="{E177AAFE-20BD-B021-9CCE-2A1D21B441B2}"/>
              </a:ext>
            </a:extLst>
          </p:cNvPr>
          <p:cNvSpPr>
            <a:spLocks noGrp="1"/>
          </p:cNvSpPr>
          <p:nvPr>
            <p:ph type="sldNum" sz="quarter" idx="12"/>
          </p:nvPr>
        </p:nvSpPr>
        <p:spPr/>
        <p:txBody>
          <a:bodyPr/>
          <a:lstStyle/>
          <a:p>
            <a:fld id="{CEDB922F-16BB-40A6-B622-E023FDFE57B0}" type="slidenum">
              <a:rPr kumimoji="1" lang="ja-JP" altLang="en-US" smtClean="0"/>
              <a:t>61</a:t>
            </a:fld>
            <a:endParaRPr kumimoji="1" lang="ja-JP" altLang="en-US"/>
          </a:p>
        </p:txBody>
      </p:sp>
    </p:spTree>
    <p:extLst>
      <p:ext uri="{BB962C8B-B14F-4D97-AF65-F5344CB8AC3E}">
        <p14:creationId xmlns:p14="http://schemas.microsoft.com/office/powerpoint/2010/main" val="2746051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832DCB-36F6-51B5-90AC-765AA3CC5F0C}"/>
              </a:ext>
            </a:extLst>
          </p:cNvPr>
          <p:cNvSpPr>
            <a:spLocks noGrp="1"/>
          </p:cNvSpPr>
          <p:nvPr>
            <p:ph type="title"/>
          </p:nvPr>
        </p:nvSpPr>
        <p:spPr/>
        <p:txBody>
          <a:bodyPr/>
          <a:lstStyle/>
          <a:p>
            <a:r>
              <a:rPr kumimoji="1" lang="ja-JP" altLang="en-US" dirty="0"/>
              <a:t>②給付調整の分かりやすい周知</a:t>
            </a:r>
          </a:p>
        </p:txBody>
      </p:sp>
      <p:sp>
        <p:nvSpPr>
          <p:cNvPr id="3" name="コンテンツ プレースホルダー 2">
            <a:extLst>
              <a:ext uri="{FF2B5EF4-FFF2-40B4-BE49-F238E27FC236}">
                <a16:creationId xmlns:a16="http://schemas.microsoft.com/office/drawing/2014/main" id="{F97BAB70-3678-DDDE-063A-9B46F0FC16CD}"/>
              </a:ext>
            </a:extLst>
          </p:cNvPr>
          <p:cNvSpPr>
            <a:spLocks noGrp="1"/>
          </p:cNvSpPr>
          <p:nvPr>
            <p:ph idx="1"/>
          </p:nvPr>
        </p:nvSpPr>
        <p:spPr/>
        <p:txBody>
          <a:bodyPr/>
          <a:lstStyle/>
          <a:p>
            <a:r>
              <a:rPr lang="ja-JP" altLang="en-US" dirty="0"/>
              <a:t>診療報酬との給付調整について正しい理解を促進する観点から、配置医師が算定できない診療報酬、配置医師でも算定できる診療報酬であって介護老人福祉施設等 で一般的に算定されているものについて、誤解されやすい事例を明らかにするな ど、わかりやすい方法で周知を行う</a:t>
            </a:r>
            <a:endParaRPr kumimoji="1" lang="ja-JP" altLang="en-US" dirty="0"/>
          </a:p>
        </p:txBody>
      </p:sp>
      <p:sp>
        <p:nvSpPr>
          <p:cNvPr id="4" name="スライド番号プレースホルダー 3">
            <a:extLst>
              <a:ext uri="{FF2B5EF4-FFF2-40B4-BE49-F238E27FC236}">
                <a16:creationId xmlns:a16="http://schemas.microsoft.com/office/drawing/2014/main" id="{D0E9F338-323D-7E2C-52C1-7E09E7D800CF}"/>
              </a:ext>
            </a:extLst>
          </p:cNvPr>
          <p:cNvSpPr>
            <a:spLocks noGrp="1"/>
          </p:cNvSpPr>
          <p:nvPr>
            <p:ph type="sldNum" sz="quarter" idx="12"/>
          </p:nvPr>
        </p:nvSpPr>
        <p:spPr/>
        <p:txBody>
          <a:bodyPr/>
          <a:lstStyle/>
          <a:p>
            <a:fld id="{CEDB922F-16BB-40A6-B622-E023FDFE57B0}" type="slidenum">
              <a:rPr kumimoji="1" lang="ja-JP" altLang="en-US" smtClean="0"/>
              <a:t>62</a:t>
            </a:fld>
            <a:endParaRPr kumimoji="1" lang="ja-JP" altLang="en-US"/>
          </a:p>
        </p:txBody>
      </p:sp>
      <p:sp>
        <p:nvSpPr>
          <p:cNvPr id="5" name="テキスト ボックス 4">
            <a:extLst>
              <a:ext uri="{FF2B5EF4-FFF2-40B4-BE49-F238E27FC236}">
                <a16:creationId xmlns:a16="http://schemas.microsoft.com/office/drawing/2014/main" id="{630CEEA9-171A-EB18-B536-514F20725D09}"/>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1913717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FABF45-C95C-DF8D-536C-488BE4888271}"/>
              </a:ext>
            </a:extLst>
          </p:cNvPr>
          <p:cNvPicPr>
            <a:picLocks noChangeAspect="1"/>
          </p:cNvPicPr>
          <p:nvPr/>
        </p:nvPicPr>
        <p:blipFill>
          <a:blip r:embed="rId2"/>
          <a:stretch>
            <a:fillRect/>
          </a:stretch>
        </p:blipFill>
        <p:spPr>
          <a:xfrm>
            <a:off x="1642441" y="375811"/>
            <a:ext cx="8907118" cy="6106377"/>
          </a:xfrm>
          <a:prstGeom prst="rect">
            <a:avLst/>
          </a:prstGeom>
        </p:spPr>
      </p:pic>
      <p:sp>
        <p:nvSpPr>
          <p:cNvPr id="6" name="テキスト ボックス 5">
            <a:extLst>
              <a:ext uri="{FF2B5EF4-FFF2-40B4-BE49-F238E27FC236}">
                <a16:creationId xmlns:a16="http://schemas.microsoft.com/office/drawing/2014/main" id="{3940A331-988A-08F8-8370-5FE5823A1EFE}"/>
              </a:ext>
            </a:extLst>
          </p:cNvPr>
          <p:cNvSpPr txBox="1"/>
          <p:nvPr/>
        </p:nvSpPr>
        <p:spPr>
          <a:xfrm>
            <a:off x="7527235" y="6482188"/>
            <a:ext cx="2862469" cy="369332"/>
          </a:xfrm>
          <a:prstGeom prst="rect">
            <a:avLst/>
          </a:prstGeom>
          <a:noFill/>
          <a:ln>
            <a:solidFill>
              <a:schemeClr val="accent1"/>
            </a:solidFill>
          </a:ln>
        </p:spPr>
        <p:txBody>
          <a:bodyPr wrap="square" rtlCol="0">
            <a:spAutoFit/>
          </a:bodyPr>
          <a:lstStyle/>
          <a:p>
            <a:r>
              <a:rPr lang="ja-JP" altLang="en-US" dirty="0"/>
              <a:t>第</a:t>
            </a:r>
            <a:r>
              <a:rPr kumimoji="1" lang="en-US" altLang="ja-JP" dirty="0"/>
              <a:t>231</a:t>
            </a:r>
            <a:r>
              <a:rPr kumimoji="1" lang="ja-JP" altLang="en-US" dirty="0"/>
              <a:t>回給付費分科会資料</a:t>
            </a:r>
          </a:p>
        </p:txBody>
      </p:sp>
      <p:sp>
        <p:nvSpPr>
          <p:cNvPr id="2" name="スライド番号プレースホルダー 1">
            <a:extLst>
              <a:ext uri="{FF2B5EF4-FFF2-40B4-BE49-F238E27FC236}">
                <a16:creationId xmlns:a16="http://schemas.microsoft.com/office/drawing/2014/main" id="{ACB7143F-40A5-8470-1F58-95A6D8040327}"/>
              </a:ext>
            </a:extLst>
          </p:cNvPr>
          <p:cNvSpPr>
            <a:spLocks noGrp="1"/>
          </p:cNvSpPr>
          <p:nvPr>
            <p:ph type="sldNum" sz="quarter" idx="12"/>
          </p:nvPr>
        </p:nvSpPr>
        <p:spPr/>
        <p:txBody>
          <a:bodyPr/>
          <a:lstStyle/>
          <a:p>
            <a:fld id="{CEDB922F-16BB-40A6-B622-E023FDFE57B0}" type="slidenum">
              <a:rPr kumimoji="1" lang="ja-JP" altLang="en-US" smtClean="0"/>
              <a:t>63</a:t>
            </a:fld>
            <a:endParaRPr kumimoji="1" lang="ja-JP" altLang="en-US"/>
          </a:p>
        </p:txBody>
      </p:sp>
    </p:spTree>
    <p:extLst>
      <p:ext uri="{BB962C8B-B14F-4D97-AF65-F5344CB8AC3E}">
        <p14:creationId xmlns:p14="http://schemas.microsoft.com/office/powerpoint/2010/main" val="31496910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5917CFE-C2AF-D3FA-6ED1-BCF813481ECD}"/>
              </a:ext>
            </a:extLst>
          </p:cNvPr>
          <p:cNvPicPr>
            <a:picLocks noChangeAspect="1"/>
          </p:cNvPicPr>
          <p:nvPr/>
        </p:nvPicPr>
        <p:blipFill>
          <a:blip r:embed="rId2"/>
          <a:stretch>
            <a:fillRect/>
          </a:stretch>
        </p:blipFill>
        <p:spPr>
          <a:xfrm>
            <a:off x="1671020" y="385337"/>
            <a:ext cx="8849960" cy="6087325"/>
          </a:xfrm>
          <a:prstGeom prst="rect">
            <a:avLst/>
          </a:prstGeom>
        </p:spPr>
      </p:pic>
      <p:sp>
        <p:nvSpPr>
          <p:cNvPr id="4" name="テキスト ボックス 3">
            <a:extLst>
              <a:ext uri="{FF2B5EF4-FFF2-40B4-BE49-F238E27FC236}">
                <a16:creationId xmlns:a16="http://schemas.microsoft.com/office/drawing/2014/main" id="{1AA64DF4-492A-E9FB-E41D-9F98C4E9427F}"/>
              </a:ext>
            </a:extLst>
          </p:cNvPr>
          <p:cNvSpPr txBox="1"/>
          <p:nvPr/>
        </p:nvSpPr>
        <p:spPr>
          <a:xfrm>
            <a:off x="7527235" y="6482188"/>
            <a:ext cx="2862469" cy="369332"/>
          </a:xfrm>
          <a:prstGeom prst="rect">
            <a:avLst/>
          </a:prstGeom>
          <a:noFill/>
          <a:ln>
            <a:solidFill>
              <a:schemeClr val="accent1"/>
            </a:solidFill>
          </a:ln>
        </p:spPr>
        <p:txBody>
          <a:bodyPr wrap="square" rtlCol="0">
            <a:spAutoFit/>
          </a:bodyPr>
          <a:lstStyle/>
          <a:p>
            <a:r>
              <a:rPr lang="ja-JP" altLang="en-US" dirty="0"/>
              <a:t>第</a:t>
            </a:r>
            <a:r>
              <a:rPr kumimoji="1" lang="en-US" altLang="ja-JP" dirty="0"/>
              <a:t>231</a:t>
            </a:r>
            <a:r>
              <a:rPr kumimoji="1" lang="ja-JP" altLang="en-US" dirty="0"/>
              <a:t>回給付費分科会資料</a:t>
            </a:r>
          </a:p>
        </p:txBody>
      </p:sp>
      <p:sp>
        <p:nvSpPr>
          <p:cNvPr id="2" name="スライド番号プレースホルダー 1">
            <a:extLst>
              <a:ext uri="{FF2B5EF4-FFF2-40B4-BE49-F238E27FC236}">
                <a16:creationId xmlns:a16="http://schemas.microsoft.com/office/drawing/2014/main" id="{143F82AE-DD79-1D84-C43B-5F05BC5329C7}"/>
              </a:ext>
            </a:extLst>
          </p:cNvPr>
          <p:cNvSpPr>
            <a:spLocks noGrp="1"/>
          </p:cNvSpPr>
          <p:nvPr>
            <p:ph type="sldNum" sz="quarter" idx="12"/>
          </p:nvPr>
        </p:nvSpPr>
        <p:spPr/>
        <p:txBody>
          <a:bodyPr/>
          <a:lstStyle/>
          <a:p>
            <a:fld id="{CEDB922F-16BB-40A6-B622-E023FDFE57B0}" type="slidenum">
              <a:rPr kumimoji="1" lang="ja-JP" altLang="en-US" smtClean="0"/>
              <a:t>64</a:t>
            </a:fld>
            <a:endParaRPr kumimoji="1" lang="ja-JP" altLang="en-US"/>
          </a:p>
        </p:txBody>
      </p:sp>
    </p:spTree>
    <p:extLst>
      <p:ext uri="{BB962C8B-B14F-4D97-AF65-F5344CB8AC3E}">
        <p14:creationId xmlns:p14="http://schemas.microsoft.com/office/powerpoint/2010/main" val="4176230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C284767-4205-25DF-D0E9-8F162893A32C}"/>
              </a:ext>
            </a:extLst>
          </p:cNvPr>
          <p:cNvPicPr>
            <a:picLocks noChangeAspect="1"/>
          </p:cNvPicPr>
          <p:nvPr/>
        </p:nvPicPr>
        <p:blipFill>
          <a:blip r:embed="rId2"/>
          <a:stretch>
            <a:fillRect/>
          </a:stretch>
        </p:blipFill>
        <p:spPr>
          <a:xfrm>
            <a:off x="1666257" y="371048"/>
            <a:ext cx="8859486" cy="6115904"/>
          </a:xfrm>
          <a:prstGeom prst="rect">
            <a:avLst/>
          </a:prstGeom>
        </p:spPr>
      </p:pic>
      <p:sp>
        <p:nvSpPr>
          <p:cNvPr id="4" name="テキスト ボックス 3">
            <a:extLst>
              <a:ext uri="{FF2B5EF4-FFF2-40B4-BE49-F238E27FC236}">
                <a16:creationId xmlns:a16="http://schemas.microsoft.com/office/drawing/2014/main" id="{F17ECB5F-C08B-4DE4-307C-E979FE44A446}"/>
              </a:ext>
            </a:extLst>
          </p:cNvPr>
          <p:cNvSpPr txBox="1"/>
          <p:nvPr/>
        </p:nvSpPr>
        <p:spPr>
          <a:xfrm>
            <a:off x="7527235" y="6482188"/>
            <a:ext cx="2862469" cy="369332"/>
          </a:xfrm>
          <a:prstGeom prst="rect">
            <a:avLst/>
          </a:prstGeom>
          <a:noFill/>
          <a:ln>
            <a:solidFill>
              <a:schemeClr val="accent1"/>
            </a:solidFill>
          </a:ln>
        </p:spPr>
        <p:txBody>
          <a:bodyPr wrap="square" rtlCol="0">
            <a:spAutoFit/>
          </a:bodyPr>
          <a:lstStyle/>
          <a:p>
            <a:r>
              <a:rPr lang="ja-JP" altLang="en-US" dirty="0"/>
              <a:t>第</a:t>
            </a:r>
            <a:r>
              <a:rPr kumimoji="1" lang="en-US" altLang="ja-JP" dirty="0"/>
              <a:t>231</a:t>
            </a:r>
            <a:r>
              <a:rPr kumimoji="1" lang="ja-JP" altLang="en-US" dirty="0"/>
              <a:t>回給付費分科会資料</a:t>
            </a:r>
          </a:p>
        </p:txBody>
      </p:sp>
      <p:sp>
        <p:nvSpPr>
          <p:cNvPr id="2" name="スライド番号プレースホルダー 1">
            <a:extLst>
              <a:ext uri="{FF2B5EF4-FFF2-40B4-BE49-F238E27FC236}">
                <a16:creationId xmlns:a16="http://schemas.microsoft.com/office/drawing/2014/main" id="{C113ED39-3761-68CB-0294-CBE4E12711D6}"/>
              </a:ext>
            </a:extLst>
          </p:cNvPr>
          <p:cNvSpPr>
            <a:spLocks noGrp="1"/>
          </p:cNvSpPr>
          <p:nvPr>
            <p:ph type="sldNum" sz="quarter" idx="12"/>
          </p:nvPr>
        </p:nvSpPr>
        <p:spPr/>
        <p:txBody>
          <a:bodyPr/>
          <a:lstStyle/>
          <a:p>
            <a:fld id="{CEDB922F-16BB-40A6-B622-E023FDFE57B0}" type="slidenum">
              <a:rPr kumimoji="1" lang="ja-JP" altLang="en-US" smtClean="0"/>
              <a:t>65</a:t>
            </a:fld>
            <a:endParaRPr kumimoji="1" lang="ja-JP" altLang="en-US"/>
          </a:p>
        </p:txBody>
      </p:sp>
    </p:spTree>
    <p:extLst>
      <p:ext uri="{BB962C8B-B14F-4D97-AF65-F5344CB8AC3E}">
        <p14:creationId xmlns:p14="http://schemas.microsoft.com/office/powerpoint/2010/main" val="169077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E5E4DE-93C1-344F-235D-AC127918D73E}"/>
              </a:ext>
            </a:extLst>
          </p:cNvPr>
          <p:cNvSpPr>
            <a:spLocks noGrp="1"/>
          </p:cNvSpPr>
          <p:nvPr>
            <p:ph type="title"/>
          </p:nvPr>
        </p:nvSpPr>
        <p:spPr/>
        <p:txBody>
          <a:bodyPr/>
          <a:lstStyle/>
          <a:p>
            <a:r>
              <a:rPr kumimoji="1" lang="ja-JP" altLang="en-US" dirty="0"/>
              <a:t>③透析が必要な者の通院介助</a:t>
            </a:r>
          </a:p>
        </p:txBody>
      </p:sp>
      <p:pic>
        <p:nvPicPr>
          <p:cNvPr id="7" name="コンテンツ プレースホルダー 6">
            <a:extLst>
              <a:ext uri="{FF2B5EF4-FFF2-40B4-BE49-F238E27FC236}">
                <a16:creationId xmlns:a16="http://schemas.microsoft.com/office/drawing/2014/main" id="{D6167D70-38B9-7FB3-8FEE-E1C7BDBD3838}"/>
              </a:ext>
            </a:extLst>
          </p:cNvPr>
          <p:cNvPicPr>
            <a:picLocks noGrp="1" noChangeAspect="1"/>
          </p:cNvPicPr>
          <p:nvPr>
            <p:ph idx="1"/>
          </p:nvPr>
        </p:nvPicPr>
        <p:blipFill>
          <a:blip r:embed="rId2"/>
          <a:stretch>
            <a:fillRect/>
          </a:stretch>
        </p:blipFill>
        <p:spPr>
          <a:xfrm>
            <a:off x="561693" y="1366786"/>
            <a:ext cx="10481572" cy="4989563"/>
          </a:xfrm>
        </p:spPr>
      </p:pic>
      <p:sp>
        <p:nvSpPr>
          <p:cNvPr id="4" name="スライド番号プレースホルダー 3">
            <a:extLst>
              <a:ext uri="{FF2B5EF4-FFF2-40B4-BE49-F238E27FC236}">
                <a16:creationId xmlns:a16="http://schemas.microsoft.com/office/drawing/2014/main" id="{30C7CB98-E42C-DEF9-0AFF-8749AFB9CCDF}"/>
              </a:ext>
            </a:extLst>
          </p:cNvPr>
          <p:cNvSpPr>
            <a:spLocks noGrp="1"/>
          </p:cNvSpPr>
          <p:nvPr>
            <p:ph type="sldNum" sz="quarter" idx="12"/>
          </p:nvPr>
        </p:nvSpPr>
        <p:spPr/>
        <p:txBody>
          <a:bodyPr/>
          <a:lstStyle/>
          <a:p>
            <a:fld id="{CEDB922F-16BB-40A6-B622-E023FDFE57B0}" type="slidenum">
              <a:rPr kumimoji="1" lang="ja-JP" altLang="en-US" smtClean="0"/>
              <a:t>66</a:t>
            </a:fld>
            <a:endParaRPr kumimoji="1" lang="ja-JP" altLang="en-US"/>
          </a:p>
        </p:txBody>
      </p:sp>
      <p:sp>
        <p:nvSpPr>
          <p:cNvPr id="5" name="テキスト ボックス 4">
            <a:extLst>
              <a:ext uri="{FF2B5EF4-FFF2-40B4-BE49-F238E27FC236}">
                <a16:creationId xmlns:a16="http://schemas.microsoft.com/office/drawing/2014/main" id="{A747E2E2-F424-6D64-3572-77EB9F3D0436}"/>
              </a:ext>
            </a:extLst>
          </p:cNvPr>
          <p:cNvSpPr txBox="1"/>
          <p:nvPr/>
        </p:nvSpPr>
        <p:spPr>
          <a:xfrm>
            <a:off x="9435548" y="808383"/>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3" name="テキスト ボックス 2">
            <a:extLst>
              <a:ext uri="{FF2B5EF4-FFF2-40B4-BE49-F238E27FC236}">
                <a16:creationId xmlns:a16="http://schemas.microsoft.com/office/drawing/2014/main" id="{61502B6C-C3EC-995F-A9AD-3BC7DE3B3CA9}"/>
              </a:ext>
            </a:extLst>
          </p:cNvPr>
          <p:cNvSpPr txBox="1"/>
          <p:nvPr/>
        </p:nvSpPr>
        <p:spPr>
          <a:xfrm>
            <a:off x="8839200" y="6138381"/>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594024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31456-0037-DB4C-C734-16B317EA6A9E}"/>
              </a:ext>
            </a:extLst>
          </p:cNvPr>
          <p:cNvSpPr>
            <a:spLocks noGrp="1"/>
          </p:cNvSpPr>
          <p:nvPr>
            <p:ph type="title"/>
          </p:nvPr>
        </p:nvSpPr>
        <p:spPr/>
        <p:txBody>
          <a:bodyPr/>
          <a:lstStyle/>
          <a:p>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0BB97117-4A5B-63E1-8135-5634B8FDE76E}"/>
              </a:ext>
            </a:extLst>
          </p:cNvPr>
          <p:cNvSpPr>
            <a:spLocks noGrp="1"/>
          </p:cNvSpPr>
          <p:nvPr>
            <p:ph idx="1"/>
          </p:nvPr>
        </p:nvSpPr>
        <p:spPr/>
        <p:txBody>
          <a:bodyPr>
            <a:normAutofit fontScale="62500" lnSpcReduction="20000"/>
          </a:bodyPr>
          <a:lstStyle/>
          <a:p>
            <a:pPr marL="0" indent="0">
              <a:buNone/>
            </a:pPr>
            <a:r>
              <a:rPr kumimoji="1" lang="ja-JP" altLang="en-US" dirty="0"/>
              <a:t>○　特別通院送迎加算について</a:t>
            </a:r>
          </a:p>
          <a:p>
            <a:pPr marL="0" indent="0">
              <a:buNone/>
            </a:pPr>
            <a:r>
              <a:rPr kumimoji="1" lang="ja-JP" altLang="en-US" dirty="0"/>
              <a:t>問</a:t>
            </a:r>
            <a:r>
              <a:rPr kumimoji="1" lang="en-US" altLang="ja-JP" dirty="0"/>
              <a:t>135</a:t>
            </a:r>
            <a:r>
              <a:rPr kumimoji="1" lang="ja-JP" altLang="en-US" dirty="0"/>
              <a:t>　「１月につき</a:t>
            </a:r>
            <a:r>
              <a:rPr kumimoji="1" lang="en-US" altLang="ja-JP" dirty="0"/>
              <a:t>12</a:t>
            </a:r>
            <a:r>
              <a:rPr kumimoji="1" lang="ja-JP" altLang="en-US" dirty="0"/>
              <a:t>回以上、通院のため送迎を行った場合」とは往復で１回と考えてよいか。</a:t>
            </a:r>
          </a:p>
          <a:p>
            <a:pPr marL="0" indent="0">
              <a:buNone/>
            </a:pPr>
            <a:r>
              <a:rPr kumimoji="1" lang="ja-JP" altLang="en-US" dirty="0"/>
              <a:t>（答）</a:t>
            </a:r>
          </a:p>
          <a:p>
            <a:pPr marL="0" indent="0">
              <a:buNone/>
            </a:pPr>
            <a:r>
              <a:rPr kumimoji="1" lang="ja-JP" altLang="en-US" dirty="0"/>
              <a:t>　　貴見のとおり。</a:t>
            </a:r>
          </a:p>
          <a:p>
            <a:endParaRPr kumimoji="1" lang="ja-JP" altLang="en-US" dirty="0"/>
          </a:p>
          <a:p>
            <a:pPr marL="0" indent="0">
              <a:buNone/>
            </a:pPr>
            <a:r>
              <a:rPr kumimoji="1" lang="ja-JP" altLang="en-US" dirty="0"/>
              <a:t>問</a:t>
            </a:r>
            <a:r>
              <a:rPr kumimoji="1" lang="en-US" altLang="ja-JP" dirty="0"/>
              <a:t>136</a:t>
            </a:r>
            <a:r>
              <a:rPr kumimoji="1" lang="ja-JP" altLang="en-US" dirty="0"/>
              <a:t>　施設の送迎車等の使用が困難な場合、介護タクシー等外部の送迎サービスを利用した場合、加算の算定のための回数に含めてよいか。</a:t>
            </a:r>
          </a:p>
          <a:p>
            <a:pPr marL="0" indent="0">
              <a:buNone/>
            </a:pPr>
            <a:r>
              <a:rPr kumimoji="1" lang="ja-JP" altLang="en-US" dirty="0"/>
              <a:t>（答）</a:t>
            </a:r>
          </a:p>
          <a:p>
            <a:pPr marL="0" indent="0">
              <a:buNone/>
            </a:pPr>
            <a:r>
              <a:rPr kumimoji="1" lang="ja-JP" altLang="en-US" dirty="0"/>
              <a:t>施設職員が付き添った場合に限り、算定の基礎としてよい。</a:t>
            </a:r>
          </a:p>
          <a:p>
            <a:endParaRPr kumimoji="1" lang="ja-JP" altLang="en-US" dirty="0"/>
          </a:p>
          <a:p>
            <a:pPr marL="0" indent="0">
              <a:buNone/>
            </a:pPr>
            <a:r>
              <a:rPr kumimoji="1" lang="ja-JP" altLang="en-US" dirty="0"/>
              <a:t>問</a:t>
            </a:r>
            <a:r>
              <a:rPr kumimoji="1" lang="en-US" altLang="ja-JP" dirty="0"/>
              <a:t>137</a:t>
            </a:r>
            <a:r>
              <a:rPr kumimoji="1" lang="ja-JP" altLang="en-US" dirty="0"/>
              <a:t>　透析とあわせて他の診療科を受診した場合、加算の算定のための回数に含めてよいか。</a:t>
            </a:r>
          </a:p>
          <a:p>
            <a:pPr marL="0" indent="0">
              <a:buNone/>
            </a:pPr>
            <a:r>
              <a:rPr kumimoji="1" lang="ja-JP" altLang="en-US" dirty="0"/>
              <a:t>（答）</a:t>
            </a:r>
          </a:p>
          <a:p>
            <a:pPr marL="0" indent="0">
              <a:buNone/>
            </a:pPr>
            <a:r>
              <a:rPr kumimoji="1" lang="ja-JP" altLang="en-US" dirty="0"/>
              <a:t>透析のための定期的な通院送迎であれば、あわせて他の診療科を受診した場合であっても、加算の算定の基礎として差し支えない</a:t>
            </a:r>
          </a:p>
          <a:p>
            <a:endParaRPr kumimoji="1" lang="ja-JP" altLang="en-US" dirty="0"/>
          </a:p>
        </p:txBody>
      </p:sp>
      <p:sp>
        <p:nvSpPr>
          <p:cNvPr id="4" name="スライド番号プレースホルダー 3">
            <a:extLst>
              <a:ext uri="{FF2B5EF4-FFF2-40B4-BE49-F238E27FC236}">
                <a16:creationId xmlns:a16="http://schemas.microsoft.com/office/drawing/2014/main" id="{691250AC-5CD4-0733-2416-327F2DA2EA33}"/>
              </a:ext>
            </a:extLst>
          </p:cNvPr>
          <p:cNvSpPr>
            <a:spLocks noGrp="1"/>
          </p:cNvSpPr>
          <p:nvPr>
            <p:ph type="sldNum" sz="quarter" idx="12"/>
          </p:nvPr>
        </p:nvSpPr>
        <p:spPr/>
        <p:txBody>
          <a:bodyPr/>
          <a:lstStyle/>
          <a:p>
            <a:fld id="{CEDB922F-16BB-40A6-B622-E023FDFE57B0}" type="slidenum">
              <a:rPr kumimoji="1" lang="ja-JP" altLang="en-US" smtClean="0"/>
              <a:t>67</a:t>
            </a:fld>
            <a:endParaRPr kumimoji="1" lang="ja-JP" altLang="en-US"/>
          </a:p>
        </p:txBody>
      </p:sp>
    </p:spTree>
    <p:extLst>
      <p:ext uri="{BB962C8B-B14F-4D97-AF65-F5344CB8AC3E}">
        <p14:creationId xmlns:p14="http://schemas.microsoft.com/office/powerpoint/2010/main" val="1126190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69D8C-5A9E-B123-0473-BF9C10834570}"/>
              </a:ext>
            </a:extLst>
          </p:cNvPr>
          <p:cNvSpPr>
            <a:spLocks noGrp="1"/>
          </p:cNvSpPr>
          <p:nvPr>
            <p:ph type="title"/>
          </p:nvPr>
        </p:nvSpPr>
        <p:spPr/>
        <p:txBody>
          <a:bodyPr/>
          <a:lstStyle/>
          <a:p>
            <a:r>
              <a:rPr kumimoji="1" lang="ja-JP" altLang="en-US" dirty="0"/>
              <a:t>④協力医療機関との連携体制の構築</a:t>
            </a:r>
          </a:p>
        </p:txBody>
      </p:sp>
      <p:pic>
        <p:nvPicPr>
          <p:cNvPr id="8" name="コンテンツ プレースホルダー 7">
            <a:extLst>
              <a:ext uri="{FF2B5EF4-FFF2-40B4-BE49-F238E27FC236}">
                <a16:creationId xmlns:a16="http://schemas.microsoft.com/office/drawing/2014/main" id="{9EB2A166-9602-495D-E06E-7FC0507C7100}"/>
              </a:ext>
            </a:extLst>
          </p:cNvPr>
          <p:cNvPicPr>
            <a:picLocks noGrp="1" noChangeAspect="1"/>
          </p:cNvPicPr>
          <p:nvPr>
            <p:ph idx="1"/>
          </p:nvPr>
        </p:nvPicPr>
        <p:blipFill>
          <a:blip r:embed="rId2"/>
          <a:stretch>
            <a:fillRect/>
          </a:stretch>
        </p:blipFill>
        <p:spPr>
          <a:xfrm>
            <a:off x="246710" y="1819175"/>
            <a:ext cx="11765280" cy="4389120"/>
          </a:xfrm>
        </p:spPr>
      </p:pic>
      <p:sp>
        <p:nvSpPr>
          <p:cNvPr id="4" name="テキスト ボックス 3">
            <a:extLst>
              <a:ext uri="{FF2B5EF4-FFF2-40B4-BE49-F238E27FC236}">
                <a16:creationId xmlns:a16="http://schemas.microsoft.com/office/drawing/2014/main" id="{250E5A91-C63C-C3E3-3DE2-CA9D6363488A}"/>
              </a:ext>
            </a:extLst>
          </p:cNvPr>
          <p:cNvSpPr txBox="1"/>
          <p:nvPr/>
        </p:nvSpPr>
        <p:spPr>
          <a:xfrm>
            <a:off x="9925879" y="993914"/>
            <a:ext cx="887896" cy="369332"/>
          </a:xfrm>
          <a:prstGeom prst="rect">
            <a:avLst/>
          </a:prstGeom>
          <a:solidFill>
            <a:srgbClr val="92D050"/>
          </a:solidFill>
          <a:ln>
            <a:solidFill>
              <a:schemeClr val="accent1"/>
            </a:solidFill>
          </a:ln>
        </p:spPr>
        <p:txBody>
          <a:bodyPr wrap="square" rtlCol="0">
            <a:spAutoFit/>
          </a:bodyPr>
          <a:lstStyle/>
          <a:p>
            <a:r>
              <a:rPr kumimoji="1" lang="ja-JP" altLang="en-US" dirty="0"/>
              <a:t>義務化</a:t>
            </a:r>
          </a:p>
        </p:txBody>
      </p:sp>
      <p:sp>
        <p:nvSpPr>
          <p:cNvPr id="5" name="スライド番号プレースホルダー 4">
            <a:extLst>
              <a:ext uri="{FF2B5EF4-FFF2-40B4-BE49-F238E27FC236}">
                <a16:creationId xmlns:a16="http://schemas.microsoft.com/office/drawing/2014/main" id="{96BC9DBB-7F3D-FCF7-988B-F39C0B409CEE}"/>
              </a:ext>
            </a:extLst>
          </p:cNvPr>
          <p:cNvSpPr>
            <a:spLocks noGrp="1"/>
          </p:cNvSpPr>
          <p:nvPr>
            <p:ph type="sldNum" sz="quarter" idx="12"/>
          </p:nvPr>
        </p:nvSpPr>
        <p:spPr/>
        <p:txBody>
          <a:bodyPr/>
          <a:lstStyle/>
          <a:p>
            <a:fld id="{CEDB922F-16BB-40A6-B622-E023FDFE57B0}"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8515B1CE-2885-2C27-8C62-690BEF75D0A0}"/>
              </a:ext>
            </a:extLst>
          </p:cNvPr>
          <p:cNvSpPr txBox="1"/>
          <p:nvPr/>
        </p:nvSpPr>
        <p:spPr>
          <a:xfrm>
            <a:off x="8845827" y="612354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57005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7119B-6BD3-B673-3E9F-48F2217FEBF5}"/>
              </a:ext>
            </a:extLst>
          </p:cNvPr>
          <p:cNvSpPr>
            <a:spLocks noGrp="1"/>
          </p:cNvSpPr>
          <p:nvPr>
            <p:ph type="ctrTitle"/>
          </p:nvPr>
        </p:nvSpPr>
        <p:spPr/>
        <p:txBody>
          <a:bodyPr/>
          <a:lstStyle/>
          <a:p>
            <a:endParaRPr kumimoji="1" lang="ja-JP" altLang="en-US" dirty="0"/>
          </a:p>
        </p:txBody>
      </p:sp>
      <p:sp>
        <p:nvSpPr>
          <p:cNvPr id="3" name="字幕 2">
            <a:extLst>
              <a:ext uri="{FF2B5EF4-FFF2-40B4-BE49-F238E27FC236}">
                <a16:creationId xmlns:a16="http://schemas.microsoft.com/office/drawing/2014/main" id="{AA34CFEC-C117-C780-4854-AFE4A9322C44}"/>
              </a:ext>
            </a:extLst>
          </p:cNvPr>
          <p:cNvSpPr>
            <a:spLocks noGrp="1"/>
          </p:cNvSpPr>
          <p:nvPr>
            <p:ph type="subTitle" idx="1"/>
          </p:nvPr>
        </p:nvSpPr>
        <p:spPr/>
        <p:txBody>
          <a:bodyPr/>
          <a:lstStyle/>
          <a:p>
            <a:endParaRPr kumimoji="1" lang="ja-JP" altLang="en-US"/>
          </a:p>
        </p:txBody>
      </p:sp>
      <p:pic>
        <p:nvPicPr>
          <p:cNvPr id="10" name="図 9">
            <a:extLst>
              <a:ext uri="{FF2B5EF4-FFF2-40B4-BE49-F238E27FC236}">
                <a16:creationId xmlns:a16="http://schemas.microsoft.com/office/drawing/2014/main" id="{5A7B7778-B3F9-864E-D0A0-D4689C7FF4F3}"/>
              </a:ext>
            </a:extLst>
          </p:cNvPr>
          <p:cNvPicPr>
            <a:picLocks noChangeAspect="1"/>
          </p:cNvPicPr>
          <p:nvPr/>
        </p:nvPicPr>
        <p:blipFill>
          <a:blip r:embed="rId2"/>
          <a:stretch>
            <a:fillRect/>
          </a:stretch>
        </p:blipFill>
        <p:spPr>
          <a:xfrm>
            <a:off x="1369780" y="121682"/>
            <a:ext cx="9452449" cy="6641285"/>
          </a:xfrm>
          <a:prstGeom prst="rect">
            <a:avLst/>
          </a:prstGeom>
        </p:spPr>
      </p:pic>
      <p:sp>
        <p:nvSpPr>
          <p:cNvPr id="4" name="スライド番号プレースホルダー 3">
            <a:extLst>
              <a:ext uri="{FF2B5EF4-FFF2-40B4-BE49-F238E27FC236}">
                <a16:creationId xmlns:a16="http://schemas.microsoft.com/office/drawing/2014/main" id="{FF2F5FA6-362A-B24B-5B82-CDF8E6C000CC}"/>
              </a:ext>
            </a:extLst>
          </p:cNvPr>
          <p:cNvSpPr>
            <a:spLocks noGrp="1"/>
          </p:cNvSpPr>
          <p:nvPr>
            <p:ph type="sldNum" sz="quarter" idx="12"/>
          </p:nvPr>
        </p:nvSpPr>
        <p:spPr/>
        <p:txBody>
          <a:bodyPr/>
          <a:lstStyle/>
          <a:p>
            <a:fld id="{3B6F2B05-96C8-4EC6-A67A-013DF127CB40}" type="slidenum">
              <a:rPr lang="ja-JP" altLang="en-US" smtClean="0"/>
              <a:pPr/>
              <a:t>6</a:t>
            </a:fld>
            <a:endParaRPr lang="ja-JP" altLang="en-US" dirty="0"/>
          </a:p>
        </p:txBody>
      </p:sp>
    </p:spTree>
    <p:extLst>
      <p:ext uri="{BB962C8B-B14F-4D97-AF65-F5344CB8AC3E}">
        <p14:creationId xmlns:p14="http://schemas.microsoft.com/office/powerpoint/2010/main" val="3457386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68C06E6-2A50-904E-A6BC-1EE1BFB6310E}"/>
              </a:ext>
            </a:extLst>
          </p:cNvPr>
          <p:cNvSpPr>
            <a:spLocks noGrp="1"/>
          </p:cNvSpPr>
          <p:nvPr>
            <p:ph idx="1"/>
          </p:nvPr>
        </p:nvSpPr>
        <p:spPr/>
        <p:txBody>
          <a:bodyPr>
            <a:normAutofit fontScale="92500" lnSpcReduction="20000"/>
          </a:bodyPr>
          <a:lstStyle/>
          <a:p>
            <a:r>
              <a:rPr kumimoji="1" lang="ja-JP" altLang="en-US" dirty="0"/>
              <a:t>⑴ 協力医療機関との連携（第１項）</a:t>
            </a:r>
          </a:p>
          <a:p>
            <a:r>
              <a:rPr kumimoji="1" lang="ja-JP" altLang="en-US" dirty="0"/>
              <a:t>介護老人福祉施設の入所者の病状の急変時等に、相談対応や診療を行う体制を常時確保した協力医療機関及び緊急時に原則入院できる体制を確保した協力病院を定めなければならない。その際、例えば同条第１項第１号及び第２号の要件を満たす医療機関と同条第１項第３号の要件を満たす医療機関を別に定めるなど、複数の医療機関を定めることにより要件を満たすこととしても差し支えない。</a:t>
            </a:r>
          </a:p>
          <a:p>
            <a:r>
              <a:rPr kumimoji="1" lang="ja-JP" altLang="en-US" dirty="0"/>
              <a:t>連携する医療機関は、在宅療養支援病院や在宅療養支援診療所、地域包括ケア病棟</a:t>
            </a:r>
            <a:r>
              <a:rPr kumimoji="1" lang="en-US" altLang="ja-JP" dirty="0"/>
              <a:t>(200 </a:t>
            </a:r>
            <a:r>
              <a:rPr kumimoji="1" lang="ja-JP" altLang="en-US" dirty="0"/>
              <a:t>床未満</a:t>
            </a:r>
            <a:r>
              <a:rPr kumimoji="1" lang="en-US" altLang="ja-JP" dirty="0"/>
              <a:t>)</a:t>
            </a:r>
            <a:r>
              <a:rPr kumimoji="1" lang="ja-JP" altLang="en-US" dirty="0"/>
              <a:t>を持つ医療機関、在宅療養後方支援病院等の在宅医療を支援する地域の医療機関（以下、在宅療養支援病院等）と連携を行うことが想定される。なお、令和６年度診療報酬改定において新設される地域包括医療病棟を持つ医療機関は、前述の在宅療養支援病院等を除き、連携の対象として想定される医療機関には含まれないため留意すること。</a:t>
            </a:r>
          </a:p>
        </p:txBody>
      </p:sp>
      <p:sp>
        <p:nvSpPr>
          <p:cNvPr id="4" name="スライド番号プレースホルダー 3">
            <a:extLst>
              <a:ext uri="{FF2B5EF4-FFF2-40B4-BE49-F238E27FC236}">
                <a16:creationId xmlns:a16="http://schemas.microsoft.com/office/drawing/2014/main" id="{240FE43C-63C9-C502-B7DA-94DDD7F8F404}"/>
              </a:ext>
            </a:extLst>
          </p:cNvPr>
          <p:cNvSpPr>
            <a:spLocks noGrp="1"/>
          </p:cNvSpPr>
          <p:nvPr>
            <p:ph type="sldNum" sz="quarter" idx="12"/>
          </p:nvPr>
        </p:nvSpPr>
        <p:spPr/>
        <p:txBody>
          <a:bodyPr/>
          <a:lstStyle/>
          <a:p>
            <a:fld id="{CEDB922F-16BB-40A6-B622-E023FDFE57B0}" type="slidenum">
              <a:rPr kumimoji="1" lang="ja-JP" altLang="en-US" smtClean="0"/>
              <a:t>69</a:t>
            </a:fld>
            <a:endParaRPr kumimoji="1" lang="ja-JP" altLang="en-US"/>
          </a:p>
        </p:txBody>
      </p:sp>
      <p:sp>
        <p:nvSpPr>
          <p:cNvPr id="5" name="タイトル 1">
            <a:extLst>
              <a:ext uri="{FF2B5EF4-FFF2-40B4-BE49-F238E27FC236}">
                <a16:creationId xmlns:a16="http://schemas.microsoft.com/office/drawing/2014/main" id="{3CE02BD9-1C46-9C92-8132-9AD32B83FFF0}"/>
              </a:ext>
            </a:extLst>
          </p:cNvPr>
          <p:cNvSpPr>
            <a:spLocks noGrp="1"/>
          </p:cNvSpPr>
          <p:nvPr>
            <p:ph type="title"/>
          </p:nvPr>
        </p:nvSpPr>
        <p:spPr>
          <a:xfrm>
            <a:off x="477077" y="365125"/>
            <a:ext cx="11463131" cy="1325563"/>
          </a:xfrm>
        </p:spPr>
        <p:txBody>
          <a:bodyPr/>
          <a:lstStyle/>
          <a:p>
            <a:r>
              <a:rPr kumimoji="1" lang="ja-JP" altLang="en-US" dirty="0"/>
              <a:t>基準（老企</a:t>
            </a:r>
            <a:r>
              <a:rPr kumimoji="1" lang="en-US" altLang="ja-JP" dirty="0"/>
              <a:t>43</a:t>
            </a:r>
            <a:r>
              <a:rPr kumimoji="1" lang="ja-JP" altLang="en-US" dirty="0"/>
              <a:t>号）</a:t>
            </a:r>
            <a:r>
              <a:rPr kumimoji="1" lang="ja-JP" altLang="en-US" sz="3600" dirty="0"/>
              <a:t>第</a:t>
            </a:r>
            <a:r>
              <a:rPr kumimoji="1" lang="en-US" altLang="ja-JP" sz="3600" dirty="0"/>
              <a:t>4</a:t>
            </a:r>
            <a:r>
              <a:rPr kumimoji="1" lang="ja-JP" altLang="en-US" sz="3600" dirty="0"/>
              <a:t>運営基準　</a:t>
            </a:r>
            <a:r>
              <a:rPr kumimoji="1" lang="en-US" altLang="ja-JP" sz="3600" dirty="0"/>
              <a:t>31</a:t>
            </a:r>
            <a:r>
              <a:rPr kumimoji="1" lang="ja-JP" altLang="en-US" sz="3600" dirty="0"/>
              <a:t>協力医療機関</a:t>
            </a:r>
          </a:p>
        </p:txBody>
      </p:sp>
    </p:spTree>
    <p:extLst>
      <p:ext uri="{BB962C8B-B14F-4D97-AF65-F5344CB8AC3E}">
        <p14:creationId xmlns:p14="http://schemas.microsoft.com/office/powerpoint/2010/main" val="1178823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89606A-F167-D945-2959-C3F3575DEE1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41A39D7-11CD-E946-81C0-604508CC305E}"/>
              </a:ext>
            </a:extLst>
          </p:cNvPr>
          <p:cNvSpPr>
            <a:spLocks noGrp="1"/>
          </p:cNvSpPr>
          <p:nvPr>
            <p:ph idx="1"/>
          </p:nvPr>
        </p:nvSpPr>
        <p:spPr/>
        <p:txBody>
          <a:bodyPr>
            <a:normAutofit/>
          </a:bodyPr>
          <a:lstStyle/>
          <a:p>
            <a:r>
              <a:rPr kumimoji="1" lang="ja-JP" altLang="en-US" dirty="0"/>
              <a:t>また、第３号の要件については、必ずしも当該介護老人福祉施設の入所者が入院するための専用の病床を確保する場合でなくとも差し支えなく、一般的に当該地域で在宅療養を行う者を受け入れる体制が確保されていればよい。</a:t>
            </a:r>
          </a:p>
          <a:p>
            <a:r>
              <a:rPr kumimoji="1" lang="ja-JP" altLang="en-US" dirty="0"/>
              <a:t>なお、協力医療機関との連携に係る義務付けの適用に当たっては、令和６年改正省令附則第６条において、３年間の経過措置を設けており、令和９年３月 </a:t>
            </a:r>
            <a:r>
              <a:rPr kumimoji="1" lang="en-US" altLang="ja-JP" dirty="0"/>
              <a:t>31 </a:t>
            </a:r>
            <a:r>
              <a:rPr kumimoji="1" lang="ja-JP" altLang="en-US" dirty="0"/>
              <a:t>日までの間は、努力義務とされているが、経過措置期限を待たず、可及的速やかに連携体制を構築することが望ましい。</a:t>
            </a:r>
          </a:p>
        </p:txBody>
      </p:sp>
      <p:sp>
        <p:nvSpPr>
          <p:cNvPr id="4" name="スライド番号プレースホルダー 3">
            <a:extLst>
              <a:ext uri="{FF2B5EF4-FFF2-40B4-BE49-F238E27FC236}">
                <a16:creationId xmlns:a16="http://schemas.microsoft.com/office/drawing/2014/main" id="{5B614C33-DAE4-65BC-957F-FC1B6F2188DE}"/>
              </a:ext>
            </a:extLst>
          </p:cNvPr>
          <p:cNvSpPr>
            <a:spLocks noGrp="1"/>
          </p:cNvSpPr>
          <p:nvPr>
            <p:ph type="sldNum" sz="quarter" idx="12"/>
          </p:nvPr>
        </p:nvSpPr>
        <p:spPr/>
        <p:txBody>
          <a:bodyPr/>
          <a:lstStyle/>
          <a:p>
            <a:fld id="{CEDB922F-16BB-40A6-B622-E023FDFE57B0}" type="slidenum">
              <a:rPr kumimoji="1" lang="ja-JP" altLang="en-US" smtClean="0"/>
              <a:t>70</a:t>
            </a:fld>
            <a:endParaRPr kumimoji="1" lang="ja-JP" altLang="en-US"/>
          </a:p>
        </p:txBody>
      </p:sp>
    </p:spTree>
    <p:extLst>
      <p:ext uri="{BB962C8B-B14F-4D97-AF65-F5344CB8AC3E}">
        <p14:creationId xmlns:p14="http://schemas.microsoft.com/office/powerpoint/2010/main" val="4242358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A8FB8F-84EF-0176-C5B5-058C30234F0B}"/>
              </a:ext>
            </a:extLst>
          </p:cNvPr>
          <p:cNvSpPr>
            <a:spLocks noGrp="1"/>
          </p:cNvSpPr>
          <p:nvPr>
            <p:ph type="title"/>
          </p:nvPr>
        </p:nvSpPr>
        <p:spPr/>
        <p:txBody>
          <a:bodyPr/>
          <a:lstStyle/>
          <a:p>
            <a:r>
              <a:rPr kumimoji="1" lang="en-US" altLang="ja-JP" dirty="0"/>
              <a:t>Q</a:t>
            </a:r>
            <a:r>
              <a:rPr kumimoji="1" lang="ja-JP" altLang="en-US" dirty="0"/>
              <a:t>＆</a:t>
            </a:r>
            <a:r>
              <a:rPr kumimoji="1" lang="en-US" altLang="ja-JP" dirty="0"/>
              <a:t>A</a:t>
            </a:r>
            <a:endParaRPr kumimoji="1" lang="ja-JP" altLang="en-US" dirty="0"/>
          </a:p>
        </p:txBody>
      </p:sp>
      <p:sp>
        <p:nvSpPr>
          <p:cNvPr id="3" name="コンテンツ プレースホルダー 2">
            <a:extLst>
              <a:ext uri="{FF2B5EF4-FFF2-40B4-BE49-F238E27FC236}">
                <a16:creationId xmlns:a16="http://schemas.microsoft.com/office/drawing/2014/main" id="{8D335179-6C53-7DE3-4135-797F715F52C4}"/>
              </a:ext>
            </a:extLst>
          </p:cNvPr>
          <p:cNvSpPr>
            <a:spLocks noGrp="1"/>
          </p:cNvSpPr>
          <p:nvPr>
            <p:ph idx="1"/>
          </p:nvPr>
        </p:nvSpPr>
        <p:spPr/>
        <p:txBody>
          <a:bodyPr>
            <a:normAutofit fontScale="62500" lnSpcReduction="20000"/>
          </a:bodyPr>
          <a:lstStyle/>
          <a:p>
            <a:pPr marL="0" indent="0">
              <a:buNone/>
            </a:pPr>
            <a:r>
              <a:rPr kumimoji="1" lang="ja-JP" altLang="en-US" dirty="0"/>
              <a:t>○　協力医療機関について</a:t>
            </a:r>
          </a:p>
          <a:p>
            <a:pPr marL="0" indent="0">
              <a:buNone/>
            </a:pPr>
            <a:r>
              <a:rPr kumimoji="1" lang="ja-JP" altLang="en-US" dirty="0"/>
              <a:t>問</a:t>
            </a:r>
            <a:r>
              <a:rPr kumimoji="1" lang="en-US" altLang="ja-JP" dirty="0"/>
              <a:t>124</a:t>
            </a:r>
            <a:r>
              <a:rPr kumimoji="1" lang="ja-JP" altLang="en-US" dirty="0"/>
              <a:t>　連携することが想定される医療機関として、在宅療養支援病院や地域包括ケア病棟を持つ医療機関等が挙げられているが、当該基準の届出を行う医療機関をどのように把握すればよいか。</a:t>
            </a:r>
          </a:p>
          <a:p>
            <a:pPr marL="0" indent="0">
              <a:buNone/>
            </a:pPr>
            <a:r>
              <a:rPr kumimoji="1" lang="ja-JP" altLang="en-US" dirty="0"/>
              <a:t>（答）</a:t>
            </a:r>
          </a:p>
          <a:p>
            <a:pPr marL="0" indent="0">
              <a:buNone/>
            </a:pPr>
            <a:r>
              <a:rPr kumimoji="1" lang="ja-JP" altLang="en-US" dirty="0"/>
              <a:t>　　診療報酬における施設基準の届出受理状況については、地方厚生局のホームページに掲載されているので参考とされたい。</a:t>
            </a:r>
          </a:p>
          <a:p>
            <a:endParaRPr kumimoji="1" lang="ja-JP" altLang="en-US" dirty="0"/>
          </a:p>
          <a:p>
            <a:pPr marL="0" indent="0">
              <a:buNone/>
            </a:pPr>
            <a:r>
              <a:rPr kumimoji="1" lang="ja-JP" altLang="en-US" dirty="0"/>
              <a:t>（地方厚生局ホームページ）</a:t>
            </a:r>
          </a:p>
          <a:p>
            <a:pPr marL="0" indent="0">
              <a:buNone/>
            </a:pPr>
            <a:r>
              <a:rPr kumimoji="1" lang="ja-JP" altLang="en-US" dirty="0"/>
              <a:t>以下のホームページの一覧のうち「受理番号」の欄に下記の受理番号がある医療機関が該当する医療機関となります。</a:t>
            </a:r>
          </a:p>
          <a:p>
            <a:r>
              <a:rPr kumimoji="1" lang="ja-JP" altLang="en-US" dirty="0"/>
              <a:t>　在宅療養支援病院：（支援病１）、（支援病２）、（支援病３）</a:t>
            </a:r>
          </a:p>
          <a:p>
            <a:r>
              <a:rPr kumimoji="1" lang="ja-JP" altLang="en-US" dirty="0"/>
              <a:t>　在宅療養支援診療所：（支援診１）、（支援診２）、（支援診３）</a:t>
            </a:r>
          </a:p>
          <a:p>
            <a:r>
              <a:rPr kumimoji="1" lang="ja-JP" altLang="en-US" dirty="0"/>
              <a:t>　在宅療養後方支援病院：（在後病）</a:t>
            </a:r>
          </a:p>
          <a:p>
            <a:r>
              <a:rPr kumimoji="1" lang="ja-JP" altLang="en-US" dirty="0"/>
              <a:t>　地域包括ケア病棟入院料（地域包括ケア入院医療管理料）：（地包ケア１）、（地包ケア２）、（地包ケア３）、（地包ケア４）</a:t>
            </a:r>
          </a:p>
          <a:p>
            <a:endParaRPr kumimoji="1" lang="ja-JP" altLang="en-US" dirty="0"/>
          </a:p>
        </p:txBody>
      </p:sp>
      <p:sp>
        <p:nvSpPr>
          <p:cNvPr id="4" name="スライド番号プレースホルダー 3">
            <a:extLst>
              <a:ext uri="{FF2B5EF4-FFF2-40B4-BE49-F238E27FC236}">
                <a16:creationId xmlns:a16="http://schemas.microsoft.com/office/drawing/2014/main" id="{AE2ECB44-6DE6-6147-B504-5C768AFD5834}"/>
              </a:ext>
            </a:extLst>
          </p:cNvPr>
          <p:cNvSpPr>
            <a:spLocks noGrp="1"/>
          </p:cNvSpPr>
          <p:nvPr>
            <p:ph type="sldNum" sz="quarter" idx="12"/>
          </p:nvPr>
        </p:nvSpPr>
        <p:spPr/>
        <p:txBody>
          <a:bodyPr/>
          <a:lstStyle/>
          <a:p>
            <a:fld id="{CEDB922F-16BB-40A6-B622-E023FDFE57B0}" type="slidenum">
              <a:rPr kumimoji="1" lang="ja-JP" altLang="en-US" smtClean="0"/>
              <a:t>71</a:t>
            </a:fld>
            <a:endParaRPr kumimoji="1" lang="ja-JP" altLang="en-US"/>
          </a:p>
        </p:txBody>
      </p:sp>
    </p:spTree>
    <p:extLst>
      <p:ext uri="{BB962C8B-B14F-4D97-AF65-F5344CB8AC3E}">
        <p14:creationId xmlns:p14="http://schemas.microsoft.com/office/powerpoint/2010/main" val="2960413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DBC053-3026-2F0C-C1C8-349509957E9E}"/>
              </a:ext>
            </a:extLst>
          </p:cNvPr>
          <p:cNvSpPr>
            <a:spLocks noGrp="1"/>
          </p:cNvSpPr>
          <p:nvPr>
            <p:ph type="title"/>
          </p:nvPr>
        </p:nvSpPr>
        <p:spPr/>
        <p:txBody>
          <a:bodyPr/>
          <a:lstStyle/>
          <a:p>
            <a:r>
              <a:rPr kumimoji="1" lang="ja-JP" altLang="en-US" dirty="0"/>
              <a:t>⑤協力医療機関との定期的な会議の実施</a:t>
            </a:r>
          </a:p>
        </p:txBody>
      </p:sp>
      <p:pic>
        <p:nvPicPr>
          <p:cNvPr id="8" name="コンテンツ プレースホルダー 7">
            <a:extLst>
              <a:ext uri="{FF2B5EF4-FFF2-40B4-BE49-F238E27FC236}">
                <a16:creationId xmlns:a16="http://schemas.microsoft.com/office/drawing/2014/main" id="{ECAF7B9E-D728-BE50-F5A7-658CF037F939}"/>
              </a:ext>
            </a:extLst>
          </p:cNvPr>
          <p:cNvPicPr>
            <a:picLocks noGrp="1" noChangeAspect="1"/>
          </p:cNvPicPr>
          <p:nvPr>
            <p:ph idx="1"/>
          </p:nvPr>
        </p:nvPicPr>
        <p:blipFill>
          <a:blip r:embed="rId2"/>
          <a:stretch>
            <a:fillRect/>
          </a:stretch>
        </p:blipFill>
        <p:spPr>
          <a:xfrm>
            <a:off x="838200" y="1227252"/>
            <a:ext cx="10019097" cy="5310789"/>
          </a:xfrm>
        </p:spPr>
      </p:pic>
      <p:sp>
        <p:nvSpPr>
          <p:cNvPr id="4" name="テキスト ボックス 3">
            <a:extLst>
              <a:ext uri="{FF2B5EF4-FFF2-40B4-BE49-F238E27FC236}">
                <a16:creationId xmlns:a16="http://schemas.microsoft.com/office/drawing/2014/main" id="{A9DFB713-FE34-D307-B448-110C3A26E58D}"/>
              </a:ext>
            </a:extLst>
          </p:cNvPr>
          <p:cNvSpPr txBox="1"/>
          <p:nvPr/>
        </p:nvSpPr>
        <p:spPr>
          <a:xfrm>
            <a:off x="9875938" y="180459"/>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06761478-8AB0-3E47-BC7B-4BF211576D77}"/>
              </a:ext>
            </a:extLst>
          </p:cNvPr>
          <p:cNvSpPr>
            <a:spLocks noGrp="1"/>
          </p:cNvSpPr>
          <p:nvPr>
            <p:ph type="sldNum" sz="quarter" idx="12"/>
          </p:nvPr>
        </p:nvSpPr>
        <p:spPr/>
        <p:txBody>
          <a:bodyPr/>
          <a:lstStyle/>
          <a:p>
            <a:fld id="{CEDB922F-16BB-40A6-B622-E023FDFE57B0}" type="slidenum">
              <a:rPr kumimoji="1" lang="ja-JP" altLang="en-US" smtClean="0"/>
              <a:t>72</a:t>
            </a:fld>
            <a:endParaRPr kumimoji="1" lang="ja-JP" altLang="en-US"/>
          </a:p>
        </p:txBody>
      </p:sp>
      <p:sp>
        <p:nvSpPr>
          <p:cNvPr id="3" name="テキスト ボックス 2">
            <a:extLst>
              <a:ext uri="{FF2B5EF4-FFF2-40B4-BE49-F238E27FC236}">
                <a16:creationId xmlns:a16="http://schemas.microsoft.com/office/drawing/2014/main" id="{0DC2F29A-D20E-F68E-9AE0-F9A021E7F26D}"/>
              </a:ext>
            </a:extLst>
          </p:cNvPr>
          <p:cNvSpPr txBox="1"/>
          <p:nvPr/>
        </p:nvSpPr>
        <p:spPr>
          <a:xfrm>
            <a:off x="8908529" y="5987018"/>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0436888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B5788FC-D9F8-DBBF-50D0-FB5686945516}"/>
              </a:ext>
            </a:extLst>
          </p:cNvPr>
          <p:cNvSpPr>
            <a:spLocks noGrp="1"/>
          </p:cNvSpPr>
          <p:nvPr>
            <p:ph idx="1"/>
          </p:nvPr>
        </p:nvSpPr>
        <p:spPr/>
        <p:txBody>
          <a:bodyPr>
            <a:normAutofit lnSpcReduction="10000"/>
          </a:bodyPr>
          <a:lstStyle/>
          <a:p>
            <a:r>
              <a:rPr kumimoji="1" lang="ja-JP" altLang="en-US" dirty="0"/>
              <a:t>協力医療機関連携加算</a:t>
            </a:r>
          </a:p>
          <a:p>
            <a:r>
              <a:rPr kumimoji="1" lang="ja-JP" altLang="en-US" dirty="0"/>
              <a:t>①　本加算は、高齢者施設等と協力医療機関との実効性のある連携体制を構築する観点から、入所者の急変時等に備えた関係者間の平時からの連携を強化するため、入所者の病歴等の情報共有や急変時等における対応の確認等を行う会議を定期的に開催することを評価するものである。</a:t>
            </a:r>
          </a:p>
          <a:p>
            <a:r>
              <a:rPr kumimoji="1" lang="ja-JP" altLang="en-US" dirty="0"/>
              <a:t>②　会議では、特に協力医療機関に対して診療の求めを行うこととなる可能性が高い入所者や新規入所者を中心に情報共有や対応の確認等を行うこととし、毎回の会議において必ずしも入所者全員について詳細な病状等を共有しないこととしても差し支えない。</a:t>
            </a:r>
          </a:p>
          <a:p>
            <a:endParaRPr kumimoji="1" lang="ja-JP" altLang="en-US" dirty="0"/>
          </a:p>
        </p:txBody>
      </p:sp>
      <p:sp>
        <p:nvSpPr>
          <p:cNvPr id="4" name="スライド番号プレースホルダー 3">
            <a:extLst>
              <a:ext uri="{FF2B5EF4-FFF2-40B4-BE49-F238E27FC236}">
                <a16:creationId xmlns:a16="http://schemas.microsoft.com/office/drawing/2014/main" id="{0D94FED1-A5FD-A615-304C-A9E87A8490FD}"/>
              </a:ext>
            </a:extLst>
          </p:cNvPr>
          <p:cNvSpPr>
            <a:spLocks noGrp="1"/>
          </p:cNvSpPr>
          <p:nvPr>
            <p:ph type="sldNum" sz="quarter" idx="12"/>
          </p:nvPr>
        </p:nvSpPr>
        <p:spPr/>
        <p:txBody>
          <a:bodyPr/>
          <a:lstStyle/>
          <a:p>
            <a:fld id="{CEDB922F-16BB-40A6-B622-E023FDFE57B0}" type="slidenum">
              <a:rPr kumimoji="1" lang="ja-JP" altLang="en-US" smtClean="0"/>
              <a:t>73</a:t>
            </a:fld>
            <a:endParaRPr kumimoji="1" lang="ja-JP" altLang="en-US"/>
          </a:p>
        </p:txBody>
      </p:sp>
      <p:sp>
        <p:nvSpPr>
          <p:cNvPr id="5" name="タイトル 1">
            <a:extLst>
              <a:ext uri="{FF2B5EF4-FFF2-40B4-BE49-F238E27FC236}">
                <a16:creationId xmlns:a16="http://schemas.microsoft.com/office/drawing/2014/main" id="{63FE3326-C2A4-6083-67B4-888639A359A1}"/>
              </a:ext>
            </a:extLst>
          </p:cNvPr>
          <p:cNvSpPr>
            <a:spLocks noGrp="1"/>
          </p:cNvSpPr>
          <p:nvPr>
            <p:ph type="title"/>
          </p:nvPr>
        </p:nvSpPr>
        <p:spPr>
          <a:xfrm>
            <a:off x="318052" y="410368"/>
            <a:ext cx="11873948" cy="1325563"/>
          </a:xfrm>
        </p:spPr>
        <p:txBody>
          <a:bodyPr/>
          <a:lstStyle/>
          <a:p>
            <a:r>
              <a:rPr lang="ja-JP" altLang="en-US" dirty="0"/>
              <a:t>留意事項通知</a:t>
            </a:r>
            <a:endParaRPr kumimoji="1" lang="ja-JP" altLang="en-US" dirty="0"/>
          </a:p>
        </p:txBody>
      </p:sp>
    </p:spTree>
    <p:extLst>
      <p:ext uri="{BB962C8B-B14F-4D97-AF65-F5344CB8AC3E}">
        <p14:creationId xmlns:p14="http://schemas.microsoft.com/office/powerpoint/2010/main" val="3867277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5504E3-DCAF-6249-D9DF-F6B5B2C2638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0A21748-CCC4-6616-3F9E-F48A8D1A846E}"/>
              </a:ext>
            </a:extLst>
          </p:cNvPr>
          <p:cNvSpPr>
            <a:spLocks noGrp="1"/>
          </p:cNvSpPr>
          <p:nvPr>
            <p:ph idx="1"/>
          </p:nvPr>
        </p:nvSpPr>
        <p:spPr/>
        <p:txBody>
          <a:bodyPr/>
          <a:lstStyle/>
          <a:p>
            <a:r>
              <a:rPr kumimoji="1" lang="ja-JP" altLang="en-US" dirty="0"/>
              <a:t>③　協力医療機関が指定介護老人福祉施設基準第</a:t>
            </a:r>
            <a:r>
              <a:rPr kumimoji="1" lang="en-US" altLang="ja-JP" dirty="0"/>
              <a:t>28</a:t>
            </a:r>
            <a:r>
              <a:rPr kumimoji="1" lang="ja-JP" altLang="en-US" dirty="0"/>
              <a:t>条第１項第１号から第３号までに規定する要件（以下、３要件という。）を満たしている場合には⑴の</a:t>
            </a:r>
            <a:r>
              <a:rPr kumimoji="1" lang="en-US" altLang="ja-JP" dirty="0"/>
              <a:t>50</a:t>
            </a:r>
            <a:r>
              <a:rPr kumimoji="1" lang="ja-JP" altLang="en-US" dirty="0"/>
              <a:t>単位（令和７年３月</a:t>
            </a:r>
            <a:r>
              <a:rPr kumimoji="1" lang="en-US" altLang="ja-JP" dirty="0"/>
              <a:t>31</a:t>
            </a:r>
            <a:r>
              <a:rPr kumimoji="1" lang="ja-JP" altLang="en-US" dirty="0"/>
              <a:t>日までの間は</a:t>
            </a:r>
            <a:r>
              <a:rPr kumimoji="1" lang="en-US" altLang="ja-JP" dirty="0"/>
              <a:t>100</a:t>
            </a:r>
            <a:r>
              <a:rPr kumimoji="1" lang="ja-JP" altLang="en-US" dirty="0"/>
              <a:t>単位）、それ以外の場合は⑵の５単位を加算する。⑴について、複数の医療機関を協力医療機関として定めることにより３要件を満たす場合には、それぞれの医療機関と会議を行う必要がある。⑴を算定する場合において、指定介護老人福祉施設基準第</a:t>
            </a:r>
            <a:r>
              <a:rPr kumimoji="1" lang="en-US" altLang="ja-JP" dirty="0"/>
              <a:t>28</a:t>
            </a:r>
            <a:r>
              <a:rPr kumimoji="1" lang="ja-JP" altLang="en-US" dirty="0"/>
              <a:t>条第２項に規定する届出として３要件を満たす医療機関の情報を都道府県知事に届け出ていない場合には、速やかに届け出ること。</a:t>
            </a:r>
          </a:p>
        </p:txBody>
      </p:sp>
      <p:sp>
        <p:nvSpPr>
          <p:cNvPr id="4" name="スライド番号プレースホルダー 3">
            <a:extLst>
              <a:ext uri="{FF2B5EF4-FFF2-40B4-BE49-F238E27FC236}">
                <a16:creationId xmlns:a16="http://schemas.microsoft.com/office/drawing/2014/main" id="{B293DC0F-EAEE-25A5-289E-622143ED4324}"/>
              </a:ext>
            </a:extLst>
          </p:cNvPr>
          <p:cNvSpPr>
            <a:spLocks noGrp="1"/>
          </p:cNvSpPr>
          <p:nvPr>
            <p:ph type="sldNum" sz="quarter" idx="12"/>
          </p:nvPr>
        </p:nvSpPr>
        <p:spPr/>
        <p:txBody>
          <a:bodyPr/>
          <a:lstStyle/>
          <a:p>
            <a:fld id="{CEDB922F-16BB-40A6-B622-E023FDFE57B0}" type="slidenum">
              <a:rPr kumimoji="1" lang="ja-JP" altLang="en-US" smtClean="0"/>
              <a:t>74</a:t>
            </a:fld>
            <a:endParaRPr kumimoji="1" lang="ja-JP" altLang="en-US"/>
          </a:p>
        </p:txBody>
      </p:sp>
    </p:spTree>
    <p:extLst>
      <p:ext uri="{BB962C8B-B14F-4D97-AF65-F5344CB8AC3E}">
        <p14:creationId xmlns:p14="http://schemas.microsoft.com/office/powerpoint/2010/main" val="19112535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9A8B47-3207-DE82-2805-373813902DA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D32ABABF-3363-584B-0318-7466D43D3E36}"/>
              </a:ext>
            </a:extLst>
          </p:cNvPr>
          <p:cNvSpPr>
            <a:spLocks noGrp="1"/>
          </p:cNvSpPr>
          <p:nvPr>
            <p:ph idx="1"/>
          </p:nvPr>
        </p:nvSpPr>
        <p:spPr/>
        <p:txBody>
          <a:bodyPr/>
          <a:lstStyle/>
          <a:p>
            <a:r>
              <a:rPr kumimoji="1" lang="ja-JP" altLang="en-US" dirty="0"/>
              <a:t>④　「会議を定期的に開催」とは、概ね月に１回以上開催されている必要がある。ただし、電子的システムにより当該協力医療機関において、当該施設の入所者の情報が随時確認できる体制が確保されている場合には、定期的に年３回以上開催することで差し支えないこととする。なお、協力医療機関へ診療の求めを行う可能性の高い入所者がいる場合においては、より高い頻度で情報共有等を行う会議を実施することが望ましい。</a:t>
            </a:r>
          </a:p>
          <a:p>
            <a:r>
              <a:rPr kumimoji="1" lang="ja-JP" altLang="en-US" dirty="0"/>
              <a:t>⑤　会議は，テレビ電話装置等（リアルタイムでの画像を介したコミュニケーションが可能な機器をいう。以下同じ。）を活用して行うことができるものとする。</a:t>
            </a:r>
          </a:p>
        </p:txBody>
      </p:sp>
      <p:sp>
        <p:nvSpPr>
          <p:cNvPr id="4" name="スライド番号プレースホルダー 3">
            <a:extLst>
              <a:ext uri="{FF2B5EF4-FFF2-40B4-BE49-F238E27FC236}">
                <a16:creationId xmlns:a16="http://schemas.microsoft.com/office/drawing/2014/main" id="{ED30942B-ABCE-B8BA-C6F1-D95C1F18BB41}"/>
              </a:ext>
            </a:extLst>
          </p:cNvPr>
          <p:cNvSpPr>
            <a:spLocks noGrp="1"/>
          </p:cNvSpPr>
          <p:nvPr>
            <p:ph type="sldNum" sz="quarter" idx="12"/>
          </p:nvPr>
        </p:nvSpPr>
        <p:spPr/>
        <p:txBody>
          <a:bodyPr/>
          <a:lstStyle/>
          <a:p>
            <a:fld id="{CEDB922F-16BB-40A6-B622-E023FDFE57B0}" type="slidenum">
              <a:rPr kumimoji="1" lang="ja-JP" altLang="en-US" smtClean="0"/>
              <a:t>75</a:t>
            </a:fld>
            <a:endParaRPr kumimoji="1" lang="ja-JP" altLang="en-US"/>
          </a:p>
        </p:txBody>
      </p:sp>
    </p:spTree>
    <p:extLst>
      <p:ext uri="{BB962C8B-B14F-4D97-AF65-F5344CB8AC3E}">
        <p14:creationId xmlns:p14="http://schemas.microsoft.com/office/powerpoint/2010/main" val="30552318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08932D-67B0-A804-7AF9-3B9DA6CBA3A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7BE8DAE-CACF-E93E-99CB-69F33A11E298}"/>
              </a:ext>
            </a:extLst>
          </p:cNvPr>
          <p:cNvSpPr>
            <a:spLocks noGrp="1"/>
          </p:cNvSpPr>
          <p:nvPr>
            <p:ph idx="1"/>
          </p:nvPr>
        </p:nvSpPr>
        <p:spPr/>
        <p:txBody>
          <a:bodyPr/>
          <a:lstStyle/>
          <a:p>
            <a:r>
              <a:rPr kumimoji="1" lang="ja-JP" altLang="en-US" dirty="0"/>
              <a:t>本加算における会議は、指定介護老人福祉施設基準第</a:t>
            </a:r>
            <a:r>
              <a:rPr kumimoji="1" lang="en-US" altLang="ja-JP" dirty="0"/>
              <a:t>28</a:t>
            </a:r>
            <a:r>
              <a:rPr kumimoji="1" lang="ja-JP" altLang="en-US" dirty="0"/>
              <a:t>条第２項に規定する、入所者の病状が急変した場合の対応の確認と一体的に行うこととしても差し支えない。</a:t>
            </a:r>
            <a:endParaRPr kumimoji="1" lang="en-US" altLang="ja-JP" dirty="0"/>
          </a:p>
          <a:p>
            <a:r>
              <a:rPr kumimoji="1" lang="ja-JP" altLang="en-US" dirty="0"/>
              <a:t>⑧　会議の開催状況については，その概要を記録しなければならない。</a:t>
            </a:r>
          </a:p>
        </p:txBody>
      </p:sp>
      <p:sp>
        <p:nvSpPr>
          <p:cNvPr id="4" name="スライド番号プレースホルダー 3">
            <a:extLst>
              <a:ext uri="{FF2B5EF4-FFF2-40B4-BE49-F238E27FC236}">
                <a16:creationId xmlns:a16="http://schemas.microsoft.com/office/drawing/2014/main" id="{D3C59EB8-C756-D35E-7F0B-3FA77580EF13}"/>
              </a:ext>
            </a:extLst>
          </p:cNvPr>
          <p:cNvSpPr>
            <a:spLocks noGrp="1"/>
          </p:cNvSpPr>
          <p:nvPr>
            <p:ph type="sldNum" sz="quarter" idx="12"/>
          </p:nvPr>
        </p:nvSpPr>
        <p:spPr/>
        <p:txBody>
          <a:bodyPr/>
          <a:lstStyle/>
          <a:p>
            <a:fld id="{CEDB922F-16BB-40A6-B622-E023FDFE57B0}" type="slidenum">
              <a:rPr kumimoji="1" lang="ja-JP" altLang="en-US" smtClean="0"/>
              <a:t>76</a:t>
            </a:fld>
            <a:endParaRPr kumimoji="1" lang="ja-JP" altLang="en-US"/>
          </a:p>
        </p:txBody>
      </p:sp>
    </p:spTree>
    <p:extLst>
      <p:ext uri="{BB962C8B-B14F-4D97-AF65-F5344CB8AC3E}">
        <p14:creationId xmlns:p14="http://schemas.microsoft.com/office/powerpoint/2010/main" val="215322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88132E-55DA-7B18-365E-C4BE19229BEF}"/>
              </a:ext>
            </a:extLst>
          </p:cNvPr>
          <p:cNvSpPr>
            <a:spLocks noGrp="1"/>
          </p:cNvSpPr>
          <p:nvPr>
            <p:ph type="title"/>
          </p:nvPr>
        </p:nvSpPr>
        <p:spPr>
          <a:xfrm>
            <a:off x="838200" y="136525"/>
            <a:ext cx="10515600" cy="1325563"/>
          </a:xfrm>
        </p:spPr>
        <p:txBody>
          <a:bodyPr/>
          <a:lstStyle/>
          <a:p>
            <a:r>
              <a:rPr kumimoji="1" lang="ja-JP" altLang="en-US" dirty="0"/>
              <a:t>⑥入院時等の医療機関への情報提供</a:t>
            </a:r>
          </a:p>
        </p:txBody>
      </p:sp>
      <p:pic>
        <p:nvPicPr>
          <p:cNvPr id="8" name="コンテンツ プレースホルダー 7">
            <a:extLst>
              <a:ext uri="{FF2B5EF4-FFF2-40B4-BE49-F238E27FC236}">
                <a16:creationId xmlns:a16="http://schemas.microsoft.com/office/drawing/2014/main" id="{96891E76-5B98-B9CB-F8CA-06BA287F5596}"/>
              </a:ext>
            </a:extLst>
          </p:cNvPr>
          <p:cNvPicPr>
            <a:picLocks noGrp="1" noChangeAspect="1"/>
          </p:cNvPicPr>
          <p:nvPr>
            <p:ph idx="1"/>
          </p:nvPr>
        </p:nvPicPr>
        <p:blipFill>
          <a:blip r:embed="rId2"/>
          <a:stretch>
            <a:fillRect/>
          </a:stretch>
        </p:blipFill>
        <p:spPr>
          <a:xfrm>
            <a:off x="298383" y="1176046"/>
            <a:ext cx="11251933" cy="5595882"/>
          </a:xfrm>
        </p:spPr>
      </p:pic>
      <p:sp>
        <p:nvSpPr>
          <p:cNvPr id="5" name="スライド番号プレースホルダー 4">
            <a:extLst>
              <a:ext uri="{FF2B5EF4-FFF2-40B4-BE49-F238E27FC236}">
                <a16:creationId xmlns:a16="http://schemas.microsoft.com/office/drawing/2014/main" id="{BF7821AA-D36A-E20B-B4CE-D17AADDDE906}"/>
              </a:ext>
            </a:extLst>
          </p:cNvPr>
          <p:cNvSpPr>
            <a:spLocks noGrp="1"/>
          </p:cNvSpPr>
          <p:nvPr>
            <p:ph type="sldNum" sz="quarter" idx="12"/>
          </p:nvPr>
        </p:nvSpPr>
        <p:spPr/>
        <p:txBody>
          <a:bodyPr/>
          <a:lstStyle/>
          <a:p>
            <a:fld id="{CEDB922F-16BB-40A6-B622-E023FDFE57B0}" type="slidenum">
              <a:rPr kumimoji="1" lang="ja-JP" altLang="en-US" smtClean="0"/>
              <a:t>77</a:t>
            </a:fld>
            <a:endParaRPr kumimoji="1" lang="ja-JP" altLang="en-US"/>
          </a:p>
        </p:txBody>
      </p:sp>
      <p:sp>
        <p:nvSpPr>
          <p:cNvPr id="9" name="テキスト ボックス 8">
            <a:extLst>
              <a:ext uri="{FF2B5EF4-FFF2-40B4-BE49-F238E27FC236}">
                <a16:creationId xmlns:a16="http://schemas.microsoft.com/office/drawing/2014/main" id="{6E510B4B-FAE4-AB9B-E401-B871062B11F0}"/>
              </a:ext>
            </a:extLst>
          </p:cNvPr>
          <p:cNvSpPr txBox="1"/>
          <p:nvPr/>
        </p:nvSpPr>
        <p:spPr>
          <a:xfrm>
            <a:off x="10338876" y="286954"/>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3" name="テキスト ボックス 2">
            <a:extLst>
              <a:ext uri="{FF2B5EF4-FFF2-40B4-BE49-F238E27FC236}">
                <a16:creationId xmlns:a16="http://schemas.microsoft.com/office/drawing/2014/main" id="{8E0A95A2-6C02-F0A1-AC0B-4B0F68041ADD}"/>
              </a:ext>
            </a:extLst>
          </p:cNvPr>
          <p:cNvSpPr txBox="1"/>
          <p:nvPr/>
        </p:nvSpPr>
        <p:spPr>
          <a:xfrm>
            <a:off x="9051235" y="4717775"/>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3310185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5BC191-115C-FDBE-E5E1-CE6DCB105D0F}"/>
              </a:ext>
            </a:extLst>
          </p:cNvPr>
          <p:cNvSpPr>
            <a:spLocks noGrp="1"/>
          </p:cNvSpPr>
          <p:nvPr>
            <p:ph type="title"/>
          </p:nvPr>
        </p:nvSpPr>
        <p:spPr/>
        <p:txBody>
          <a:bodyPr/>
          <a:lstStyle/>
          <a:p>
            <a:r>
              <a:rPr kumimoji="1" lang="ja-JP" altLang="en-US" dirty="0"/>
              <a:t>⑦緊急時等の対応方法の定期的見直し</a:t>
            </a:r>
          </a:p>
        </p:txBody>
      </p:sp>
      <p:pic>
        <p:nvPicPr>
          <p:cNvPr id="7" name="コンテンツ プレースホルダー 6">
            <a:extLst>
              <a:ext uri="{FF2B5EF4-FFF2-40B4-BE49-F238E27FC236}">
                <a16:creationId xmlns:a16="http://schemas.microsoft.com/office/drawing/2014/main" id="{BD7836FC-4A71-0C8A-C919-F7FA946269FA}"/>
              </a:ext>
            </a:extLst>
          </p:cNvPr>
          <p:cNvPicPr>
            <a:picLocks noGrp="1" noChangeAspect="1"/>
          </p:cNvPicPr>
          <p:nvPr>
            <p:ph idx="1"/>
          </p:nvPr>
        </p:nvPicPr>
        <p:blipFill>
          <a:blip r:embed="rId2"/>
          <a:stretch>
            <a:fillRect/>
          </a:stretch>
        </p:blipFill>
        <p:spPr>
          <a:xfrm>
            <a:off x="1097281" y="1294015"/>
            <a:ext cx="10021262" cy="5427460"/>
          </a:xfrm>
        </p:spPr>
      </p:pic>
      <p:sp>
        <p:nvSpPr>
          <p:cNvPr id="4" name="スライド番号プレースホルダー 3">
            <a:extLst>
              <a:ext uri="{FF2B5EF4-FFF2-40B4-BE49-F238E27FC236}">
                <a16:creationId xmlns:a16="http://schemas.microsoft.com/office/drawing/2014/main" id="{A617500D-4A70-EB3B-FE16-AF74CE435D72}"/>
              </a:ext>
            </a:extLst>
          </p:cNvPr>
          <p:cNvSpPr>
            <a:spLocks noGrp="1"/>
          </p:cNvSpPr>
          <p:nvPr>
            <p:ph type="sldNum" sz="quarter" idx="12"/>
          </p:nvPr>
        </p:nvSpPr>
        <p:spPr>
          <a:xfrm>
            <a:off x="8375343" y="6492875"/>
            <a:ext cx="2743200" cy="365125"/>
          </a:xfrm>
        </p:spPr>
        <p:txBody>
          <a:bodyPr/>
          <a:lstStyle/>
          <a:p>
            <a:fld id="{CEDB922F-16BB-40A6-B622-E023FDFE57B0}" type="slidenum">
              <a:rPr kumimoji="1" lang="ja-JP" altLang="en-US" smtClean="0"/>
              <a:t>78</a:t>
            </a:fld>
            <a:endParaRPr kumimoji="1" lang="ja-JP" altLang="en-US" dirty="0"/>
          </a:p>
        </p:txBody>
      </p:sp>
      <p:sp>
        <p:nvSpPr>
          <p:cNvPr id="3" name="テキスト ボックス 2">
            <a:extLst>
              <a:ext uri="{FF2B5EF4-FFF2-40B4-BE49-F238E27FC236}">
                <a16:creationId xmlns:a16="http://schemas.microsoft.com/office/drawing/2014/main" id="{9C1D1238-C4BA-F6DA-C755-42AF37581CAD}"/>
              </a:ext>
            </a:extLst>
          </p:cNvPr>
          <p:cNvSpPr txBox="1"/>
          <p:nvPr/>
        </p:nvSpPr>
        <p:spPr>
          <a:xfrm>
            <a:off x="8931966" y="612354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289464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7119B-6BD3-B673-3E9F-48F2217FEBF5}"/>
              </a:ext>
            </a:extLst>
          </p:cNvPr>
          <p:cNvSpPr>
            <a:spLocks noGrp="1"/>
          </p:cNvSpPr>
          <p:nvPr>
            <p:ph type="ctrTitle"/>
          </p:nvPr>
        </p:nvSpPr>
        <p:spPr/>
        <p:txBody>
          <a:bodyPr/>
          <a:lstStyle/>
          <a:p>
            <a:endParaRPr kumimoji="1" lang="ja-JP" altLang="en-US" dirty="0"/>
          </a:p>
        </p:txBody>
      </p:sp>
      <p:sp>
        <p:nvSpPr>
          <p:cNvPr id="3" name="字幕 2">
            <a:extLst>
              <a:ext uri="{FF2B5EF4-FFF2-40B4-BE49-F238E27FC236}">
                <a16:creationId xmlns:a16="http://schemas.microsoft.com/office/drawing/2014/main" id="{AA34CFEC-C117-C780-4854-AFE4A9322C44}"/>
              </a:ext>
            </a:extLst>
          </p:cNvPr>
          <p:cNvSpPr>
            <a:spLocks noGrp="1"/>
          </p:cNvSpPr>
          <p:nvPr>
            <p:ph type="subTitle" idx="1"/>
          </p:nvPr>
        </p:nvSpPr>
        <p:spPr/>
        <p:txBody>
          <a:bodyPr/>
          <a:lstStyle/>
          <a:p>
            <a:endParaRPr kumimoji="1" lang="ja-JP" altLang="en-US"/>
          </a:p>
        </p:txBody>
      </p:sp>
      <p:pic>
        <p:nvPicPr>
          <p:cNvPr id="10" name="図 9">
            <a:extLst>
              <a:ext uri="{FF2B5EF4-FFF2-40B4-BE49-F238E27FC236}">
                <a16:creationId xmlns:a16="http://schemas.microsoft.com/office/drawing/2014/main" id="{07B59EBC-CB57-DDF0-31E8-9E93736FB816}"/>
              </a:ext>
            </a:extLst>
          </p:cNvPr>
          <p:cNvPicPr>
            <a:picLocks noChangeAspect="1"/>
          </p:cNvPicPr>
          <p:nvPr/>
        </p:nvPicPr>
        <p:blipFill>
          <a:blip r:embed="rId2"/>
          <a:stretch>
            <a:fillRect/>
          </a:stretch>
        </p:blipFill>
        <p:spPr>
          <a:xfrm>
            <a:off x="1380356" y="95040"/>
            <a:ext cx="9431297" cy="6655267"/>
          </a:xfrm>
          <a:prstGeom prst="rect">
            <a:avLst/>
          </a:prstGeom>
        </p:spPr>
      </p:pic>
      <p:sp>
        <p:nvSpPr>
          <p:cNvPr id="4" name="スライド番号プレースホルダー 3">
            <a:extLst>
              <a:ext uri="{FF2B5EF4-FFF2-40B4-BE49-F238E27FC236}">
                <a16:creationId xmlns:a16="http://schemas.microsoft.com/office/drawing/2014/main" id="{162FC657-E2CF-45C6-CB94-832CB7B73222}"/>
              </a:ext>
            </a:extLst>
          </p:cNvPr>
          <p:cNvSpPr>
            <a:spLocks noGrp="1"/>
          </p:cNvSpPr>
          <p:nvPr>
            <p:ph type="sldNum" sz="quarter" idx="12"/>
          </p:nvPr>
        </p:nvSpPr>
        <p:spPr/>
        <p:txBody>
          <a:bodyPr/>
          <a:lstStyle/>
          <a:p>
            <a:fld id="{3B6F2B05-96C8-4EC6-A67A-013DF127CB40}" type="slidenum">
              <a:rPr lang="ja-JP" altLang="en-US" smtClean="0"/>
              <a:pPr/>
              <a:t>7</a:t>
            </a:fld>
            <a:endParaRPr lang="ja-JP" altLang="en-US" dirty="0"/>
          </a:p>
        </p:txBody>
      </p:sp>
    </p:spTree>
    <p:extLst>
      <p:ext uri="{BB962C8B-B14F-4D97-AF65-F5344CB8AC3E}">
        <p14:creationId xmlns:p14="http://schemas.microsoft.com/office/powerpoint/2010/main" val="2247504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F9F9FC-B864-2E7C-90A8-E57F61784A7D}"/>
              </a:ext>
            </a:extLst>
          </p:cNvPr>
          <p:cNvSpPr>
            <a:spLocks noGrp="1"/>
          </p:cNvSpPr>
          <p:nvPr>
            <p:ph type="title"/>
          </p:nvPr>
        </p:nvSpPr>
        <p:spPr>
          <a:xfrm>
            <a:off x="761198" y="136525"/>
            <a:ext cx="10515600" cy="1325563"/>
          </a:xfrm>
        </p:spPr>
        <p:txBody>
          <a:bodyPr/>
          <a:lstStyle/>
          <a:p>
            <a:r>
              <a:rPr kumimoji="1" lang="ja-JP" altLang="en-US" dirty="0"/>
              <a:t>⑧感染症対応力の向上</a:t>
            </a:r>
          </a:p>
        </p:txBody>
      </p:sp>
      <p:sp>
        <p:nvSpPr>
          <p:cNvPr id="3" name="コンテンツ プレースホルダー 2">
            <a:extLst>
              <a:ext uri="{FF2B5EF4-FFF2-40B4-BE49-F238E27FC236}">
                <a16:creationId xmlns:a16="http://schemas.microsoft.com/office/drawing/2014/main" id="{10768164-8A80-4EA2-5514-AE9D3C29BE53}"/>
              </a:ext>
            </a:extLst>
          </p:cNvPr>
          <p:cNvSpPr>
            <a:spLocks noGrp="1"/>
          </p:cNvSpPr>
          <p:nvPr>
            <p:ph idx="1"/>
          </p:nvPr>
        </p:nvSpPr>
        <p:spPr/>
        <p:txBody>
          <a:bodyPr/>
          <a:lstStyle/>
          <a:p>
            <a:pPr marL="0" indent="0">
              <a:buNone/>
            </a:pPr>
            <a:r>
              <a:rPr lang="ja-JP" altLang="en-US" dirty="0"/>
              <a:t> </a:t>
            </a:r>
            <a:endParaRPr kumimoji="1" lang="ja-JP" altLang="en-US" dirty="0"/>
          </a:p>
        </p:txBody>
      </p:sp>
      <p:sp>
        <p:nvSpPr>
          <p:cNvPr id="4" name="テキスト ボックス 3">
            <a:extLst>
              <a:ext uri="{FF2B5EF4-FFF2-40B4-BE49-F238E27FC236}">
                <a16:creationId xmlns:a16="http://schemas.microsoft.com/office/drawing/2014/main" id="{5CA2F8B8-9C8B-9FF6-F0F2-4C65113D1964}"/>
              </a:ext>
            </a:extLst>
          </p:cNvPr>
          <p:cNvSpPr txBox="1"/>
          <p:nvPr/>
        </p:nvSpPr>
        <p:spPr>
          <a:xfrm>
            <a:off x="9425609" y="376725"/>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4BE0C2E7-FCAD-0F40-7D88-FAFCDBEE6644}"/>
              </a:ext>
            </a:extLst>
          </p:cNvPr>
          <p:cNvSpPr>
            <a:spLocks noGrp="1"/>
          </p:cNvSpPr>
          <p:nvPr>
            <p:ph type="sldNum" sz="quarter" idx="12"/>
          </p:nvPr>
        </p:nvSpPr>
        <p:spPr/>
        <p:txBody>
          <a:bodyPr/>
          <a:lstStyle/>
          <a:p>
            <a:fld id="{CEDB922F-16BB-40A6-B622-E023FDFE57B0}" type="slidenum">
              <a:rPr kumimoji="1" lang="ja-JP" altLang="en-US" smtClean="0"/>
              <a:t>79</a:t>
            </a:fld>
            <a:endParaRPr kumimoji="1" lang="ja-JP" altLang="en-US"/>
          </a:p>
        </p:txBody>
      </p:sp>
      <p:pic>
        <p:nvPicPr>
          <p:cNvPr id="8" name="図 7">
            <a:extLst>
              <a:ext uri="{FF2B5EF4-FFF2-40B4-BE49-F238E27FC236}">
                <a16:creationId xmlns:a16="http://schemas.microsoft.com/office/drawing/2014/main" id="{5EED020E-B152-6FDF-858F-32817FEDCA29}"/>
              </a:ext>
            </a:extLst>
          </p:cNvPr>
          <p:cNvPicPr>
            <a:picLocks noChangeAspect="1"/>
          </p:cNvPicPr>
          <p:nvPr/>
        </p:nvPicPr>
        <p:blipFill>
          <a:blip r:embed="rId2"/>
          <a:stretch>
            <a:fillRect/>
          </a:stretch>
        </p:blipFill>
        <p:spPr>
          <a:xfrm>
            <a:off x="486681" y="1196860"/>
            <a:ext cx="10515599" cy="5661140"/>
          </a:xfrm>
          <a:prstGeom prst="rect">
            <a:avLst/>
          </a:prstGeom>
        </p:spPr>
      </p:pic>
      <p:sp>
        <p:nvSpPr>
          <p:cNvPr id="6" name="テキスト ボックス 5">
            <a:extLst>
              <a:ext uri="{FF2B5EF4-FFF2-40B4-BE49-F238E27FC236}">
                <a16:creationId xmlns:a16="http://schemas.microsoft.com/office/drawing/2014/main" id="{703CE618-CF53-E2D2-76CC-721F31B99EFE}"/>
              </a:ext>
            </a:extLst>
          </p:cNvPr>
          <p:cNvSpPr txBox="1"/>
          <p:nvPr/>
        </p:nvSpPr>
        <p:spPr>
          <a:xfrm>
            <a:off x="8812696" y="458525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9880146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85D0B-F441-0FD3-2D84-AD694D0ED542}"/>
              </a:ext>
            </a:extLst>
          </p:cNvPr>
          <p:cNvSpPr>
            <a:spLocks noGrp="1"/>
          </p:cNvSpPr>
          <p:nvPr>
            <p:ph type="title"/>
          </p:nvPr>
        </p:nvSpPr>
        <p:spPr/>
        <p:txBody>
          <a:bodyPr/>
          <a:lstStyle/>
          <a:p>
            <a:r>
              <a:rPr kumimoji="1" lang="en-US" altLang="ja-JP" dirty="0"/>
              <a:t>Q</a:t>
            </a:r>
            <a:r>
              <a:rPr kumimoji="1" lang="ja-JP" altLang="en-US" dirty="0"/>
              <a:t>＆</a:t>
            </a:r>
            <a:r>
              <a:rPr kumimoji="1" lang="en-US" altLang="ja-JP" dirty="0"/>
              <a:t>A</a:t>
            </a:r>
            <a:endParaRPr kumimoji="1" lang="ja-JP" altLang="en-US" dirty="0"/>
          </a:p>
        </p:txBody>
      </p:sp>
      <p:pic>
        <p:nvPicPr>
          <p:cNvPr id="6" name="コンテンツ プレースホルダー 5">
            <a:extLst>
              <a:ext uri="{FF2B5EF4-FFF2-40B4-BE49-F238E27FC236}">
                <a16:creationId xmlns:a16="http://schemas.microsoft.com/office/drawing/2014/main" id="{D2F0589C-9E44-DFCF-EFED-099B9DF1AB1E}"/>
              </a:ext>
            </a:extLst>
          </p:cNvPr>
          <p:cNvPicPr>
            <a:picLocks noGrp="1" noChangeAspect="1"/>
          </p:cNvPicPr>
          <p:nvPr>
            <p:ph idx="1"/>
          </p:nvPr>
        </p:nvPicPr>
        <p:blipFill>
          <a:blip r:embed="rId2"/>
          <a:stretch>
            <a:fillRect/>
          </a:stretch>
        </p:blipFill>
        <p:spPr>
          <a:xfrm>
            <a:off x="676190" y="1690688"/>
            <a:ext cx="10943881" cy="4665661"/>
          </a:xfrm>
        </p:spPr>
      </p:pic>
      <p:sp>
        <p:nvSpPr>
          <p:cNvPr id="4" name="スライド番号プレースホルダー 3">
            <a:extLst>
              <a:ext uri="{FF2B5EF4-FFF2-40B4-BE49-F238E27FC236}">
                <a16:creationId xmlns:a16="http://schemas.microsoft.com/office/drawing/2014/main" id="{5A29FD59-7AC9-4180-A8A7-9637F06F5781}"/>
              </a:ext>
            </a:extLst>
          </p:cNvPr>
          <p:cNvSpPr>
            <a:spLocks noGrp="1"/>
          </p:cNvSpPr>
          <p:nvPr>
            <p:ph type="sldNum" sz="quarter" idx="12"/>
          </p:nvPr>
        </p:nvSpPr>
        <p:spPr/>
        <p:txBody>
          <a:bodyPr/>
          <a:lstStyle/>
          <a:p>
            <a:fld id="{CEDB922F-16BB-40A6-B622-E023FDFE57B0}" type="slidenum">
              <a:rPr kumimoji="1" lang="ja-JP" altLang="en-US" smtClean="0"/>
              <a:t>80</a:t>
            </a:fld>
            <a:endParaRPr kumimoji="1" lang="ja-JP" altLang="en-US"/>
          </a:p>
        </p:txBody>
      </p:sp>
    </p:spTree>
    <p:extLst>
      <p:ext uri="{BB962C8B-B14F-4D97-AF65-F5344CB8AC3E}">
        <p14:creationId xmlns:p14="http://schemas.microsoft.com/office/powerpoint/2010/main" val="470772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C20BD-646B-110B-9E61-69F2198C516A}"/>
              </a:ext>
            </a:extLst>
          </p:cNvPr>
          <p:cNvSpPr>
            <a:spLocks noGrp="1"/>
          </p:cNvSpPr>
          <p:nvPr>
            <p:ph type="title"/>
          </p:nvPr>
        </p:nvSpPr>
        <p:spPr/>
        <p:txBody>
          <a:bodyPr/>
          <a:lstStyle/>
          <a:p>
            <a:r>
              <a:rPr kumimoji="1" lang="en-US" altLang="ja-JP" dirty="0"/>
              <a:t>Q</a:t>
            </a:r>
            <a:r>
              <a:rPr kumimoji="1" lang="ja-JP" altLang="en-US" dirty="0"/>
              <a:t>＆</a:t>
            </a:r>
            <a:r>
              <a:rPr kumimoji="1" lang="en-US" altLang="ja-JP" dirty="0"/>
              <a:t>A</a:t>
            </a:r>
            <a:endParaRPr kumimoji="1" lang="ja-JP" altLang="en-US" dirty="0"/>
          </a:p>
        </p:txBody>
      </p:sp>
      <p:pic>
        <p:nvPicPr>
          <p:cNvPr id="6" name="コンテンツ プレースホルダー 5">
            <a:extLst>
              <a:ext uri="{FF2B5EF4-FFF2-40B4-BE49-F238E27FC236}">
                <a16:creationId xmlns:a16="http://schemas.microsoft.com/office/drawing/2014/main" id="{1F30821F-18AC-11B3-9299-9877605CD242}"/>
              </a:ext>
            </a:extLst>
          </p:cNvPr>
          <p:cNvPicPr>
            <a:picLocks noGrp="1" noChangeAspect="1"/>
          </p:cNvPicPr>
          <p:nvPr>
            <p:ph idx="1"/>
          </p:nvPr>
        </p:nvPicPr>
        <p:blipFill>
          <a:blip r:embed="rId2"/>
          <a:stretch>
            <a:fillRect/>
          </a:stretch>
        </p:blipFill>
        <p:spPr>
          <a:xfrm>
            <a:off x="777231" y="1895061"/>
            <a:ext cx="10809224" cy="4280452"/>
          </a:xfrm>
        </p:spPr>
      </p:pic>
      <p:sp>
        <p:nvSpPr>
          <p:cNvPr id="4" name="スライド番号プレースホルダー 3">
            <a:extLst>
              <a:ext uri="{FF2B5EF4-FFF2-40B4-BE49-F238E27FC236}">
                <a16:creationId xmlns:a16="http://schemas.microsoft.com/office/drawing/2014/main" id="{63143A1B-89F7-7571-C4FF-ADEC2923EEB2}"/>
              </a:ext>
            </a:extLst>
          </p:cNvPr>
          <p:cNvSpPr>
            <a:spLocks noGrp="1"/>
          </p:cNvSpPr>
          <p:nvPr>
            <p:ph type="sldNum" sz="quarter" idx="12"/>
          </p:nvPr>
        </p:nvSpPr>
        <p:spPr/>
        <p:txBody>
          <a:bodyPr/>
          <a:lstStyle/>
          <a:p>
            <a:fld id="{CEDB922F-16BB-40A6-B622-E023FDFE57B0}" type="slidenum">
              <a:rPr kumimoji="1" lang="ja-JP" altLang="en-US" smtClean="0"/>
              <a:t>81</a:t>
            </a:fld>
            <a:endParaRPr kumimoji="1" lang="ja-JP" altLang="en-US"/>
          </a:p>
        </p:txBody>
      </p:sp>
    </p:spTree>
    <p:extLst>
      <p:ext uri="{BB962C8B-B14F-4D97-AF65-F5344CB8AC3E}">
        <p14:creationId xmlns:p14="http://schemas.microsoft.com/office/powerpoint/2010/main" val="3983874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C43F97-DE53-E4C5-B8EA-75585BB76E48}"/>
              </a:ext>
            </a:extLst>
          </p:cNvPr>
          <p:cNvSpPr>
            <a:spLocks noGrp="1"/>
          </p:cNvSpPr>
          <p:nvPr>
            <p:ph type="title"/>
          </p:nvPr>
        </p:nvSpPr>
        <p:spPr/>
        <p:txBody>
          <a:bodyPr/>
          <a:lstStyle/>
          <a:p>
            <a:r>
              <a:rPr kumimoji="1" lang="ja-JP" altLang="en-US" dirty="0"/>
              <a:t>留意事項通知</a:t>
            </a:r>
          </a:p>
        </p:txBody>
      </p:sp>
      <p:sp>
        <p:nvSpPr>
          <p:cNvPr id="3" name="コンテンツ プレースホルダー 2">
            <a:extLst>
              <a:ext uri="{FF2B5EF4-FFF2-40B4-BE49-F238E27FC236}">
                <a16:creationId xmlns:a16="http://schemas.microsoft.com/office/drawing/2014/main" id="{A91EAD53-2794-5320-7010-CF44B0C47EC7}"/>
              </a:ext>
            </a:extLst>
          </p:cNvPr>
          <p:cNvSpPr>
            <a:spLocks noGrp="1"/>
          </p:cNvSpPr>
          <p:nvPr>
            <p:ph idx="1"/>
          </p:nvPr>
        </p:nvSpPr>
        <p:spPr/>
        <p:txBody>
          <a:bodyPr/>
          <a:lstStyle/>
          <a:p>
            <a:r>
              <a:rPr kumimoji="1" lang="ja-JP" altLang="en-US" dirty="0"/>
              <a:t>以下（特定施設の場合）を準用</a:t>
            </a:r>
            <a:endParaRPr kumimoji="1" lang="en-US" altLang="ja-JP" dirty="0"/>
          </a:p>
          <a:p>
            <a:r>
              <a:rPr kumimoji="1" lang="ja-JP" altLang="en-US" dirty="0"/>
              <a:t>①　高齢者施設等感染対策向上加算（</a:t>
            </a:r>
            <a:r>
              <a:rPr kumimoji="1" lang="en-US" altLang="ja-JP" dirty="0"/>
              <a:t>Ⅰ</a:t>
            </a:r>
            <a:r>
              <a:rPr kumimoji="1" lang="ja-JP" altLang="en-US" dirty="0"/>
              <a:t>）は、高齢者施設等における平時からの感染対策の実施や、感染症発生時に感染者の対応を行う医療機関との連携体制を評価するものであること。</a:t>
            </a:r>
          </a:p>
        </p:txBody>
      </p:sp>
      <p:sp>
        <p:nvSpPr>
          <p:cNvPr id="4" name="スライド番号プレースホルダー 3">
            <a:extLst>
              <a:ext uri="{FF2B5EF4-FFF2-40B4-BE49-F238E27FC236}">
                <a16:creationId xmlns:a16="http://schemas.microsoft.com/office/drawing/2014/main" id="{11EEAF82-3C5A-C789-8C64-5AF11FEF9FB9}"/>
              </a:ext>
            </a:extLst>
          </p:cNvPr>
          <p:cNvSpPr>
            <a:spLocks noGrp="1"/>
          </p:cNvSpPr>
          <p:nvPr>
            <p:ph type="sldNum" sz="quarter" idx="12"/>
          </p:nvPr>
        </p:nvSpPr>
        <p:spPr/>
        <p:txBody>
          <a:bodyPr/>
          <a:lstStyle/>
          <a:p>
            <a:fld id="{CEDB922F-16BB-40A6-B622-E023FDFE57B0}" type="slidenum">
              <a:rPr kumimoji="1" lang="ja-JP" altLang="en-US" smtClean="0"/>
              <a:t>82</a:t>
            </a:fld>
            <a:endParaRPr kumimoji="1" lang="ja-JP" altLang="en-US"/>
          </a:p>
        </p:txBody>
      </p:sp>
    </p:spTree>
    <p:extLst>
      <p:ext uri="{BB962C8B-B14F-4D97-AF65-F5344CB8AC3E}">
        <p14:creationId xmlns:p14="http://schemas.microsoft.com/office/powerpoint/2010/main" val="32197017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4E3306-E8D0-D68C-2A98-A8F63324A5A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5F41ADD-3919-0DF8-7A3A-5A957E6E4014}"/>
              </a:ext>
            </a:extLst>
          </p:cNvPr>
          <p:cNvSpPr>
            <a:spLocks noGrp="1"/>
          </p:cNvSpPr>
          <p:nvPr>
            <p:ph idx="1"/>
          </p:nvPr>
        </p:nvSpPr>
        <p:spPr/>
        <p:txBody>
          <a:bodyPr>
            <a:normAutofit lnSpcReduction="10000"/>
          </a:bodyPr>
          <a:lstStyle/>
          <a:p>
            <a:r>
              <a:rPr kumimoji="1" lang="ja-JP" altLang="en-US" dirty="0"/>
              <a:t>②　高齢者施設等において感染対策を担当する者が、医療機関等が行う院内感染対策に関する研修又は訓練に少なくとも１年に</a:t>
            </a:r>
            <a:r>
              <a:rPr kumimoji="1" lang="en-US" altLang="ja-JP" dirty="0"/>
              <a:t>1</a:t>
            </a:r>
            <a:r>
              <a:rPr kumimoji="1" lang="ja-JP" altLang="en-US" dirty="0"/>
              <a:t>回以上参加し、指導及び助言を受けること。院内感染対策に関する研修又は訓練については、診療報酬の算定方法（平成二十年厚生労働省告示第五十九号）別表第一医科診療報酬点数表の区分番号</a:t>
            </a:r>
            <a:r>
              <a:rPr kumimoji="1" lang="en-US" altLang="ja-JP" dirty="0"/>
              <a:t>A234-2</a:t>
            </a:r>
            <a:r>
              <a:rPr kumimoji="1" lang="ja-JP" altLang="en-US" dirty="0"/>
              <a:t>に規定する感染対策向上加算（以下、感染対策向上加算という。）又は医科診療報酬点数表の区分番号</a:t>
            </a:r>
            <a:r>
              <a:rPr kumimoji="1" lang="en-US" altLang="ja-JP" dirty="0"/>
              <a:t>A000</a:t>
            </a:r>
            <a:r>
              <a:rPr kumimoji="1" lang="ja-JP" altLang="en-US" dirty="0"/>
              <a:t>に掲げる初診料の注</a:t>
            </a:r>
            <a:r>
              <a:rPr kumimoji="1" lang="en-US" altLang="ja-JP" dirty="0"/>
              <a:t>11</a:t>
            </a:r>
            <a:r>
              <a:rPr kumimoji="1" lang="ja-JP" altLang="en-US" dirty="0"/>
              <a:t>及び再診料の注</a:t>
            </a:r>
            <a:r>
              <a:rPr kumimoji="1" lang="en-US" altLang="ja-JP" dirty="0"/>
              <a:t>15</a:t>
            </a:r>
            <a:r>
              <a:rPr kumimoji="1" lang="ja-JP" altLang="en-US" dirty="0"/>
              <a:t>に規定する外来感染対策向上加算に係る届出を行った医療機関が実施する院内感染対策に関するカンファレンスや職員向けに実施する院内感染対策に関する研修、地域の医師会が定期的に主催する院内感染対策に関するカンファレンスを対象とする</a:t>
            </a:r>
          </a:p>
        </p:txBody>
      </p:sp>
      <p:sp>
        <p:nvSpPr>
          <p:cNvPr id="4" name="スライド番号プレースホルダー 3">
            <a:extLst>
              <a:ext uri="{FF2B5EF4-FFF2-40B4-BE49-F238E27FC236}">
                <a16:creationId xmlns:a16="http://schemas.microsoft.com/office/drawing/2014/main" id="{574C12BB-3F7F-28AC-70B3-E1D12D307EB2}"/>
              </a:ext>
            </a:extLst>
          </p:cNvPr>
          <p:cNvSpPr>
            <a:spLocks noGrp="1"/>
          </p:cNvSpPr>
          <p:nvPr>
            <p:ph type="sldNum" sz="quarter" idx="12"/>
          </p:nvPr>
        </p:nvSpPr>
        <p:spPr/>
        <p:txBody>
          <a:bodyPr/>
          <a:lstStyle/>
          <a:p>
            <a:fld id="{CEDB922F-16BB-40A6-B622-E023FDFE57B0}" type="slidenum">
              <a:rPr kumimoji="1" lang="ja-JP" altLang="en-US" smtClean="0"/>
              <a:t>83</a:t>
            </a:fld>
            <a:endParaRPr kumimoji="1" lang="ja-JP" altLang="en-US"/>
          </a:p>
        </p:txBody>
      </p:sp>
    </p:spTree>
    <p:extLst>
      <p:ext uri="{BB962C8B-B14F-4D97-AF65-F5344CB8AC3E}">
        <p14:creationId xmlns:p14="http://schemas.microsoft.com/office/powerpoint/2010/main" val="5483538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4DA94-3F47-6D16-FBAC-12C2FE5AD85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ADB2880-32DB-4984-3C81-4C2B429758C0}"/>
              </a:ext>
            </a:extLst>
          </p:cNvPr>
          <p:cNvSpPr>
            <a:spLocks noGrp="1"/>
          </p:cNvSpPr>
          <p:nvPr>
            <p:ph idx="1"/>
          </p:nvPr>
        </p:nvSpPr>
        <p:spPr/>
        <p:txBody>
          <a:bodyPr/>
          <a:lstStyle/>
          <a:p>
            <a:r>
              <a:rPr kumimoji="1" lang="ja-JP" altLang="en-US" dirty="0"/>
              <a:t>③　居宅サービス基準第</a:t>
            </a:r>
            <a:r>
              <a:rPr kumimoji="1" lang="en-US" altLang="ja-JP" dirty="0"/>
              <a:t>192</a:t>
            </a:r>
            <a:r>
              <a:rPr kumimoji="1" lang="ja-JP" altLang="en-US" dirty="0"/>
              <a:t>条により準用する第</a:t>
            </a:r>
            <a:r>
              <a:rPr kumimoji="1" lang="en-US" altLang="ja-JP" dirty="0"/>
              <a:t>104</a:t>
            </a:r>
            <a:r>
              <a:rPr kumimoji="1" lang="ja-JP" altLang="en-US" dirty="0"/>
              <a:t>条第２項に基づき、介護職員その他の従業員に対して実施する感染症の予防及びまん延の防止のための研修及び訓練の内容について、上記の医療機関等における研修又は訓練の内容を含めたものとすること。</a:t>
            </a:r>
          </a:p>
        </p:txBody>
      </p:sp>
      <p:sp>
        <p:nvSpPr>
          <p:cNvPr id="4" name="スライド番号プレースホルダー 3">
            <a:extLst>
              <a:ext uri="{FF2B5EF4-FFF2-40B4-BE49-F238E27FC236}">
                <a16:creationId xmlns:a16="http://schemas.microsoft.com/office/drawing/2014/main" id="{4604479E-D673-80B5-E029-8627AB00FF6F}"/>
              </a:ext>
            </a:extLst>
          </p:cNvPr>
          <p:cNvSpPr>
            <a:spLocks noGrp="1"/>
          </p:cNvSpPr>
          <p:nvPr>
            <p:ph type="sldNum" sz="quarter" idx="12"/>
          </p:nvPr>
        </p:nvSpPr>
        <p:spPr/>
        <p:txBody>
          <a:bodyPr/>
          <a:lstStyle/>
          <a:p>
            <a:fld id="{CEDB922F-16BB-40A6-B622-E023FDFE57B0}" type="slidenum">
              <a:rPr kumimoji="1" lang="ja-JP" altLang="en-US" smtClean="0"/>
              <a:t>84</a:t>
            </a:fld>
            <a:endParaRPr kumimoji="1" lang="ja-JP" altLang="en-US"/>
          </a:p>
        </p:txBody>
      </p:sp>
    </p:spTree>
    <p:extLst>
      <p:ext uri="{BB962C8B-B14F-4D97-AF65-F5344CB8AC3E}">
        <p14:creationId xmlns:p14="http://schemas.microsoft.com/office/powerpoint/2010/main" val="10524947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69C817-F059-2644-9A3C-B0AF0425E361}"/>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D4005F3-833B-76D9-0D09-30DCFC75CA5F}"/>
              </a:ext>
            </a:extLst>
          </p:cNvPr>
          <p:cNvSpPr>
            <a:spLocks noGrp="1"/>
          </p:cNvSpPr>
          <p:nvPr>
            <p:ph idx="1"/>
          </p:nvPr>
        </p:nvSpPr>
        <p:spPr/>
        <p:txBody>
          <a:bodyPr>
            <a:normAutofit lnSpcReduction="10000"/>
          </a:bodyPr>
          <a:lstStyle/>
          <a:p>
            <a:r>
              <a:rPr kumimoji="1" lang="ja-JP" altLang="en-US" dirty="0"/>
              <a:t>④　居宅サービス基準第</a:t>
            </a:r>
            <a:r>
              <a:rPr kumimoji="1" lang="en-US" altLang="ja-JP" dirty="0"/>
              <a:t>191</a:t>
            </a:r>
            <a:r>
              <a:rPr kumimoji="1" lang="ja-JP" altLang="en-US" dirty="0"/>
              <a:t>条第４項において、指定特定施設は、施設の入居者が新興感染症に感染した際に、感染者の診療等を行う第二種協定指定医療機関と連携し、新興感染症発生時等における対応を取り決めるよう努めることとしており、加算の算定にあたっては、第二種協定指定医療機関との間で、新興感染症の発生時等の対応を行う体制を確保していること。新興感染症発生時等の対応としては、感染発生時等における相談、感染者の診療、入院の要否の判断等が求められることから、本加算における連携の対象となる第二種協定指定医療機関は診療所、病院に限る。なお、第二種協定指定医療機関である薬局や訪問看護ステーションとの連携を行うことを妨げるものではない。</a:t>
            </a:r>
          </a:p>
        </p:txBody>
      </p:sp>
      <p:sp>
        <p:nvSpPr>
          <p:cNvPr id="4" name="スライド番号プレースホルダー 3">
            <a:extLst>
              <a:ext uri="{FF2B5EF4-FFF2-40B4-BE49-F238E27FC236}">
                <a16:creationId xmlns:a16="http://schemas.microsoft.com/office/drawing/2014/main" id="{D3C2BD7C-038A-4632-BD07-E5DDFE684F2A}"/>
              </a:ext>
            </a:extLst>
          </p:cNvPr>
          <p:cNvSpPr>
            <a:spLocks noGrp="1"/>
          </p:cNvSpPr>
          <p:nvPr>
            <p:ph type="sldNum" sz="quarter" idx="12"/>
          </p:nvPr>
        </p:nvSpPr>
        <p:spPr/>
        <p:txBody>
          <a:bodyPr/>
          <a:lstStyle/>
          <a:p>
            <a:fld id="{CEDB922F-16BB-40A6-B622-E023FDFE57B0}" type="slidenum">
              <a:rPr kumimoji="1" lang="ja-JP" altLang="en-US" smtClean="0"/>
              <a:t>85</a:t>
            </a:fld>
            <a:endParaRPr kumimoji="1" lang="ja-JP" altLang="en-US"/>
          </a:p>
        </p:txBody>
      </p:sp>
    </p:spTree>
    <p:extLst>
      <p:ext uri="{BB962C8B-B14F-4D97-AF65-F5344CB8AC3E}">
        <p14:creationId xmlns:p14="http://schemas.microsoft.com/office/powerpoint/2010/main" val="4042156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8047F9-927A-DA6A-3FD0-BEAE75C4A65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105F6CC-0E84-7764-72A8-EFD2C322FF26}"/>
              </a:ext>
            </a:extLst>
          </p:cNvPr>
          <p:cNvSpPr>
            <a:spLocks noGrp="1"/>
          </p:cNvSpPr>
          <p:nvPr>
            <p:ph idx="1"/>
          </p:nvPr>
        </p:nvSpPr>
        <p:spPr/>
        <p:txBody>
          <a:bodyPr/>
          <a:lstStyle/>
          <a:p>
            <a:r>
              <a:rPr kumimoji="1" lang="ja-JP" altLang="en-US" dirty="0"/>
              <a:t>⑤　季節性インフルエンザやノロウイルス感染症、新型コロナウイルス感染症など特に高齢者施設等において流行を起こしやすい感染症について、協力医療機関等と連携し、感染した入居者に対して適切に医療が提供される体制が構築されていること。特に新型コロナウイルス感染症については、「高齢者施設等における医療機関との連携体制等にかかる調査の結果について（令和５年</a:t>
            </a:r>
            <a:r>
              <a:rPr kumimoji="1" lang="en-US" altLang="ja-JP" dirty="0"/>
              <a:t>12</a:t>
            </a:r>
            <a:r>
              <a:rPr kumimoji="1" lang="ja-JP" altLang="en-US" dirty="0"/>
              <a:t>月７日付事務連絡）」のとおり新型コロナウイルス感染症の対応を行う医療機関との連携状況等を調査しており、引き続き感染者の対応が可能な医療機関との連携体制を確保していること</a:t>
            </a:r>
          </a:p>
        </p:txBody>
      </p:sp>
      <p:sp>
        <p:nvSpPr>
          <p:cNvPr id="4" name="スライド番号プレースホルダー 3">
            <a:extLst>
              <a:ext uri="{FF2B5EF4-FFF2-40B4-BE49-F238E27FC236}">
                <a16:creationId xmlns:a16="http://schemas.microsoft.com/office/drawing/2014/main" id="{BECD5F7F-4AFC-D09D-E0DC-306EC2F43842}"/>
              </a:ext>
            </a:extLst>
          </p:cNvPr>
          <p:cNvSpPr>
            <a:spLocks noGrp="1"/>
          </p:cNvSpPr>
          <p:nvPr>
            <p:ph type="sldNum" sz="quarter" idx="12"/>
          </p:nvPr>
        </p:nvSpPr>
        <p:spPr/>
        <p:txBody>
          <a:bodyPr/>
          <a:lstStyle/>
          <a:p>
            <a:fld id="{CEDB922F-16BB-40A6-B622-E023FDFE57B0}" type="slidenum">
              <a:rPr kumimoji="1" lang="ja-JP" altLang="en-US" smtClean="0"/>
              <a:t>86</a:t>
            </a:fld>
            <a:endParaRPr kumimoji="1" lang="ja-JP" altLang="en-US"/>
          </a:p>
        </p:txBody>
      </p:sp>
    </p:spTree>
    <p:extLst>
      <p:ext uri="{BB962C8B-B14F-4D97-AF65-F5344CB8AC3E}">
        <p14:creationId xmlns:p14="http://schemas.microsoft.com/office/powerpoint/2010/main" val="11417033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0A93B6-7C3A-0A36-4FCF-B17F9F98642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F6A1F90-2AB5-14F6-4696-CDDC2A3F91BC}"/>
              </a:ext>
            </a:extLst>
          </p:cNvPr>
          <p:cNvSpPr>
            <a:spLocks noGrp="1"/>
          </p:cNvSpPr>
          <p:nvPr>
            <p:ph idx="1"/>
          </p:nvPr>
        </p:nvSpPr>
        <p:spPr/>
        <p:txBody>
          <a:bodyPr>
            <a:normAutofit lnSpcReduction="10000"/>
          </a:bodyPr>
          <a:lstStyle/>
          <a:p>
            <a:r>
              <a:rPr kumimoji="1" lang="ja-JP" altLang="en-US" dirty="0"/>
              <a:t>①　高齢者施設等感染対策向上加算（</a:t>
            </a:r>
            <a:r>
              <a:rPr kumimoji="1" lang="en-US" altLang="ja-JP" dirty="0"/>
              <a:t>Ⅱ</a:t>
            </a:r>
            <a:r>
              <a:rPr kumimoji="1" lang="ja-JP" altLang="en-US" dirty="0"/>
              <a:t>）は、感染対策向上加算に係る届出を行った医療機関から、少なくとも３年に１回以上、施設内で感染者が発生した場合の感染制御等に係る実地指導を受けている場合に、月１回算定するもの。</a:t>
            </a:r>
          </a:p>
          <a:p>
            <a:r>
              <a:rPr kumimoji="1" lang="ja-JP" altLang="en-US" dirty="0"/>
              <a:t>②　実地指導については、感染対策向上加算に係る届出を行った医療機関において設置された感染制御チームの専任の医師又は看護師等が行うことが想定される。</a:t>
            </a:r>
          </a:p>
          <a:p>
            <a:r>
              <a:rPr kumimoji="1" lang="ja-JP" altLang="en-US" dirty="0"/>
              <a:t>③　居宅サービス基準第</a:t>
            </a:r>
            <a:r>
              <a:rPr kumimoji="1" lang="en-US" altLang="ja-JP" dirty="0"/>
              <a:t>192</a:t>
            </a:r>
            <a:r>
              <a:rPr kumimoji="1" lang="ja-JP" altLang="en-US" dirty="0"/>
              <a:t>条により準用する第</a:t>
            </a:r>
            <a:r>
              <a:rPr kumimoji="1" lang="en-US" altLang="ja-JP" dirty="0"/>
              <a:t>104</a:t>
            </a:r>
            <a:r>
              <a:rPr kumimoji="1" lang="ja-JP" altLang="en-US" dirty="0"/>
              <a:t>条第２項に基づき、介護職員その他の従業員に対して実施する感染症の予防及びまん延の防止のための研修及び訓練の内容について、上記の医療機関による実地指導の内容を含めたものとすること。</a:t>
            </a:r>
          </a:p>
          <a:p>
            <a:endParaRPr kumimoji="1" lang="ja-JP" altLang="en-US" dirty="0"/>
          </a:p>
        </p:txBody>
      </p:sp>
      <p:sp>
        <p:nvSpPr>
          <p:cNvPr id="4" name="スライド番号プレースホルダー 3">
            <a:extLst>
              <a:ext uri="{FF2B5EF4-FFF2-40B4-BE49-F238E27FC236}">
                <a16:creationId xmlns:a16="http://schemas.microsoft.com/office/drawing/2014/main" id="{AB27E165-CB10-4557-4B51-2991E741F166}"/>
              </a:ext>
            </a:extLst>
          </p:cNvPr>
          <p:cNvSpPr>
            <a:spLocks noGrp="1"/>
          </p:cNvSpPr>
          <p:nvPr>
            <p:ph type="sldNum" sz="quarter" idx="12"/>
          </p:nvPr>
        </p:nvSpPr>
        <p:spPr/>
        <p:txBody>
          <a:bodyPr/>
          <a:lstStyle/>
          <a:p>
            <a:fld id="{CEDB922F-16BB-40A6-B622-E023FDFE57B0}" type="slidenum">
              <a:rPr kumimoji="1" lang="ja-JP" altLang="en-US" smtClean="0"/>
              <a:t>87</a:t>
            </a:fld>
            <a:endParaRPr kumimoji="1" lang="ja-JP" altLang="en-US"/>
          </a:p>
        </p:txBody>
      </p:sp>
    </p:spTree>
    <p:extLst>
      <p:ext uri="{BB962C8B-B14F-4D97-AF65-F5344CB8AC3E}">
        <p14:creationId xmlns:p14="http://schemas.microsoft.com/office/powerpoint/2010/main" val="37636863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1D4ED0-D713-6E11-E258-546D231C2BA5}"/>
              </a:ext>
            </a:extLst>
          </p:cNvPr>
          <p:cNvSpPr>
            <a:spLocks noGrp="1"/>
          </p:cNvSpPr>
          <p:nvPr>
            <p:ph type="title"/>
          </p:nvPr>
        </p:nvSpPr>
        <p:spPr/>
        <p:txBody>
          <a:bodyPr/>
          <a:lstStyle/>
          <a:p>
            <a:r>
              <a:rPr kumimoji="1" lang="ja-JP" altLang="en-US" dirty="0"/>
              <a:t>⑨施設内療養を行う施設への対応</a:t>
            </a:r>
          </a:p>
        </p:txBody>
      </p:sp>
      <p:pic>
        <p:nvPicPr>
          <p:cNvPr id="8" name="コンテンツ プレースホルダー 7">
            <a:extLst>
              <a:ext uri="{FF2B5EF4-FFF2-40B4-BE49-F238E27FC236}">
                <a16:creationId xmlns:a16="http://schemas.microsoft.com/office/drawing/2014/main" id="{C587B36B-B35D-D0D5-D8AF-C3B6C49E2926}"/>
              </a:ext>
            </a:extLst>
          </p:cNvPr>
          <p:cNvPicPr>
            <a:picLocks noGrp="1" noChangeAspect="1"/>
          </p:cNvPicPr>
          <p:nvPr>
            <p:ph idx="1"/>
          </p:nvPr>
        </p:nvPicPr>
        <p:blipFill>
          <a:blip r:embed="rId2"/>
          <a:stretch>
            <a:fillRect/>
          </a:stretch>
        </p:blipFill>
        <p:spPr>
          <a:xfrm>
            <a:off x="1001027" y="1319497"/>
            <a:ext cx="10129089" cy="5331560"/>
          </a:xfrm>
        </p:spPr>
      </p:pic>
      <p:sp>
        <p:nvSpPr>
          <p:cNvPr id="4" name="テキスト ボックス 3">
            <a:extLst>
              <a:ext uri="{FF2B5EF4-FFF2-40B4-BE49-F238E27FC236}">
                <a16:creationId xmlns:a16="http://schemas.microsoft.com/office/drawing/2014/main" id="{F8DCD496-70BC-8C00-7C86-1309A7BCB323}"/>
              </a:ext>
            </a:extLst>
          </p:cNvPr>
          <p:cNvSpPr txBox="1"/>
          <p:nvPr/>
        </p:nvSpPr>
        <p:spPr>
          <a:xfrm>
            <a:off x="9435548" y="808383"/>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ECFDD4F8-5C03-735D-712B-E8E0BCEF46C2}"/>
              </a:ext>
            </a:extLst>
          </p:cNvPr>
          <p:cNvSpPr>
            <a:spLocks noGrp="1"/>
          </p:cNvSpPr>
          <p:nvPr>
            <p:ph type="sldNum" sz="quarter" idx="12"/>
          </p:nvPr>
        </p:nvSpPr>
        <p:spPr/>
        <p:txBody>
          <a:bodyPr/>
          <a:lstStyle/>
          <a:p>
            <a:fld id="{CEDB922F-16BB-40A6-B622-E023FDFE57B0}" type="slidenum">
              <a:rPr kumimoji="1" lang="ja-JP" altLang="en-US" smtClean="0"/>
              <a:t>88</a:t>
            </a:fld>
            <a:endParaRPr kumimoji="1" lang="ja-JP" altLang="en-US"/>
          </a:p>
        </p:txBody>
      </p:sp>
      <p:sp>
        <p:nvSpPr>
          <p:cNvPr id="3" name="テキスト ボックス 2">
            <a:extLst>
              <a:ext uri="{FF2B5EF4-FFF2-40B4-BE49-F238E27FC236}">
                <a16:creationId xmlns:a16="http://schemas.microsoft.com/office/drawing/2014/main" id="{2FEB6663-523A-6AE5-F4F2-972DC8DFF125}"/>
              </a:ext>
            </a:extLst>
          </p:cNvPr>
          <p:cNvSpPr txBox="1"/>
          <p:nvPr/>
        </p:nvSpPr>
        <p:spPr>
          <a:xfrm>
            <a:off x="9024730" y="47707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3620740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7119B-6BD3-B673-3E9F-48F2217FEBF5}"/>
              </a:ext>
            </a:extLst>
          </p:cNvPr>
          <p:cNvSpPr>
            <a:spLocks noGrp="1"/>
          </p:cNvSpPr>
          <p:nvPr>
            <p:ph type="ctrTitle"/>
          </p:nvPr>
        </p:nvSpPr>
        <p:spPr/>
        <p:txBody>
          <a:bodyPr/>
          <a:lstStyle/>
          <a:p>
            <a:endParaRPr kumimoji="1" lang="ja-JP" altLang="en-US" dirty="0"/>
          </a:p>
        </p:txBody>
      </p:sp>
      <p:sp>
        <p:nvSpPr>
          <p:cNvPr id="3" name="字幕 2">
            <a:extLst>
              <a:ext uri="{FF2B5EF4-FFF2-40B4-BE49-F238E27FC236}">
                <a16:creationId xmlns:a16="http://schemas.microsoft.com/office/drawing/2014/main" id="{AA34CFEC-C117-C780-4854-AFE4A9322C44}"/>
              </a:ext>
            </a:extLst>
          </p:cNvPr>
          <p:cNvSpPr>
            <a:spLocks noGrp="1"/>
          </p:cNvSpPr>
          <p:nvPr>
            <p:ph type="subTitle" idx="1"/>
          </p:nvPr>
        </p:nvSpPr>
        <p:spPr/>
        <p:txBody>
          <a:bodyPr/>
          <a:lstStyle/>
          <a:p>
            <a:endParaRPr kumimoji="1" lang="ja-JP" altLang="en-US"/>
          </a:p>
        </p:txBody>
      </p:sp>
      <p:pic>
        <p:nvPicPr>
          <p:cNvPr id="10" name="図 9">
            <a:extLst>
              <a:ext uri="{FF2B5EF4-FFF2-40B4-BE49-F238E27FC236}">
                <a16:creationId xmlns:a16="http://schemas.microsoft.com/office/drawing/2014/main" id="{43883BAE-84CD-95EA-0C4D-2D1F50DB6CCD}"/>
              </a:ext>
            </a:extLst>
          </p:cNvPr>
          <p:cNvPicPr>
            <a:picLocks noChangeAspect="1"/>
          </p:cNvPicPr>
          <p:nvPr/>
        </p:nvPicPr>
        <p:blipFill>
          <a:blip r:embed="rId2"/>
          <a:stretch>
            <a:fillRect/>
          </a:stretch>
        </p:blipFill>
        <p:spPr>
          <a:xfrm>
            <a:off x="1432021" y="95042"/>
            <a:ext cx="9327967" cy="6667927"/>
          </a:xfrm>
          <a:prstGeom prst="rect">
            <a:avLst/>
          </a:prstGeom>
        </p:spPr>
      </p:pic>
      <p:sp>
        <p:nvSpPr>
          <p:cNvPr id="4" name="スライド番号プレースホルダー 3">
            <a:extLst>
              <a:ext uri="{FF2B5EF4-FFF2-40B4-BE49-F238E27FC236}">
                <a16:creationId xmlns:a16="http://schemas.microsoft.com/office/drawing/2014/main" id="{4BF83A15-B8F2-048E-8598-D5F22CE053F7}"/>
              </a:ext>
            </a:extLst>
          </p:cNvPr>
          <p:cNvSpPr>
            <a:spLocks noGrp="1"/>
          </p:cNvSpPr>
          <p:nvPr>
            <p:ph type="sldNum" sz="quarter" idx="12"/>
          </p:nvPr>
        </p:nvSpPr>
        <p:spPr/>
        <p:txBody>
          <a:bodyPr/>
          <a:lstStyle/>
          <a:p>
            <a:fld id="{3B6F2B05-96C8-4EC6-A67A-013DF127CB40}" type="slidenum">
              <a:rPr lang="ja-JP" altLang="en-US" smtClean="0"/>
              <a:pPr/>
              <a:t>8</a:t>
            </a:fld>
            <a:endParaRPr lang="ja-JP" altLang="en-US" dirty="0"/>
          </a:p>
        </p:txBody>
      </p:sp>
    </p:spTree>
    <p:extLst>
      <p:ext uri="{BB962C8B-B14F-4D97-AF65-F5344CB8AC3E}">
        <p14:creationId xmlns:p14="http://schemas.microsoft.com/office/powerpoint/2010/main" val="12291445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076C0B-7EEC-E48E-89E7-905495B1C2A6}"/>
              </a:ext>
            </a:extLst>
          </p:cNvPr>
          <p:cNvSpPr>
            <a:spLocks noGrp="1"/>
          </p:cNvSpPr>
          <p:nvPr>
            <p:ph type="title"/>
          </p:nvPr>
        </p:nvSpPr>
        <p:spPr/>
        <p:txBody>
          <a:bodyPr/>
          <a:lstStyle/>
          <a:p>
            <a:r>
              <a:rPr lang="ja-JP" altLang="en-US" dirty="0"/>
              <a:t>⑩新興感染症発生時の医療機関との連携</a:t>
            </a:r>
            <a:endParaRPr kumimoji="1" lang="ja-JP" altLang="en-US" dirty="0"/>
          </a:p>
        </p:txBody>
      </p:sp>
      <p:sp>
        <p:nvSpPr>
          <p:cNvPr id="3" name="コンテンツ プレースホルダー 2">
            <a:extLst>
              <a:ext uri="{FF2B5EF4-FFF2-40B4-BE49-F238E27FC236}">
                <a16:creationId xmlns:a16="http://schemas.microsoft.com/office/drawing/2014/main" id="{5D55D6D2-CEC1-5AB8-73E3-1A39B6AA346B}"/>
              </a:ext>
            </a:extLst>
          </p:cNvPr>
          <p:cNvSpPr>
            <a:spLocks noGrp="1"/>
          </p:cNvSpPr>
          <p:nvPr>
            <p:ph idx="1"/>
          </p:nvPr>
        </p:nvSpPr>
        <p:spPr/>
        <p:txBody>
          <a:bodyPr/>
          <a:lstStyle/>
          <a:p>
            <a:pPr marL="0" indent="0">
              <a:buNone/>
            </a:pPr>
            <a:r>
              <a:rPr lang="ja-JP" altLang="en-US" dirty="0">
                <a:solidFill>
                  <a:srgbClr val="FF0000"/>
                </a:solidFill>
              </a:rPr>
              <a:t> </a:t>
            </a:r>
            <a:endParaRPr kumimoji="1" lang="ja-JP" altLang="en-US" dirty="0">
              <a:solidFill>
                <a:srgbClr val="FF0000"/>
              </a:solidFill>
            </a:endParaRPr>
          </a:p>
        </p:txBody>
      </p:sp>
      <p:sp>
        <p:nvSpPr>
          <p:cNvPr id="4" name="テキスト ボックス 3">
            <a:extLst>
              <a:ext uri="{FF2B5EF4-FFF2-40B4-BE49-F238E27FC236}">
                <a16:creationId xmlns:a16="http://schemas.microsoft.com/office/drawing/2014/main" id="{66FDC784-3C61-165C-C56C-BB176C67B995}"/>
              </a:ext>
            </a:extLst>
          </p:cNvPr>
          <p:cNvSpPr txBox="1"/>
          <p:nvPr/>
        </p:nvSpPr>
        <p:spPr>
          <a:xfrm>
            <a:off x="10734262" y="112991"/>
            <a:ext cx="887896" cy="369332"/>
          </a:xfrm>
          <a:prstGeom prst="rect">
            <a:avLst/>
          </a:prstGeom>
          <a:solidFill>
            <a:srgbClr val="92D050"/>
          </a:solidFill>
          <a:ln>
            <a:solidFill>
              <a:schemeClr val="accent1"/>
            </a:solidFill>
          </a:ln>
        </p:spPr>
        <p:txBody>
          <a:bodyPr wrap="square" rtlCol="0">
            <a:spAutoFit/>
          </a:bodyPr>
          <a:lstStyle/>
          <a:p>
            <a:r>
              <a:rPr kumimoji="1" lang="ja-JP" altLang="en-US" dirty="0"/>
              <a:t>義務化</a:t>
            </a:r>
          </a:p>
        </p:txBody>
      </p:sp>
      <p:sp>
        <p:nvSpPr>
          <p:cNvPr id="5" name="スライド番号プレースホルダー 4">
            <a:extLst>
              <a:ext uri="{FF2B5EF4-FFF2-40B4-BE49-F238E27FC236}">
                <a16:creationId xmlns:a16="http://schemas.microsoft.com/office/drawing/2014/main" id="{D68F5327-FD39-5541-4F7A-BB48C2ED60E7}"/>
              </a:ext>
            </a:extLst>
          </p:cNvPr>
          <p:cNvSpPr>
            <a:spLocks noGrp="1"/>
          </p:cNvSpPr>
          <p:nvPr>
            <p:ph type="sldNum" sz="quarter" idx="12"/>
          </p:nvPr>
        </p:nvSpPr>
        <p:spPr/>
        <p:txBody>
          <a:bodyPr/>
          <a:lstStyle/>
          <a:p>
            <a:fld id="{CEDB922F-16BB-40A6-B622-E023FDFE57B0}" type="slidenum">
              <a:rPr kumimoji="1" lang="ja-JP" altLang="en-US" smtClean="0"/>
              <a:t>89</a:t>
            </a:fld>
            <a:endParaRPr kumimoji="1" lang="ja-JP" altLang="en-US"/>
          </a:p>
        </p:txBody>
      </p:sp>
      <p:pic>
        <p:nvPicPr>
          <p:cNvPr id="8" name="図 7">
            <a:extLst>
              <a:ext uri="{FF2B5EF4-FFF2-40B4-BE49-F238E27FC236}">
                <a16:creationId xmlns:a16="http://schemas.microsoft.com/office/drawing/2014/main" id="{D633FB9B-3C5C-CE89-8BC4-B5A23617C6E1}"/>
              </a:ext>
            </a:extLst>
          </p:cNvPr>
          <p:cNvPicPr>
            <a:picLocks noChangeAspect="1"/>
          </p:cNvPicPr>
          <p:nvPr/>
        </p:nvPicPr>
        <p:blipFill>
          <a:blip r:embed="rId2"/>
          <a:stretch>
            <a:fillRect/>
          </a:stretch>
        </p:blipFill>
        <p:spPr>
          <a:xfrm>
            <a:off x="505927" y="2329314"/>
            <a:ext cx="11400323" cy="2242686"/>
          </a:xfrm>
          <a:prstGeom prst="rect">
            <a:avLst/>
          </a:prstGeom>
        </p:spPr>
      </p:pic>
      <p:sp>
        <p:nvSpPr>
          <p:cNvPr id="6" name="テキスト ボックス 5">
            <a:extLst>
              <a:ext uri="{FF2B5EF4-FFF2-40B4-BE49-F238E27FC236}">
                <a16:creationId xmlns:a16="http://schemas.microsoft.com/office/drawing/2014/main" id="{F97E71F9-60D7-7865-38BA-EB61928E88B1}"/>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1651994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6554E18-23EE-23FB-2AD6-9509DE7DACE7}"/>
              </a:ext>
            </a:extLst>
          </p:cNvPr>
          <p:cNvSpPr>
            <a:spLocks noGrp="1"/>
          </p:cNvSpPr>
          <p:nvPr>
            <p:ph idx="1"/>
          </p:nvPr>
        </p:nvSpPr>
        <p:spPr/>
        <p:txBody>
          <a:bodyPr>
            <a:normAutofit fontScale="92500" lnSpcReduction="10000"/>
          </a:bodyPr>
          <a:lstStyle/>
          <a:p>
            <a:r>
              <a:rPr kumimoji="1" lang="ja-JP" altLang="en-US" dirty="0"/>
              <a:t>⑶　新興感染症発生時等の対応を行う医療機関との連携（第３項）</a:t>
            </a:r>
          </a:p>
          <a:p>
            <a:r>
              <a:rPr kumimoji="1" lang="ja-JP" altLang="en-US" dirty="0"/>
              <a:t>介護老人福祉施設の入所者における新興感染症の発生時等に、感染者の診療等を迅速に対応できる体制を平時から構築しておくため、感染症法第６条第</a:t>
            </a:r>
            <a:r>
              <a:rPr kumimoji="1" lang="en-US" altLang="ja-JP" dirty="0"/>
              <a:t>17</a:t>
            </a:r>
            <a:r>
              <a:rPr kumimoji="1" lang="ja-JP" altLang="en-US" dirty="0"/>
              <a:t>項に規定する第二種協定指定医療機関である病院又は診療所との新興感染症発生時等における対応を取り決めるよう努めることとしたものである。</a:t>
            </a:r>
          </a:p>
          <a:p>
            <a:r>
              <a:rPr kumimoji="1" lang="ja-JP" altLang="en-US" dirty="0"/>
              <a:t>取り決めの内容としては、流行初期期間経過後（新興感染症の発生の公表後４か月程度から６カ月程度経過後）において、介護老人福祉施設の入所者が新興感染症に感染した場合に、相談、診療、入院の要否の判断、入院調整等を行うことが想定される。なお、第二種協定指定医療機関である薬局や訪問看護ステーションとの連携を行うことを妨げるものではない。</a:t>
            </a:r>
          </a:p>
          <a:p>
            <a:endParaRPr kumimoji="1" lang="ja-JP" altLang="en-US" dirty="0"/>
          </a:p>
        </p:txBody>
      </p:sp>
      <p:sp>
        <p:nvSpPr>
          <p:cNvPr id="4" name="スライド番号プレースホルダー 3">
            <a:extLst>
              <a:ext uri="{FF2B5EF4-FFF2-40B4-BE49-F238E27FC236}">
                <a16:creationId xmlns:a16="http://schemas.microsoft.com/office/drawing/2014/main" id="{B8F92EB1-02FC-CFD1-629B-70FEB436BF84}"/>
              </a:ext>
            </a:extLst>
          </p:cNvPr>
          <p:cNvSpPr>
            <a:spLocks noGrp="1"/>
          </p:cNvSpPr>
          <p:nvPr>
            <p:ph type="sldNum" sz="quarter" idx="12"/>
          </p:nvPr>
        </p:nvSpPr>
        <p:spPr/>
        <p:txBody>
          <a:bodyPr/>
          <a:lstStyle/>
          <a:p>
            <a:fld id="{CEDB922F-16BB-40A6-B622-E023FDFE57B0}" type="slidenum">
              <a:rPr kumimoji="1" lang="ja-JP" altLang="en-US" smtClean="0"/>
              <a:t>90</a:t>
            </a:fld>
            <a:endParaRPr kumimoji="1" lang="ja-JP" altLang="en-US"/>
          </a:p>
        </p:txBody>
      </p:sp>
      <p:sp>
        <p:nvSpPr>
          <p:cNvPr id="5" name="タイトル 1">
            <a:extLst>
              <a:ext uri="{FF2B5EF4-FFF2-40B4-BE49-F238E27FC236}">
                <a16:creationId xmlns:a16="http://schemas.microsoft.com/office/drawing/2014/main" id="{9F8B3E89-A6B1-2FEF-A964-28582BD87B25}"/>
              </a:ext>
            </a:extLst>
          </p:cNvPr>
          <p:cNvSpPr>
            <a:spLocks noGrp="1"/>
          </p:cNvSpPr>
          <p:nvPr>
            <p:ph type="title"/>
          </p:nvPr>
        </p:nvSpPr>
        <p:spPr>
          <a:xfrm>
            <a:off x="-1" y="365125"/>
            <a:ext cx="11767931" cy="1325563"/>
          </a:xfrm>
        </p:spPr>
        <p:txBody>
          <a:bodyPr/>
          <a:lstStyle/>
          <a:p>
            <a:r>
              <a:rPr kumimoji="1" lang="ja-JP" altLang="en-US" dirty="0"/>
              <a:t>基準（老企</a:t>
            </a:r>
            <a:r>
              <a:rPr kumimoji="1" lang="en-US" altLang="ja-JP" dirty="0"/>
              <a:t>43</a:t>
            </a:r>
            <a:r>
              <a:rPr kumimoji="1" lang="ja-JP" altLang="en-US" dirty="0"/>
              <a:t>号）</a:t>
            </a:r>
            <a:r>
              <a:rPr kumimoji="1" lang="ja-JP" altLang="en-US" sz="2800" dirty="0"/>
              <a:t>第</a:t>
            </a:r>
            <a:r>
              <a:rPr kumimoji="1" lang="en-US" altLang="ja-JP" sz="2800" dirty="0"/>
              <a:t>4</a:t>
            </a:r>
            <a:r>
              <a:rPr kumimoji="1" lang="ja-JP" altLang="en-US" sz="2800" dirty="0"/>
              <a:t>運営基準</a:t>
            </a:r>
            <a:r>
              <a:rPr kumimoji="1" lang="en-US" altLang="ja-JP" sz="2800" dirty="0"/>
              <a:t>31</a:t>
            </a:r>
            <a:r>
              <a:rPr kumimoji="1" lang="ja-JP" altLang="en-US" sz="2800" dirty="0"/>
              <a:t>協力医療機関</a:t>
            </a:r>
          </a:p>
        </p:txBody>
      </p:sp>
    </p:spTree>
    <p:extLst>
      <p:ext uri="{BB962C8B-B14F-4D97-AF65-F5344CB8AC3E}">
        <p14:creationId xmlns:p14="http://schemas.microsoft.com/office/powerpoint/2010/main" val="33231759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3E73C4-E472-1DC5-5E10-1794FBD69F5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E573B8C-BDC0-C09C-0698-E7E77B02CF36}"/>
              </a:ext>
            </a:extLst>
          </p:cNvPr>
          <p:cNvSpPr>
            <a:spLocks noGrp="1"/>
          </p:cNvSpPr>
          <p:nvPr>
            <p:ph idx="1"/>
          </p:nvPr>
        </p:nvSpPr>
        <p:spPr/>
        <p:txBody>
          <a:bodyPr/>
          <a:lstStyle/>
          <a:p>
            <a:r>
              <a:rPr kumimoji="1" lang="ja-JP" altLang="en-US" dirty="0"/>
              <a:t>⑷　協力医療機関が第二種協定指定医療機関である場合（第４項）</a:t>
            </a:r>
          </a:p>
          <a:p>
            <a:r>
              <a:rPr kumimoji="1" lang="ja-JP" altLang="en-US" dirty="0"/>
              <a:t>協力医療機関が第二種協定指定医療機関である場合には、第２項で定められた入所者の急変時等における対応の確認と合わせ、当該協力機関との間で、新興感染症の発生時等における対応について協議を行うことを義務付けるものである。協議の結果、当該協力医療機関との間で新興感染症の発生時等の対応の取り決めがなされない場合も考えられるが、協力医療機関のように日頃から連携のある第二種協定指定医療機関と取り決めを行うことが望ましい。</a:t>
            </a:r>
          </a:p>
          <a:p>
            <a:endParaRPr kumimoji="1" lang="ja-JP" altLang="en-US" dirty="0"/>
          </a:p>
        </p:txBody>
      </p:sp>
      <p:sp>
        <p:nvSpPr>
          <p:cNvPr id="4" name="スライド番号プレースホルダー 3">
            <a:extLst>
              <a:ext uri="{FF2B5EF4-FFF2-40B4-BE49-F238E27FC236}">
                <a16:creationId xmlns:a16="http://schemas.microsoft.com/office/drawing/2014/main" id="{34CCB2C3-277F-4D51-E010-ABBC76FC6F80}"/>
              </a:ext>
            </a:extLst>
          </p:cNvPr>
          <p:cNvSpPr>
            <a:spLocks noGrp="1"/>
          </p:cNvSpPr>
          <p:nvPr>
            <p:ph type="sldNum" sz="quarter" idx="12"/>
          </p:nvPr>
        </p:nvSpPr>
        <p:spPr/>
        <p:txBody>
          <a:bodyPr/>
          <a:lstStyle/>
          <a:p>
            <a:fld id="{CEDB922F-16BB-40A6-B622-E023FDFE57B0}" type="slidenum">
              <a:rPr kumimoji="1" lang="ja-JP" altLang="en-US" smtClean="0"/>
              <a:t>91</a:t>
            </a:fld>
            <a:endParaRPr kumimoji="1" lang="ja-JP" altLang="en-US"/>
          </a:p>
        </p:txBody>
      </p:sp>
    </p:spTree>
    <p:extLst>
      <p:ext uri="{BB962C8B-B14F-4D97-AF65-F5344CB8AC3E}">
        <p14:creationId xmlns:p14="http://schemas.microsoft.com/office/powerpoint/2010/main" val="37780985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9BDD9BD-0655-D911-3003-C8254BBB7317}"/>
              </a:ext>
            </a:extLst>
          </p:cNvPr>
          <p:cNvSpPr>
            <a:spLocks noGrp="1"/>
          </p:cNvSpPr>
          <p:nvPr>
            <p:ph type="sldNum" sz="quarter" idx="12"/>
          </p:nvPr>
        </p:nvSpPr>
        <p:spPr/>
        <p:txBody>
          <a:bodyPr/>
          <a:lstStyle/>
          <a:p>
            <a:fld id="{CEDB922F-16BB-40A6-B622-E023FDFE57B0}" type="slidenum">
              <a:rPr kumimoji="1" lang="ja-JP" altLang="en-US" smtClean="0"/>
              <a:t>92</a:t>
            </a:fld>
            <a:endParaRPr kumimoji="1" lang="ja-JP" altLang="en-US"/>
          </a:p>
        </p:txBody>
      </p:sp>
      <p:pic>
        <p:nvPicPr>
          <p:cNvPr id="6" name="図 5">
            <a:extLst>
              <a:ext uri="{FF2B5EF4-FFF2-40B4-BE49-F238E27FC236}">
                <a16:creationId xmlns:a16="http://schemas.microsoft.com/office/drawing/2014/main" id="{D54922E9-A42F-4FFA-8A67-A6473BD90304}"/>
              </a:ext>
            </a:extLst>
          </p:cNvPr>
          <p:cNvPicPr>
            <a:picLocks noChangeAspect="1"/>
          </p:cNvPicPr>
          <p:nvPr/>
        </p:nvPicPr>
        <p:blipFill>
          <a:blip r:embed="rId2"/>
          <a:stretch>
            <a:fillRect/>
          </a:stretch>
        </p:blipFill>
        <p:spPr>
          <a:xfrm>
            <a:off x="1484243" y="138554"/>
            <a:ext cx="9417703" cy="6719446"/>
          </a:xfrm>
          <a:prstGeom prst="rect">
            <a:avLst/>
          </a:prstGeom>
        </p:spPr>
      </p:pic>
      <p:sp>
        <p:nvSpPr>
          <p:cNvPr id="2" name="テキスト ボックス 1">
            <a:extLst>
              <a:ext uri="{FF2B5EF4-FFF2-40B4-BE49-F238E27FC236}">
                <a16:creationId xmlns:a16="http://schemas.microsoft.com/office/drawing/2014/main" id="{16962636-E8CC-ACAB-10BA-8767B5BEE3F5}"/>
              </a:ext>
            </a:extLst>
          </p:cNvPr>
          <p:cNvSpPr txBox="1"/>
          <p:nvPr/>
        </p:nvSpPr>
        <p:spPr>
          <a:xfrm>
            <a:off x="185111" y="5987018"/>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688874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FA221FF-3986-F0B0-1B40-469A160EF605}"/>
              </a:ext>
            </a:extLst>
          </p:cNvPr>
          <p:cNvSpPr>
            <a:spLocks noGrp="1"/>
          </p:cNvSpPr>
          <p:nvPr>
            <p:ph type="sldNum" sz="quarter" idx="12"/>
          </p:nvPr>
        </p:nvSpPr>
        <p:spPr/>
        <p:txBody>
          <a:bodyPr/>
          <a:lstStyle/>
          <a:p>
            <a:fld id="{CEDB922F-16BB-40A6-B622-E023FDFE57B0}" type="slidenum">
              <a:rPr kumimoji="1" lang="ja-JP" altLang="en-US" smtClean="0"/>
              <a:t>93</a:t>
            </a:fld>
            <a:endParaRPr kumimoji="1" lang="ja-JP" altLang="en-US"/>
          </a:p>
        </p:txBody>
      </p:sp>
      <p:pic>
        <p:nvPicPr>
          <p:cNvPr id="6" name="図 5">
            <a:extLst>
              <a:ext uri="{FF2B5EF4-FFF2-40B4-BE49-F238E27FC236}">
                <a16:creationId xmlns:a16="http://schemas.microsoft.com/office/drawing/2014/main" id="{3FCD641C-AAF6-1006-4628-D18BE1000444}"/>
              </a:ext>
            </a:extLst>
          </p:cNvPr>
          <p:cNvPicPr>
            <a:picLocks noChangeAspect="1"/>
          </p:cNvPicPr>
          <p:nvPr/>
        </p:nvPicPr>
        <p:blipFill>
          <a:blip r:embed="rId2"/>
          <a:stretch>
            <a:fillRect/>
          </a:stretch>
        </p:blipFill>
        <p:spPr>
          <a:xfrm>
            <a:off x="1325217" y="194897"/>
            <a:ext cx="9311021" cy="6311920"/>
          </a:xfrm>
          <a:prstGeom prst="rect">
            <a:avLst/>
          </a:prstGeom>
        </p:spPr>
      </p:pic>
    </p:spTree>
    <p:extLst>
      <p:ext uri="{BB962C8B-B14F-4D97-AF65-F5344CB8AC3E}">
        <p14:creationId xmlns:p14="http://schemas.microsoft.com/office/powerpoint/2010/main" val="3720859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5A0E41-EAB7-DDE3-9686-F940779E5CB4}"/>
              </a:ext>
            </a:extLst>
          </p:cNvPr>
          <p:cNvSpPr>
            <a:spLocks noGrp="1"/>
          </p:cNvSpPr>
          <p:nvPr>
            <p:ph type="sldNum" sz="quarter" idx="12"/>
          </p:nvPr>
        </p:nvSpPr>
        <p:spPr/>
        <p:txBody>
          <a:bodyPr/>
          <a:lstStyle/>
          <a:p>
            <a:fld id="{CEDB922F-16BB-40A6-B622-E023FDFE57B0}" type="slidenum">
              <a:rPr kumimoji="1" lang="ja-JP" altLang="en-US" smtClean="0"/>
              <a:t>94</a:t>
            </a:fld>
            <a:endParaRPr kumimoji="1" lang="ja-JP" altLang="en-US"/>
          </a:p>
        </p:txBody>
      </p:sp>
      <p:pic>
        <p:nvPicPr>
          <p:cNvPr id="4" name="図 3">
            <a:extLst>
              <a:ext uri="{FF2B5EF4-FFF2-40B4-BE49-F238E27FC236}">
                <a16:creationId xmlns:a16="http://schemas.microsoft.com/office/drawing/2014/main" id="{424FAD94-B0FB-9F1A-F5FD-B5D8B38EBE6B}"/>
              </a:ext>
            </a:extLst>
          </p:cNvPr>
          <p:cNvPicPr>
            <a:picLocks noChangeAspect="1"/>
          </p:cNvPicPr>
          <p:nvPr/>
        </p:nvPicPr>
        <p:blipFill>
          <a:blip r:embed="rId2"/>
          <a:stretch>
            <a:fillRect/>
          </a:stretch>
        </p:blipFill>
        <p:spPr>
          <a:xfrm>
            <a:off x="601854" y="795131"/>
            <a:ext cx="11195618" cy="5367130"/>
          </a:xfrm>
          <a:prstGeom prst="rect">
            <a:avLst/>
          </a:prstGeom>
        </p:spPr>
      </p:pic>
    </p:spTree>
    <p:extLst>
      <p:ext uri="{BB962C8B-B14F-4D97-AF65-F5344CB8AC3E}">
        <p14:creationId xmlns:p14="http://schemas.microsoft.com/office/powerpoint/2010/main" val="5536453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F0D267-3F6D-8B66-0C0C-E517C97DC5BD}"/>
              </a:ext>
            </a:extLst>
          </p:cNvPr>
          <p:cNvSpPr>
            <a:spLocks noGrp="1"/>
          </p:cNvSpPr>
          <p:nvPr>
            <p:ph type="title"/>
          </p:nvPr>
        </p:nvSpPr>
        <p:spPr>
          <a:xfrm>
            <a:off x="838200" y="18255"/>
            <a:ext cx="10515600" cy="1325563"/>
          </a:xfrm>
        </p:spPr>
        <p:txBody>
          <a:bodyPr/>
          <a:lstStyle/>
          <a:p>
            <a:r>
              <a:rPr kumimoji="1" lang="ja-JP" altLang="en-US" dirty="0"/>
              <a:t>⑪業務継続計画未策定事業所減算</a:t>
            </a:r>
          </a:p>
        </p:txBody>
      </p:sp>
      <p:pic>
        <p:nvPicPr>
          <p:cNvPr id="8" name="コンテンツ プレースホルダー 7">
            <a:extLst>
              <a:ext uri="{FF2B5EF4-FFF2-40B4-BE49-F238E27FC236}">
                <a16:creationId xmlns:a16="http://schemas.microsoft.com/office/drawing/2014/main" id="{840EC960-6844-3806-5213-18760071CEF5}"/>
              </a:ext>
            </a:extLst>
          </p:cNvPr>
          <p:cNvPicPr>
            <a:picLocks noGrp="1" noChangeAspect="1"/>
          </p:cNvPicPr>
          <p:nvPr>
            <p:ph idx="1"/>
          </p:nvPr>
        </p:nvPicPr>
        <p:blipFill>
          <a:blip r:embed="rId2"/>
          <a:stretch>
            <a:fillRect/>
          </a:stretch>
        </p:blipFill>
        <p:spPr>
          <a:xfrm>
            <a:off x="838200" y="1072482"/>
            <a:ext cx="10394482" cy="5642665"/>
          </a:xfrm>
        </p:spPr>
      </p:pic>
      <p:sp>
        <p:nvSpPr>
          <p:cNvPr id="5" name="テキスト ボックス 4">
            <a:extLst>
              <a:ext uri="{FF2B5EF4-FFF2-40B4-BE49-F238E27FC236}">
                <a16:creationId xmlns:a16="http://schemas.microsoft.com/office/drawing/2014/main" id="{6522EAF0-90D0-99A0-A561-638DE5A9839B}"/>
              </a:ext>
            </a:extLst>
          </p:cNvPr>
          <p:cNvSpPr txBox="1"/>
          <p:nvPr/>
        </p:nvSpPr>
        <p:spPr>
          <a:xfrm>
            <a:off x="9536200" y="230188"/>
            <a:ext cx="1179443" cy="369332"/>
          </a:xfrm>
          <a:prstGeom prst="rect">
            <a:avLst/>
          </a:prstGeom>
          <a:solidFill>
            <a:srgbClr val="FF0000"/>
          </a:solidFill>
          <a:ln>
            <a:solidFill>
              <a:schemeClr val="accent1"/>
            </a:solidFill>
          </a:ln>
        </p:spPr>
        <p:txBody>
          <a:bodyPr wrap="square" rtlCol="0">
            <a:spAutoFit/>
          </a:bodyPr>
          <a:lstStyle/>
          <a:p>
            <a:r>
              <a:rPr kumimoji="1" lang="ja-JP" altLang="en-US" dirty="0"/>
              <a:t>減算あり</a:t>
            </a:r>
          </a:p>
        </p:txBody>
      </p:sp>
      <p:sp>
        <p:nvSpPr>
          <p:cNvPr id="4" name="スライド番号プレースホルダー 3">
            <a:extLst>
              <a:ext uri="{FF2B5EF4-FFF2-40B4-BE49-F238E27FC236}">
                <a16:creationId xmlns:a16="http://schemas.microsoft.com/office/drawing/2014/main" id="{C4950B95-7DAE-60B2-78DF-8B5AF68A5332}"/>
              </a:ext>
            </a:extLst>
          </p:cNvPr>
          <p:cNvSpPr>
            <a:spLocks noGrp="1"/>
          </p:cNvSpPr>
          <p:nvPr>
            <p:ph type="sldNum" sz="quarter" idx="12"/>
          </p:nvPr>
        </p:nvSpPr>
        <p:spPr/>
        <p:txBody>
          <a:bodyPr/>
          <a:lstStyle/>
          <a:p>
            <a:fld id="{CEDB922F-16BB-40A6-B622-E023FDFE57B0}" type="slidenum">
              <a:rPr kumimoji="1" lang="ja-JP" altLang="en-US" smtClean="0"/>
              <a:t>95</a:t>
            </a:fld>
            <a:endParaRPr kumimoji="1" lang="ja-JP" altLang="en-US"/>
          </a:p>
        </p:txBody>
      </p:sp>
      <p:sp>
        <p:nvSpPr>
          <p:cNvPr id="3" name="テキスト ボックス 2">
            <a:extLst>
              <a:ext uri="{FF2B5EF4-FFF2-40B4-BE49-F238E27FC236}">
                <a16:creationId xmlns:a16="http://schemas.microsoft.com/office/drawing/2014/main" id="{269FF154-C275-E05C-84B0-E87738D29B0E}"/>
              </a:ext>
            </a:extLst>
          </p:cNvPr>
          <p:cNvSpPr txBox="1"/>
          <p:nvPr/>
        </p:nvSpPr>
        <p:spPr>
          <a:xfrm>
            <a:off x="8719931" y="3893814"/>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5452359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3F2EC0-2D67-8B86-4CFE-363C74C564A2}"/>
              </a:ext>
            </a:extLst>
          </p:cNvPr>
          <p:cNvSpPr>
            <a:spLocks noGrp="1"/>
          </p:cNvSpPr>
          <p:nvPr>
            <p:ph type="title"/>
          </p:nvPr>
        </p:nvSpPr>
        <p:spPr>
          <a:xfrm>
            <a:off x="636070" y="-67984"/>
            <a:ext cx="10515600" cy="1325563"/>
          </a:xfrm>
        </p:spPr>
        <p:txBody>
          <a:bodyPr/>
          <a:lstStyle/>
          <a:p>
            <a:r>
              <a:rPr kumimoji="1" lang="ja-JP" altLang="en-US" dirty="0"/>
              <a:t>⑫高齢者虐待防止の推進</a:t>
            </a:r>
          </a:p>
        </p:txBody>
      </p:sp>
      <p:sp>
        <p:nvSpPr>
          <p:cNvPr id="3" name="コンテンツ プレースホルダー 2">
            <a:extLst>
              <a:ext uri="{FF2B5EF4-FFF2-40B4-BE49-F238E27FC236}">
                <a16:creationId xmlns:a16="http://schemas.microsoft.com/office/drawing/2014/main" id="{061A07CE-B927-04B6-C656-706694A51AE9}"/>
              </a:ext>
            </a:extLst>
          </p:cNvPr>
          <p:cNvSpPr>
            <a:spLocks noGrp="1"/>
          </p:cNvSpPr>
          <p:nvPr>
            <p:ph idx="1"/>
          </p:nvPr>
        </p:nvSpPr>
        <p:spPr/>
        <p:txBody>
          <a:bodyPr/>
          <a:lstStyle/>
          <a:p>
            <a:pPr marL="0" indent="0">
              <a:buNone/>
            </a:pPr>
            <a:r>
              <a:rPr lang="ja-JP" altLang="en-US" dirty="0"/>
              <a:t> </a:t>
            </a:r>
            <a:endParaRPr kumimoji="1" lang="ja-JP" altLang="en-US" dirty="0"/>
          </a:p>
        </p:txBody>
      </p:sp>
      <p:sp>
        <p:nvSpPr>
          <p:cNvPr id="4" name="テキスト ボックス 3">
            <a:extLst>
              <a:ext uri="{FF2B5EF4-FFF2-40B4-BE49-F238E27FC236}">
                <a16:creationId xmlns:a16="http://schemas.microsoft.com/office/drawing/2014/main" id="{F446E390-6B76-E717-5349-74E069BA0411}"/>
              </a:ext>
            </a:extLst>
          </p:cNvPr>
          <p:cNvSpPr txBox="1"/>
          <p:nvPr/>
        </p:nvSpPr>
        <p:spPr>
          <a:xfrm>
            <a:off x="9554819" y="112991"/>
            <a:ext cx="1179443" cy="369332"/>
          </a:xfrm>
          <a:prstGeom prst="rect">
            <a:avLst/>
          </a:prstGeom>
          <a:solidFill>
            <a:srgbClr val="FF0000"/>
          </a:solidFill>
          <a:ln>
            <a:solidFill>
              <a:schemeClr val="accent1"/>
            </a:solidFill>
          </a:ln>
        </p:spPr>
        <p:txBody>
          <a:bodyPr wrap="square" rtlCol="0">
            <a:spAutoFit/>
          </a:bodyPr>
          <a:lstStyle/>
          <a:p>
            <a:r>
              <a:rPr kumimoji="1" lang="ja-JP" altLang="en-US" dirty="0"/>
              <a:t>減算あり</a:t>
            </a:r>
          </a:p>
        </p:txBody>
      </p:sp>
      <p:sp>
        <p:nvSpPr>
          <p:cNvPr id="5" name="スライド番号プレースホルダー 4">
            <a:extLst>
              <a:ext uri="{FF2B5EF4-FFF2-40B4-BE49-F238E27FC236}">
                <a16:creationId xmlns:a16="http://schemas.microsoft.com/office/drawing/2014/main" id="{FA4E9F3E-5459-447A-7B20-D29E44D6F1FF}"/>
              </a:ext>
            </a:extLst>
          </p:cNvPr>
          <p:cNvSpPr>
            <a:spLocks noGrp="1"/>
          </p:cNvSpPr>
          <p:nvPr>
            <p:ph type="sldNum" sz="quarter" idx="12"/>
          </p:nvPr>
        </p:nvSpPr>
        <p:spPr/>
        <p:txBody>
          <a:bodyPr/>
          <a:lstStyle/>
          <a:p>
            <a:fld id="{CEDB922F-16BB-40A6-B622-E023FDFE57B0}" type="slidenum">
              <a:rPr kumimoji="1" lang="ja-JP" altLang="en-US" smtClean="0"/>
              <a:t>96</a:t>
            </a:fld>
            <a:endParaRPr kumimoji="1" lang="ja-JP" altLang="en-US"/>
          </a:p>
        </p:txBody>
      </p:sp>
      <p:pic>
        <p:nvPicPr>
          <p:cNvPr id="8" name="図 7">
            <a:extLst>
              <a:ext uri="{FF2B5EF4-FFF2-40B4-BE49-F238E27FC236}">
                <a16:creationId xmlns:a16="http://schemas.microsoft.com/office/drawing/2014/main" id="{A850AF28-04AD-2A9B-1F28-80FD5C214EB5}"/>
              </a:ext>
            </a:extLst>
          </p:cNvPr>
          <p:cNvPicPr>
            <a:picLocks noChangeAspect="1"/>
          </p:cNvPicPr>
          <p:nvPr/>
        </p:nvPicPr>
        <p:blipFill>
          <a:blip r:embed="rId2"/>
          <a:stretch>
            <a:fillRect/>
          </a:stretch>
        </p:blipFill>
        <p:spPr>
          <a:xfrm>
            <a:off x="943226" y="1049495"/>
            <a:ext cx="10106576" cy="5671980"/>
          </a:xfrm>
          <a:prstGeom prst="rect">
            <a:avLst/>
          </a:prstGeom>
        </p:spPr>
      </p:pic>
      <p:sp>
        <p:nvSpPr>
          <p:cNvPr id="6" name="テキスト ボックス 5">
            <a:extLst>
              <a:ext uri="{FF2B5EF4-FFF2-40B4-BE49-F238E27FC236}">
                <a16:creationId xmlns:a16="http://schemas.microsoft.com/office/drawing/2014/main" id="{A35C9C0D-1C8D-4BED-0CEF-BB0F1D4A86B5}"/>
              </a:ext>
            </a:extLst>
          </p:cNvPr>
          <p:cNvSpPr txBox="1"/>
          <p:nvPr/>
        </p:nvSpPr>
        <p:spPr>
          <a:xfrm>
            <a:off x="8825948" y="4916557"/>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25335355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1C90AF-E974-126D-9DB0-61C2AC7A3620}"/>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4EC5D054-2746-1A76-6144-61E5118565A6}"/>
              </a:ext>
            </a:extLst>
          </p:cNvPr>
          <p:cNvPicPr>
            <a:picLocks noGrp="1" noChangeAspect="1"/>
          </p:cNvPicPr>
          <p:nvPr>
            <p:ph idx="1"/>
          </p:nvPr>
        </p:nvPicPr>
        <p:blipFill>
          <a:blip r:embed="rId2"/>
          <a:stretch>
            <a:fillRect/>
          </a:stretch>
        </p:blipFill>
        <p:spPr>
          <a:xfrm>
            <a:off x="714366" y="2849078"/>
            <a:ext cx="10969399" cy="2348564"/>
          </a:xfrm>
        </p:spPr>
      </p:pic>
      <p:sp>
        <p:nvSpPr>
          <p:cNvPr id="4" name="スライド番号プレースホルダー 3">
            <a:extLst>
              <a:ext uri="{FF2B5EF4-FFF2-40B4-BE49-F238E27FC236}">
                <a16:creationId xmlns:a16="http://schemas.microsoft.com/office/drawing/2014/main" id="{931F82A6-13E8-C335-34BF-5BCC76E51AE1}"/>
              </a:ext>
            </a:extLst>
          </p:cNvPr>
          <p:cNvSpPr>
            <a:spLocks noGrp="1"/>
          </p:cNvSpPr>
          <p:nvPr>
            <p:ph type="sldNum" sz="quarter" idx="12"/>
          </p:nvPr>
        </p:nvSpPr>
        <p:spPr/>
        <p:txBody>
          <a:bodyPr/>
          <a:lstStyle/>
          <a:p>
            <a:fld id="{CEDB922F-16BB-40A6-B622-E023FDFE57B0}" type="slidenum">
              <a:rPr kumimoji="1" lang="ja-JP" altLang="en-US" smtClean="0"/>
              <a:t>97</a:t>
            </a:fld>
            <a:endParaRPr kumimoji="1" lang="ja-JP" altLang="en-US"/>
          </a:p>
        </p:txBody>
      </p:sp>
      <p:sp>
        <p:nvSpPr>
          <p:cNvPr id="3" name="テキスト ボックス 2">
            <a:extLst>
              <a:ext uri="{FF2B5EF4-FFF2-40B4-BE49-F238E27FC236}">
                <a16:creationId xmlns:a16="http://schemas.microsoft.com/office/drawing/2014/main" id="{9B3D8BFB-4A90-9DDF-D68A-904BE08A4AC0}"/>
              </a:ext>
            </a:extLst>
          </p:cNvPr>
          <p:cNvSpPr txBox="1"/>
          <p:nvPr/>
        </p:nvSpPr>
        <p:spPr>
          <a:xfrm>
            <a:off x="8878957" y="5989983"/>
            <a:ext cx="3048000" cy="369332"/>
          </a:xfrm>
          <a:prstGeom prst="rect">
            <a:avLst/>
          </a:prstGeom>
          <a:noFill/>
          <a:ln>
            <a:solidFill>
              <a:schemeClr val="accent1"/>
            </a:solidFill>
          </a:ln>
        </p:spPr>
        <p:txBody>
          <a:bodyPr wrap="square" rtlCol="0">
            <a:spAutoFit/>
          </a:bodyPr>
          <a:lstStyle/>
          <a:p>
            <a:r>
              <a:rPr kumimoji="1" lang="ja-JP" altLang="en-US" dirty="0"/>
              <a:t>第</a:t>
            </a:r>
            <a:r>
              <a:rPr kumimoji="1" lang="en-US" altLang="ja-JP" dirty="0"/>
              <a:t>239</a:t>
            </a:r>
            <a:r>
              <a:rPr kumimoji="1" lang="ja-JP" altLang="en-US" dirty="0"/>
              <a:t>回介護給付費分科会</a:t>
            </a:r>
          </a:p>
        </p:txBody>
      </p:sp>
    </p:spTree>
    <p:extLst>
      <p:ext uri="{BB962C8B-B14F-4D97-AF65-F5344CB8AC3E}">
        <p14:creationId xmlns:p14="http://schemas.microsoft.com/office/powerpoint/2010/main" val="17864765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9D2B2D-7AD2-E2C8-6A5C-6A89C84379A4}"/>
              </a:ext>
            </a:extLst>
          </p:cNvPr>
          <p:cNvSpPr>
            <a:spLocks noGrp="1"/>
          </p:cNvSpPr>
          <p:nvPr>
            <p:ph type="title"/>
          </p:nvPr>
        </p:nvSpPr>
        <p:spPr/>
        <p:txBody>
          <a:bodyPr/>
          <a:lstStyle/>
          <a:p>
            <a:r>
              <a:rPr kumimoji="1" lang="ja-JP" altLang="en-US" dirty="0"/>
              <a:t>⑬認知症の</a:t>
            </a:r>
            <a:r>
              <a:rPr kumimoji="1" lang="en-US" altLang="ja-JP" dirty="0"/>
              <a:t>BPSD</a:t>
            </a:r>
            <a:r>
              <a:rPr kumimoji="1" lang="ja-JP" altLang="en-US" dirty="0"/>
              <a:t>予防、早期対応の推進</a:t>
            </a:r>
          </a:p>
        </p:txBody>
      </p:sp>
      <p:sp>
        <p:nvSpPr>
          <p:cNvPr id="3" name="コンテンツ プレースホルダー 2">
            <a:extLst>
              <a:ext uri="{FF2B5EF4-FFF2-40B4-BE49-F238E27FC236}">
                <a16:creationId xmlns:a16="http://schemas.microsoft.com/office/drawing/2014/main" id="{0E9216BD-E464-F69E-F990-FFDC51A32C86}"/>
              </a:ext>
            </a:extLst>
          </p:cNvPr>
          <p:cNvSpPr>
            <a:spLocks noGrp="1"/>
          </p:cNvSpPr>
          <p:nvPr>
            <p:ph idx="1"/>
          </p:nvPr>
        </p:nvSpPr>
        <p:spPr/>
        <p:txBody>
          <a:bodyPr/>
          <a:lstStyle/>
          <a:p>
            <a:r>
              <a:rPr lang="ja-JP" altLang="en-US" dirty="0"/>
              <a:t>認知症の行動・心理症状（</a:t>
            </a:r>
            <a:r>
              <a:rPr lang="en-US" altLang="ja-JP" dirty="0"/>
              <a:t>BPSD</a:t>
            </a:r>
            <a:r>
              <a:rPr lang="ja-JP" altLang="en-US" dirty="0"/>
              <a:t>）の発現を未然に防ぐため、あるいは出現時に早期に対応するための平時からの取組を推進する観点から、以下を</a:t>
            </a:r>
            <a:r>
              <a:rPr lang="ja-JP" altLang="en-US" dirty="0">
                <a:solidFill>
                  <a:srgbClr val="FF0000"/>
                </a:solidFill>
              </a:rPr>
              <a:t>評価する新たな加算</a:t>
            </a:r>
            <a:r>
              <a:rPr lang="ja-JP" altLang="en-US" dirty="0"/>
              <a:t>を設ける。 </a:t>
            </a:r>
            <a:endParaRPr kumimoji="1" lang="ja-JP" altLang="en-US" dirty="0"/>
          </a:p>
        </p:txBody>
      </p:sp>
      <p:sp>
        <p:nvSpPr>
          <p:cNvPr id="4" name="テキスト ボックス 3">
            <a:extLst>
              <a:ext uri="{FF2B5EF4-FFF2-40B4-BE49-F238E27FC236}">
                <a16:creationId xmlns:a16="http://schemas.microsoft.com/office/drawing/2014/main" id="{7C40C950-788B-27B3-8DC6-2330F974757E}"/>
              </a:ext>
            </a:extLst>
          </p:cNvPr>
          <p:cNvSpPr txBox="1"/>
          <p:nvPr/>
        </p:nvSpPr>
        <p:spPr>
          <a:xfrm>
            <a:off x="9528313" y="1321356"/>
            <a:ext cx="1113182" cy="369332"/>
          </a:xfrm>
          <a:prstGeom prst="rect">
            <a:avLst/>
          </a:prstGeom>
          <a:solidFill>
            <a:srgbClr val="FFFF00"/>
          </a:solidFill>
          <a:ln>
            <a:solidFill>
              <a:schemeClr val="accent1"/>
            </a:solidFill>
          </a:ln>
        </p:spPr>
        <p:txBody>
          <a:bodyPr wrap="square" rtlCol="0">
            <a:spAutoFit/>
          </a:bodyPr>
          <a:lstStyle/>
          <a:p>
            <a:r>
              <a:rPr kumimoji="1" lang="ja-JP" altLang="en-US" dirty="0"/>
              <a:t>新加算</a:t>
            </a:r>
          </a:p>
        </p:txBody>
      </p:sp>
      <p:sp>
        <p:nvSpPr>
          <p:cNvPr id="5" name="スライド番号プレースホルダー 4">
            <a:extLst>
              <a:ext uri="{FF2B5EF4-FFF2-40B4-BE49-F238E27FC236}">
                <a16:creationId xmlns:a16="http://schemas.microsoft.com/office/drawing/2014/main" id="{DBFBA040-9154-F6CD-D2C1-27BB8589A712}"/>
              </a:ext>
            </a:extLst>
          </p:cNvPr>
          <p:cNvSpPr>
            <a:spLocks noGrp="1"/>
          </p:cNvSpPr>
          <p:nvPr>
            <p:ph type="sldNum" sz="quarter" idx="12"/>
          </p:nvPr>
        </p:nvSpPr>
        <p:spPr/>
        <p:txBody>
          <a:bodyPr/>
          <a:lstStyle/>
          <a:p>
            <a:fld id="{CEDB922F-16BB-40A6-B622-E023FDFE57B0}" type="slidenum">
              <a:rPr kumimoji="1" lang="ja-JP" altLang="en-US" smtClean="0"/>
              <a:t>98</a:t>
            </a:fld>
            <a:endParaRPr kumimoji="1" lang="ja-JP" altLang="en-US"/>
          </a:p>
        </p:txBody>
      </p:sp>
      <p:sp>
        <p:nvSpPr>
          <p:cNvPr id="6" name="テキスト ボックス 5">
            <a:extLst>
              <a:ext uri="{FF2B5EF4-FFF2-40B4-BE49-F238E27FC236}">
                <a16:creationId xmlns:a16="http://schemas.microsoft.com/office/drawing/2014/main" id="{6A7366F6-34FB-8FB8-C79E-14981B4AC74C}"/>
              </a:ext>
            </a:extLst>
          </p:cNvPr>
          <p:cNvSpPr txBox="1"/>
          <p:nvPr/>
        </p:nvSpPr>
        <p:spPr>
          <a:xfrm>
            <a:off x="9634332" y="6176963"/>
            <a:ext cx="1099930" cy="369332"/>
          </a:xfrm>
          <a:prstGeom prst="rect">
            <a:avLst/>
          </a:prstGeom>
          <a:noFill/>
          <a:ln>
            <a:solidFill>
              <a:schemeClr val="accent1"/>
            </a:solidFill>
          </a:ln>
        </p:spPr>
        <p:txBody>
          <a:bodyPr wrap="square" rtlCol="0">
            <a:spAutoFit/>
          </a:bodyPr>
          <a:lstStyle/>
          <a:p>
            <a:r>
              <a:rPr kumimoji="1" lang="ja-JP" altLang="en-US" dirty="0"/>
              <a:t>審議報告</a:t>
            </a:r>
          </a:p>
        </p:txBody>
      </p:sp>
    </p:spTree>
    <p:extLst>
      <p:ext uri="{BB962C8B-B14F-4D97-AF65-F5344CB8AC3E}">
        <p14:creationId xmlns:p14="http://schemas.microsoft.com/office/powerpoint/2010/main" val="34807458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2102</TotalTime>
  <Words>16212</Words>
  <Application>Microsoft Office PowerPoint</Application>
  <PresentationFormat>ワイド画面</PresentationFormat>
  <Paragraphs>1331</Paragraphs>
  <Slides>214</Slides>
  <Notes>11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214</vt:i4>
      </vt:variant>
    </vt:vector>
  </HeadingPairs>
  <TitlesOfParts>
    <vt:vector size="224" baseType="lpstr">
      <vt:lpstr>Meiryo UI</vt:lpstr>
      <vt:lpstr>ＭＳ ゴシック</vt:lpstr>
      <vt:lpstr>メイリオ</vt:lpstr>
      <vt:lpstr>游ゴシック</vt:lpstr>
      <vt:lpstr>游ゴシック Light</vt:lpstr>
      <vt:lpstr>游明朝</vt:lpstr>
      <vt:lpstr>Arial</vt:lpstr>
      <vt:lpstr>Segoe UI</vt:lpstr>
      <vt:lpstr>Wingdings</vt:lpstr>
      <vt:lpstr>Office テーマ</vt:lpstr>
      <vt:lpstr>介護報酬改定</vt:lpstr>
      <vt:lpstr>全国老施協ポータルサイト</vt:lpstr>
      <vt:lpstr>社会福祉法人栄和会YouTube</vt:lpstr>
      <vt:lpstr>全体像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改定率等</vt:lpstr>
      <vt:lpstr>PowerPoint プレゼンテーション</vt:lpstr>
      <vt:lpstr>主なサービスの増減率</vt:lpstr>
      <vt:lpstr>基準費用額（居住費）</vt:lpstr>
      <vt:lpstr>PowerPoint プレゼンテーション</vt:lpstr>
      <vt:lpstr>PowerPoint プレゼンテーション</vt:lpstr>
      <vt:lpstr>PowerPoint プレゼンテーション</vt:lpstr>
      <vt:lpstr>改定時期</vt:lpstr>
      <vt:lpstr>PowerPoint プレゼンテーション</vt:lpstr>
      <vt:lpstr>PowerPoint プレゼンテーション</vt:lpstr>
      <vt:lpstr>介護保険最新情報</vt:lpstr>
      <vt:lpstr>PowerPoint プレゼンテーション</vt:lpstr>
      <vt:lpstr>PowerPoint プレゼンテーション</vt:lpstr>
      <vt:lpstr>PowerPoint プレゼンテーション</vt:lpstr>
      <vt:lpstr>介護職員処遇改善</vt:lpstr>
      <vt:lpstr>PowerPoint プレゼンテーション</vt:lpstr>
      <vt:lpstr>処遇改善加算の一本化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補助金額の計算（総報酬とは）</vt:lpstr>
      <vt:lpstr>審議報告</vt:lpstr>
      <vt:lpstr>PowerPoint プレゼンテーション</vt:lpstr>
      <vt:lpstr>共通項目</vt:lpstr>
      <vt:lpstr>人員配置基準における両立支援への配慮</vt:lpstr>
      <vt:lpstr>管理者の責務及び兼務範囲の明確化等</vt:lpstr>
      <vt:lpstr>いわゆるローカルルールについて</vt:lpstr>
      <vt:lpstr>「書面掲示」規制の見直し</vt:lpstr>
      <vt:lpstr>特養</vt:lpstr>
      <vt:lpstr>特養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①配置医師緊急時対応加算の見直し</vt:lpstr>
      <vt:lpstr>Q＆A</vt:lpstr>
      <vt:lpstr>②給付調整の分かりやすい周知</vt:lpstr>
      <vt:lpstr>PowerPoint プレゼンテーション</vt:lpstr>
      <vt:lpstr>PowerPoint プレゼンテーション</vt:lpstr>
      <vt:lpstr>PowerPoint プレゼンテーション</vt:lpstr>
      <vt:lpstr>③透析が必要な者の通院介助</vt:lpstr>
      <vt:lpstr>Q＆A</vt:lpstr>
      <vt:lpstr>④協力医療機関との連携体制の構築</vt:lpstr>
      <vt:lpstr>基準（老企43号）第4運営基準　31協力医療機関</vt:lpstr>
      <vt:lpstr>PowerPoint プレゼンテーション</vt:lpstr>
      <vt:lpstr>Q＆A</vt:lpstr>
      <vt:lpstr>⑤協力医療機関との定期的な会議の実施</vt:lpstr>
      <vt:lpstr>留意事項通知</vt:lpstr>
      <vt:lpstr>PowerPoint プレゼンテーション</vt:lpstr>
      <vt:lpstr>PowerPoint プレゼンテーション</vt:lpstr>
      <vt:lpstr>PowerPoint プレゼンテーション</vt:lpstr>
      <vt:lpstr>⑥入院時等の医療機関への情報提供</vt:lpstr>
      <vt:lpstr>⑦緊急時等の対応方法の定期的見直し</vt:lpstr>
      <vt:lpstr>⑧感染症対応力の向上</vt:lpstr>
      <vt:lpstr>Q＆A</vt:lpstr>
      <vt:lpstr>Q＆A</vt:lpstr>
      <vt:lpstr>留意事項通知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⑨施設内療養を行う施設への対応</vt:lpstr>
      <vt:lpstr>⑩新興感染症発生時の医療機関との連携</vt:lpstr>
      <vt:lpstr>基準（老企43号）第4運営基準31協力医療機関</vt:lpstr>
      <vt:lpstr>PowerPoint プレゼンテーション</vt:lpstr>
      <vt:lpstr>PowerPoint プレゼンテーション</vt:lpstr>
      <vt:lpstr>PowerPoint プレゼンテーション</vt:lpstr>
      <vt:lpstr>PowerPoint プレゼンテーション</vt:lpstr>
      <vt:lpstr>⑪業務継続計画未策定事業所減算</vt:lpstr>
      <vt:lpstr>⑫高齢者虐待防止の推進</vt:lpstr>
      <vt:lpstr>PowerPoint プレゼンテーション</vt:lpstr>
      <vt:lpstr>⑬認知症のBPSD予防、早期対応の推進</vt:lpstr>
      <vt:lpstr>PowerPoint プレゼンテーション</vt:lpstr>
      <vt:lpstr>留意事項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⑭リハ、機能訓練、口腔管理、栄養管理</vt:lpstr>
      <vt:lpstr>PowerPoint プレゼンテーション</vt:lpstr>
      <vt:lpstr>⑮リハ等計画書の見直し</vt:lpstr>
      <vt:lpstr>⑯口腔衛生管理の強化</vt:lpstr>
      <vt:lpstr>PowerPoint プレゼンテーション</vt:lpstr>
      <vt:lpstr>基準（老企43号）第4運営基準１８口腔衛生管理</vt:lpstr>
      <vt:lpstr>⑰退所者の栄養管理に関する情報提供</vt:lpstr>
      <vt:lpstr>PowerPoint プレゼンテーション</vt:lpstr>
      <vt:lpstr>⑱再入所時栄養連携加算の見直し</vt:lpstr>
      <vt:lpstr>PowerPoint プレゼンテーション</vt:lpstr>
      <vt:lpstr>PowerPoint プレゼンテーション</vt:lpstr>
      <vt:lpstr>⑲ユニットケア管理者研修の努力義務化</vt:lpstr>
      <vt:lpstr>⑳科学的介護推進体制加算の見直し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㉑自立支援促進加算の見直し</vt:lpstr>
      <vt:lpstr>PowerPoint プレゼンテーション</vt:lpstr>
      <vt:lpstr>㉒ADL維持等加算の見直し</vt:lpstr>
      <vt:lpstr>㉓排泄支援加算の見直し</vt:lpstr>
      <vt:lpstr>PowerPoint プレゼンテーション</vt:lpstr>
      <vt:lpstr>㉔褥瘡マネジメント加算の見直し</vt:lpstr>
      <vt:lpstr>PowerPoint プレゼンテーション</vt:lpstr>
      <vt:lpstr>㉖テレワークの取り扱い</vt:lpstr>
      <vt:lpstr>㉗生産性向上のための委員会設置</vt:lpstr>
      <vt:lpstr>基準（老企43号）第4運営基準39職員負担軽減等委員会</vt:lpstr>
      <vt:lpstr>PowerPoint プレゼンテーション</vt:lpstr>
      <vt:lpstr>PowerPoint プレゼンテーション</vt:lpstr>
      <vt:lpstr>PowerPoint プレゼンテーション</vt:lpstr>
      <vt:lpstr>㉘テクノロジーの活用促進 （生産性向上推進体制加算）</vt:lpstr>
      <vt:lpstr>　</vt:lpstr>
      <vt:lpstr>PowerPoint プレゼンテーション</vt:lpstr>
      <vt:lpstr>介護保険最新情報</vt:lpstr>
      <vt:lpstr>㉙外国人人材の基準上の取り扱い</vt:lpstr>
      <vt:lpstr>㉚ユニット間の勤務体制の取り扱い</vt:lpstr>
      <vt:lpstr>㉛小規模特養の配置基準の見直し</vt:lpstr>
      <vt:lpstr>PowerPoint プレゼンテーション</vt:lpstr>
      <vt:lpstr>㉜経過的小規模特養の範囲の見直し</vt:lpstr>
      <vt:lpstr>㉜経過的小規模特養の範囲の見直し</vt:lpstr>
      <vt:lpstr>宿直員の配置（Q＆A）</vt:lpstr>
      <vt:lpstr>短期入所</vt:lpstr>
      <vt:lpstr>PowerPoint プレゼンテーション</vt:lpstr>
      <vt:lpstr>短期入所</vt:lpstr>
      <vt:lpstr>PowerPoint プレゼンテーション</vt:lpstr>
      <vt:lpstr>①看取り対応体制の強化</vt:lpstr>
      <vt:lpstr>PowerPoint プレゼンテーション</vt:lpstr>
      <vt:lpstr>④身体的拘束等の適正化の推進</vt:lpstr>
      <vt:lpstr>PowerPoint プレゼンテーション</vt:lpstr>
      <vt:lpstr>PowerPoint プレゼンテーション</vt:lpstr>
      <vt:lpstr>⑤口腔管理に係る連携の強化</vt:lpstr>
      <vt:lpstr>PowerPoint プレゼンテーション</vt:lpstr>
      <vt:lpstr>⑬短期入所生活介護における長期利用の適正化</vt:lpstr>
      <vt:lpstr>PowerPoint プレゼンテーション</vt:lpstr>
      <vt:lpstr>Q＆A</vt:lpstr>
      <vt:lpstr>通所介護</vt:lpstr>
      <vt:lpstr>PowerPoint プレゼンテーション</vt:lpstr>
      <vt:lpstr>PowerPoint プレゼンテーション</vt:lpstr>
      <vt:lpstr>通所介護</vt:lpstr>
      <vt:lpstr>PowerPoint プレゼンテーション</vt:lpstr>
      <vt:lpstr>①豪雪地帯等において急な気象状況の悪化等があった場合の通所介護費等の所要時間の取扱いの明確化</vt:lpstr>
      <vt:lpstr>PowerPoint プレゼンテーション</vt:lpstr>
      <vt:lpstr>Q＆A</vt:lpstr>
      <vt:lpstr>⑤認知症加算の見直し</vt:lpstr>
      <vt:lpstr>PowerPoint プレゼンテーション</vt:lpstr>
      <vt:lpstr>⑦入浴介助加算の見直し</vt:lpstr>
      <vt:lpstr>PowerPoint プレゼンテーション</vt:lpstr>
      <vt:lpstr>PowerPoint プレゼンテーション</vt:lpstr>
      <vt:lpstr>Q＆A</vt:lpstr>
      <vt:lpstr>PowerPoint プレゼンテーション</vt:lpstr>
      <vt:lpstr>⑬個別機能訓練加算の人員配置要件の緩和及び評価の見直し</vt:lpstr>
      <vt:lpstr>PowerPoint プレゼンテーション</vt:lpstr>
      <vt:lpstr>PowerPoint プレゼンテーション</vt:lpstr>
      <vt:lpstr>⑭特別地域加算、中山間地域等の小規模事業所加算及び中山間地域に居住する者へのサービス提供加算の対象地域の明確化</vt:lpstr>
      <vt:lpstr>PowerPoint プレゼンテーション</vt:lpstr>
      <vt:lpstr>⑮通所系サービスにおける送迎に係る取扱いの明確化</vt:lpstr>
      <vt:lpstr>PowerPoint プレゼンテーション</vt:lpstr>
      <vt:lpstr>Q＆A</vt:lpstr>
      <vt:lpstr>特定施設入居者生活介護</vt:lpstr>
      <vt:lpstr>PowerPoint プレゼンテーション</vt:lpstr>
      <vt:lpstr>特定施設入居者生活介護</vt:lpstr>
      <vt:lpstr>PowerPoint プレゼンテーション</vt:lpstr>
      <vt:lpstr>PowerPoint プレゼンテーション</vt:lpstr>
      <vt:lpstr>①夜間看護体制の強化</vt:lpstr>
      <vt:lpstr>PowerPoint プレゼンテーション</vt:lpstr>
      <vt:lpstr>②医療的ケアの推進に向けた入居継続支援加算の見直し</vt:lpstr>
      <vt:lpstr>PowerPoint プレゼンテーション</vt:lpstr>
      <vt:lpstr>③協力医療機関との連携体制の構築★</vt:lpstr>
      <vt:lpstr>PowerPoint プレゼンテーション</vt:lpstr>
      <vt:lpstr>PowerPoint プレゼンテーション</vt:lpstr>
      <vt:lpstr>④協力医療機関との定期的な会議の実施</vt:lpstr>
      <vt:lpstr>PowerPoint プレゼンテーション</vt:lpstr>
      <vt:lpstr>⑪口腔衛生管理の強化★</vt:lpstr>
      <vt:lpstr>PowerPoint プレゼンテーション</vt:lpstr>
      <vt:lpstr>⑱生産性向上に先進的に取り組む特定施設における人員配置基準の特例的な柔軟化★</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介護報酬改定</dc:title>
  <dc:creator>pc18</dc:creator>
  <cp:lastModifiedBy>雅嗣 瀬戸</cp:lastModifiedBy>
  <cp:revision>45</cp:revision>
  <cp:lastPrinted>2024-02-16T07:13:39Z</cp:lastPrinted>
  <dcterms:created xsi:type="dcterms:W3CDTF">2024-01-05T05:50:10Z</dcterms:created>
  <dcterms:modified xsi:type="dcterms:W3CDTF">2024-03-19T23:34:41Z</dcterms:modified>
</cp:coreProperties>
</file>